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18.05.2014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18.05.2014</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18.05.2014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18.05.2014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683568" y="0"/>
            <a:ext cx="7315200" cy="2595025"/>
          </a:xfrm>
        </p:spPr>
        <p:txBody>
          <a:bodyPr>
            <a:normAutofit/>
          </a:bodyPr>
          <a:lstStyle/>
          <a:p>
            <a:r>
              <a:rPr lang="uk-UA" sz="6600" dirty="0" smtClean="0"/>
              <a:t>Ядерна енергетика</a:t>
            </a:r>
            <a:endParaRPr lang="ru-RU" sz="6600"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573016"/>
            <a:ext cx="3744416" cy="2765107"/>
          </a:xfrm>
          <a:prstGeom prst="rect">
            <a:avLst/>
          </a:prstGeom>
        </p:spPr>
      </p:pic>
      <p:sp>
        <p:nvSpPr>
          <p:cNvPr id="11" name="TextBox 10"/>
          <p:cNvSpPr txBox="1"/>
          <p:nvPr/>
        </p:nvSpPr>
        <p:spPr>
          <a:xfrm>
            <a:off x="4716016" y="2060848"/>
            <a:ext cx="3312368" cy="1200329"/>
          </a:xfrm>
          <a:prstGeom prst="rect">
            <a:avLst/>
          </a:prstGeom>
          <a:noFill/>
        </p:spPr>
        <p:txBody>
          <a:bodyPr wrap="square" rtlCol="0">
            <a:spAutoFit/>
          </a:bodyPr>
          <a:lstStyle/>
          <a:p>
            <a:pPr algn="r"/>
            <a:r>
              <a:rPr lang="ru-RU" dirty="0" smtClean="0"/>
              <a:t>П</a:t>
            </a:r>
            <a:r>
              <a:rPr lang="uk-UA" dirty="0" err="1" smtClean="0"/>
              <a:t>ідготував</a:t>
            </a:r>
            <a:r>
              <a:rPr lang="uk-UA" dirty="0" smtClean="0"/>
              <a:t> </a:t>
            </a:r>
            <a:br>
              <a:rPr lang="uk-UA" dirty="0" smtClean="0"/>
            </a:br>
            <a:r>
              <a:rPr lang="uk-UA" dirty="0" smtClean="0"/>
              <a:t>учень 11 класу</a:t>
            </a:r>
            <a:br>
              <a:rPr lang="uk-UA" dirty="0" smtClean="0"/>
            </a:br>
            <a:r>
              <a:rPr lang="uk-UA" dirty="0" smtClean="0"/>
              <a:t>Прилуцької ЗОШ І-ІІІст.№14</a:t>
            </a:r>
          </a:p>
          <a:p>
            <a:pPr algn="r"/>
            <a:r>
              <a:rPr lang="uk-UA" dirty="0" smtClean="0"/>
              <a:t>Яковенко Богдан</a:t>
            </a:r>
            <a:endParaRPr lang="ru-RU" dirty="0"/>
          </a:p>
        </p:txBody>
      </p:sp>
    </p:spTree>
    <p:extLst>
      <p:ext uri="{BB962C8B-B14F-4D97-AF65-F5344CB8AC3E}">
        <p14:creationId xmlns:p14="http://schemas.microsoft.com/office/powerpoint/2010/main" val="317390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6"/>
          <p:cNvSpPr txBox="1">
            <a:spLocks/>
          </p:cNvSpPr>
          <p:nvPr/>
        </p:nvSpPr>
        <p:spPr>
          <a:xfrm>
            <a:off x="755576" y="116632"/>
            <a:ext cx="7315200" cy="890561"/>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Сировина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Подзаголовок 7"/>
          <p:cNvSpPr txBox="1">
            <a:spLocks/>
          </p:cNvSpPr>
          <p:nvPr/>
        </p:nvSpPr>
        <p:spPr>
          <a:xfrm>
            <a:off x="395536" y="1124744"/>
            <a:ext cx="7834064" cy="5688632"/>
          </a:xfrm>
          <a:prstGeom prst="rect">
            <a:avLst/>
          </a:prstGeom>
        </p:spPr>
        <p:txBody>
          <a:bodyPr vert="horz">
            <a:normAutofit fontScale="6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ru-RU" smtClean="0"/>
              <a:t>Задоволення потреб сировини для атомної енергетики на 30 % досягається за рахунок розробки нині діючих родовищ — Ватутінського, Центрального та Мічурінського і введення в дію Новокостянтинівського родовища.</a:t>
            </a:r>
          </a:p>
          <a:p>
            <a:endParaRPr lang="ru-RU" smtClean="0"/>
          </a:p>
          <a:p>
            <a:r>
              <a:rPr lang="ru-RU" smtClean="0"/>
              <a:t>Загальний стан уранової мінерально-сировинної бази задовільний. Основу її становлять великі за запасами родовища урану в натрових метасоматитах. Однак уранові руди цього типу бідні за якістю. Добутий уран через відносно високу собівартість (40 — 80 доларів США за кілограм) не може конкурувати на світовому ринку.</a:t>
            </a:r>
          </a:p>
          <a:p>
            <a:endParaRPr lang="ru-RU" smtClean="0"/>
          </a:p>
          <a:p>
            <a:r>
              <a:rPr lang="ru-RU" smtClean="0"/>
              <a:t>Друге місце за своїм промисловим значенням займають родовища у вуглисто-піщаних відкладах палеогену. Частина родовищ — Девладівське у Дніпропетровській області. Братське у Миколаївській області — практично розроблені за методом кислотного підземного вилуговування. Хоча окремі родовища цього типу невеликі за запасами, але їх загальні ресурси значні. На сьогодні експлуатацію цих родовищ припинено головним чином через екологічні проблеми. Однак у світовій практиці застосовується содово-кисневе вилуговування, яке не створює екологічних проблем.</a:t>
            </a:r>
            <a:endParaRPr lang="ru-RU" dirty="0"/>
          </a:p>
        </p:txBody>
      </p:sp>
    </p:spTree>
    <p:extLst>
      <p:ext uri="{BB962C8B-B14F-4D97-AF65-F5344CB8AC3E}">
        <p14:creationId xmlns:p14="http://schemas.microsoft.com/office/powerpoint/2010/main" val="375151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9188751" cy="5616623"/>
          </a:xfrm>
          <a:prstGeom prst="rect">
            <a:avLst/>
          </a:prstGeom>
        </p:spPr>
      </p:pic>
    </p:spTree>
    <p:extLst>
      <p:ext uri="{BB962C8B-B14F-4D97-AF65-F5344CB8AC3E}">
        <p14:creationId xmlns:p14="http://schemas.microsoft.com/office/powerpoint/2010/main" val="172126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51720" y="0"/>
            <a:ext cx="4305672" cy="781980"/>
          </a:xfrm>
        </p:spPr>
        <p:txBody>
          <a:bodyPr>
            <a:normAutofit fontScale="90000"/>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Ядерна енергія</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Текст 4"/>
          <p:cNvSpPr txBox="1">
            <a:spLocks/>
          </p:cNvSpPr>
          <p:nvPr/>
        </p:nvSpPr>
        <p:spPr>
          <a:xfrm>
            <a:off x="683568" y="980728"/>
            <a:ext cx="2520280" cy="72008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Переваги</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Текст 5"/>
          <p:cNvSpPr txBox="1">
            <a:spLocks/>
          </p:cNvSpPr>
          <p:nvPr/>
        </p:nvSpPr>
        <p:spPr>
          <a:xfrm>
            <a:off x="4860032" y="980728"/>
            <a:ext cx="2808312" cy="621792"/>
          </a:xfrm>
          <a:prstGeom prst="rect">
            <a:avLst/>
          </a:prstGeom>
        </p:spPr>
        <p:txBody>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Проблеми</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Объект 6"/>
          <p:cNvSpPr>
            <a:spLocks noGrp="1"/>
          </p:cNvSpPr>
          <p:nvPr>
            <p:ph sz="quarter" idx="4294967295"/>
          </p:nvPr>
        </p:nvSpPr>
        <p:spPr>
          <a:xfrm>
            <a:off x="467544" y="2060848"/>
            <a:ext cx="3566160" cy="4248472"/>
          </a:xfrm>
          <a:prstGeom prst="rect">
            <a:avLst/>
          </a:prstGeom>
        </p:spPr>
        <p:txBody>
          <a:bodyPr>
            <a:normAutofit fontScale="62500" lnSpcReduction="20000"/>
          </a:bodyPr>
          <a:lstStyle/>
          <a:p>
            <a:r>
              <a:rPr lang="uk-UA" b="1" dirty="0" smtClean="0"/>
              <a:t> </a:t>
            </a:r>
            <a:r>
              <a:rPr lang="uk-UA" b="1" dirty="0"/>
              <a:t>Економія органічного палива</a:t>
            </a:r>
          </a:p>
          <a:p>
            <a:r>
              <a:rPr lang="uk-UA" b="1" dirty="0" smtClean="0"/>
              <a:t>Малі </a:t>
            </a:r>
            <a:r>
              <a:rPr lang="uk-UA" b="1" dirty="0"/>
              <a:t>маси пального</a:t>
            </a:r>
          </a:p>
          <a:p>
            <a:r>
              <a:rPr lang="uk-UA" b="1" dirty="0" smtClean="0"/>
              <a:t>Отримання </a:t>
            </a:r>
            <a:r>
              <a:rPr lang="uk-UA" b="1" dirty="0"/>
              <a:t>великої потужності з одного </a:t>
            </a:r>
            <a:r>
              <a:rPr lang="uk-UA" b="1" dirty="0" smtClean="0"/>
              <a:t>реактора</a:t>
            </a:r>
          </a:p>
          <a:p>
            <a:r>
              <a:rPr lang="uk-UA" b="1" dirty="0" smtClean="0"/>
              <a:t> </a:t>
            </a:r>
            <a:r>
              <a:rPr lang="uk-UA" b="1" dirty="0"/>
              <a:t>Низькі транспортні витрати енергії</a:t>
            </a:r>
          </a:p>
          <a:p>
            <a:r>
              <a:rPr lang="uk-UA" b="1" dirty="0" smtClean="0"/>
              <a:t>Відсутність </a:t>
            </a:r>
            <a:r>
              <a:rPr lang="uk-UA" b="1" dirty="0"/>
              <a:t>потреби в атмосферному повітрі</a:t>
            </a:r>
          </a:p>
          <a:p>
            <a:pPr>
              <a:buFont typeface="Wingdings" pitchFamily="2" charset="2"/>
              <a:buChar char="§"/>
            </a:pPr>
            <a:r>
              <a:rPr lang="uk-UA" b="1" dirty="0" smtClean="0"/>
              <a:t>АЕС </a:t>
            </a:r>
            <a:r>
              <a:rPr lang="uk-UA" b="1" dirty="0"/>
              <a:t>не забруднюють атмосферу, не вимагають створення великих водосховищ, що займають великі площі</a:t>
            </a:r>
          </a:p>
          <a:p>
            <a:endParaRPr lang="ru-RU" dirty="0"/>
          </a:p>
        </p:txBody>
      </p:sp>
      <p:sp>
        <p:nvSpPr>
          <p:cNvPr id="8" name="Объект 7"/>
          <p:cNvSpPr>
            <a:spLocks noGrp="1"/>
          </p:cNvSpPr>
          <p:nvPr>
            <p:ph sz="quarter" idx="4294967295"/>
          </p:nvPr>
        </p:nvSpPr>
        <p:spPr>
          <a:xfrm>
            <a:off x="4681726" y="2060848"/>
            <a:ext cx="4138745" cy="4797152"/>
          </a:xfrm>
          <a:prstGeom prst="rect">
            <a:avLst/>
          </a:prstGeom>
        </p:spPr>
        <p:txBody>
          <a:bodyPr>
            <a:normAutofit fontScale="55000" lnSpcReduction="20000"/>
          </a:bodyPr>
          <a:lstStyle/>
          <a:p>
            <a:r>
              <a:rPr lang="uk-UA" b="1" dirty="0"/>
              <a:t>Безпека реактора (можливість аварії з розгоном реактора, радіоактивні викиди в навколишнє середовище)</a:t>
            </a:r>
          </a:p>
          <a:p>
            <a:r>
              <a:rPr lang="uk-UA" b="1" dirty="0" smtClean="0"/>
              <a:t>Радіоактивні </a:t>
            </a:r>
            <a:r>
              <a:rPr lang="uk-UA" b="1" dirty="0"/>
              <a:t>відходи (утилізація відпрацьованого палива)</a:t>
            </a:r>
          </a:p>
          <a:p>
            <a:r>
              <a:rPr lang="uk-UA" b="1" dirty="0" smtClean="0"/>
              <a:t>Особливості </a:t>
            </a:r>
            <a:r>
              <a:rPr lang="uk-UA" b="1" dirty="0"/>
              <a:t>ремонту</a:t>
            </a:r>
          </a:p>
          <a:p>
            <a:r>
              <a:rPr lang="uk-UA" b="1" dirty="0"/>
              <a:t> Складність ліквідації ядерного енергетичного об'єкта</a:t>
            </a:r>
          </a:p>
          <a:p>
            <a:r>
              <a:rPr lang="uk-UA" b="1" dirty="0"/>
              <a:t> Висока кваліфікація і відповідальність кадрів</a:t>
            </a:r>
          </a:p>
          <a:p>
            <a:r>
              <a:rPr lang="uk-UA" b="1" dirty="0"/>
              <a:t> Доступність для тероризму і шантажу з катастрофічними наслідками</a:t>
            </a:r>
          </a:p>
          <a:p>
            <a:r>
              <a:rPr lang="uk-UA" b="1" dirty="0"/>
              <a:t>Дорого коштує видобуток палива</a:t>
            </a:r>
          </a:p>
          <a:p>
            <a:endParaRPr lang="ru-RU" dirty="0"/>
          </a:p>
        </p:txBody>
      </p:sp>
    </p:spTree>
    <p:extLst>
      <p:ext uri="{BB962C8B-B14F-4D97-AF65-F5344CB8AC3E}">
        <p14:creationId xmlns:p14="http://schemas.microsoft.com/office/powerpoint/2010/main" val="174172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24048"/>
            <a:ext cx="6336704" cy="136815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Енергетична стратегія України до 2030р.</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5" descr="art07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01650"/>
            <a:ext cx="820896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60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83568" y="0"/>
            <a:ext cx="7315200" cy="965457"/>
          </a:xfrm>
        </p:spPr>
        <p:txBody>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Атомна енергетика України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Объект 2"/>
          <p:cNvSpPr>
            <a:spLocks noGrp="1"/>
          </p:cNvSpPr>
          <p:nvPr>
            <p:ph idx="1"/>
          </p:nvPr>
        </p:nvSpPr>
        <p:spPr>
          <a:xfrm>
            <a:off x="179512" y="1196752"/>
            <a:ext cx="8050088" cy="5112609"/>
          </a:xfrm>
        </p:spPr>
        <p:txBody>
          <a:bodyPr>
            <a:normAutofit/>
          </a:bodyPr>
          <a:lstStyle/>
          <a:p>
            <a:r>
              <a:rPr lang="ru-RU" sz="1800" dirty="0"/>
              <a:t>Україна </a:t>
            </a:r>
            <a:r>
              <a:rPr lang="ru-RU" sz="1800" dirty="0" err="1"/>
              <a:t>належить</a:t>
            </a:r>
            <a:r>
              <a:rPr lang="ru-RU" sz="1800" dirty="0"/>
              <a:t> до тих </a:t>
            </a:r>
            <a:r>
              <a:rPr lang="ru-RU" sz="1800" dirty="0" err="1"/>
              <a:t>країн</a:t>
            </a:r>
            <a:r>
              <a:rPr lang="ru-RU" sz="1800" dirty="0"/>
              <a:t> </a:t>
            </a:r>
            <a:r>
              <a:rPr lang="ru-RU" sz="1800" dirty="0" err="1"/>
              <a:t>світу</a:t>
            </a:r>
            <a:r>
              <a:rPr lang="ru-RU" sz="1800" dirty="0"/>
              <a:t>, в </a:t>
            </a:r>
            <a:r>
              <a:rPr lang="ru-RU" sz="1800" dirty="0" err="1"/>
              <a:t>яких</a:t>
            </a:r>
            <a:r>
              <a:rPr lang="ru-RU" sz="1800" dirty="0"/>
              <a:t> </a:t>
            </a:r>
            <a:r>
              <a:rPr lang="ru-RU" sz="1800" dirty="0" err="1"/>
              <a:t>завдяки</a:t>
            </a:r>
            <a:r>
              <a:rPr lang="ru-RU" sz="1800" dirty="0"/>
              <a:t> </a:t>
            </a:r>
            <a:r>
              <a:rPr lang="ru-RU" sz="1800" dirty="0" err="1"/>
              <a:t>наявності</a:t>
            </a:r>
            <a:r>
              <a:rPr lang="ru-RU" sz="1800" dirty="0"/>
              <a:t> </a:t>
            </a:r>
            <a:r>
              <a:rPr lang="ru-RU" sz="1800" dirty="0" err="1"/>
              <a:t>високих</a:t>
            </a:r>
            <a:r>
              <a:rPr lang="ru-RU" sz="1800" dirty="0"/>
              <a:t> </a:t>
            </a:r>
            <a:r>
              <a:rPr lang="ru-RU" sz="1800" dirty="0" err="1"/>
              <a:t>технологій</a:t>
            </a:r>
            <a:r>
              <a:rPr lang="ru-RU" sz="1800" dirty="0"/>
              <a:t> і </a:t>
            </a:r>
            <a:r>
              <a:rPr lang="ru-RU" sz="1800" dirty="0" err="1"/>
              <a:t>висококваліфікованих</a:t>
            </a:r>
            <a:r>
              <a:rPr lang="ru-RU" sz="1800" dirty="0"/>
              <a:t> </a:t>
            </a:r>
            <a:r>
              <a:rPr lang="ru-RU" sz="1800" dirty="0" err="1"/>
              <a:t>інженерів</a:t>
            </a:r>
            <a:r>
              <a:rPr lang="ru-RU" sz="1800" dirty="0"/>
              <a:t> та </a:t>
            </a:r>
            <a:r>
              <a:rPr lang="ru-RU" sz="1800" dirty="0" err="1"/>
              <a:t>вчених</a:t>
            </a:r>
            <a:r>
              <a:rPr lang="ru-RU" sz="1800" dirty="0"/>
              <a:t> створена й </a:t>
            </a:r>
            <a:r>
              <a:rPr lang="ru-RU" sz="1800" dirty="0" err="1"/>
              <a:t>успішно</a:t>
            </a:r>
            <a:r>
              <a:rPr lang="ru-RU" sz="1800" dirty="0"/>
              <a:t> </a:t>
            </a:r>
            <a:r>
              <a:rPr lang="ru-RU" sz="1800" dirty="0" err="1"/>
              <a:t>розвивається</a:t>
            </a:r>
            <a:r>
              <a:rPr lang="ru-RU" sz="1800" dirty="0"/>
              <a:t> </a:t>
            </a:r>
            <a:r>
              <a:rPr lang="ru-RU" sz="1800" dirty="0" err="1"/>
              <a:t>атомна</a:t>
            </a:r>
            <a:r>
              <a:rPr lang="ru-RU" sz="1800" dirty="0"/>
              <a:t> </a:t>
            </a:r>
            <a:r>
              <a:rPr lang="ru-RU" sz="1800" dirty="0" err="1"/>
              <a:t>енергетика</a:t>
            </a:r>
            <a:r>
              <a:rPr lang="ru-RU" sz="1800" dirty="0"/>
              <a:t>. На </a:t>
            </a:r>
            <a:r>
              <a:rPr lang="ru-RU" sz="1800" dirty="0" err="1"/>
              <a:t>сьогодні</a:t>
            </a:r>
            <a:r>
              <a:rPr lang="ru-RU" sz="1800" dirty="0"/>
              <a:t> в </a:t>
            </a:r>
            <a:r>
              <a:rPr lang="ru-RU" sz="1800" dirty="0" err="1"/>
              <a:t>країні</a:t>
            </a:r>
            <a:r>
              <a:rPr lang="ru-RU" sz="1800" dirty="0"/>
              <a:t> </a:t>
            </a:r>
            <a:r>
              <a:rPr lang="ru-RU" sz="1800" dirty="0" err="1"/>
              <a:t>працюють</a:t>
            </a:r>
            <a:r>
              <a:rPr lang="ru-RU" sz="1800" dirty="0"/>
              <a:t> </a:t>
            </a:r>
            <a:r>
              <a:rPr lang="ru-RU" sz="1800" dirty="0" err="1"/>
              <a:t>чотири</a:t>
            </a:r>
            <a:r>
              <a:rPr lang="ru-RU" sz="1800" dirty="0"/>
              <a:t> </a:t>
            </a:r>
            <a:r>
              <a:rPr lang="ru-RU" sz="1800" dirty="0" err="1"/>
              <a:t>атомні</a:t>
            </a:r>
            <a:r>
              <a:rPr lang="ru-RU" sz="1800" dirty="0"/>
              <a:t> </a:t>
            </a:r>
            <a:r>
              <a:rPr lang="ru-RU" sz="1800" dirty="0" err="1"/>
              <a:t>електростанції</a:t>
            </a:r>
            <a:r>
              <a:rPr lang="ru-RU" sz="1800" dirty="0"/>
              <a:t>: </a:t>
            </a:r>
            <a:r>
              <a:rPr lang="ru-RU" sz="1800" dirty="0" err="1"/>
              <a:t>Південноукраїнська</a:t>
            </a:r>
            <a:r>
              <a:rPr lang="ru-RU" sz="1800" dirty="0"/>
              <a:t>, </a:t>
            </a:r>
            <a:r>
              <a:rPr lang="ru-RU" sz="1800" dirty="0" err="1"/>
              <a:t>Хмельницька</a:t>
            </a:r>
            <a:r>
              <a:rPr lang="ru-RU" sz="1800" dirty="0"/>
              <a:t>, </a:t>
            </a:r>
            <a:r>
              <a:rPr lang="ru-RU" sz="1800" dirty="0" err="1"/>
              <a:t>Рівненська</a:t>
            </a:r>
            <a:r>
              <a:rPr lang="ru-RU" sz="1800" dirty="0"/>
              <a:t> (рис. 1</a:t>
            </a:r>
            <a:r>
              <a:rPr lang="ru-RU" sz="1800" dirty="0" smtClean="0"/>
              <a:t>.1</a:t>
            </a:r>
            <a:r>
              <a:rPr lang="ru-RU" sz="1800" dirty="0"/>
              <a:t>), </a:t>
            </a:r>
            <a:r>
              <a:rPr lang="ru-RU" sz="1800" dirty="0" err="1"/>
              <a:t>Запорізька</a:t>
            </a:r>
            <a:r>
              <a:rPr lang="ru-RU" sz="1800" dirty="0"/>
              <a:t>.</a:t>
            </a:r>
          </a:p>
        </p:txBody>
      </p:sp>
      <p:sp>
        <p:nvSpPr>
          <p:cNvPr id="6" name="TextBox 5"/>
          <p:cNvSpPr txBox="1"/>
          <p:nvPr/>
        </p:nvSpPr>
        <p:spPr>
          <a:xfrm>
            <a:off x="202384" y="2826127"/>
            <a:ext cx="4176463" cy="4031873"/>
          </a:xfrm>
          <a:prstGeom prst="rect">
            <a:avLst/>
          </a:prstGeom>
          <a:noFill/>
        </p:spPr>
        <p:txBody>
          <a:bodyPr wrap="square" rtlCol="0">
            <a:spAutoFit/>
          </a:bodyPr>
          <a:lstStyle/>
          <a:p>
            <a:r>
              <a:rPr lang="ru-RU" sz="1600" dirty="0"/>
              <a:t>На </a:t>
            </a:r>
            <a:r>
              <a:rPr lang="ru-RU" sz="1600" dirty="0" err="1"/>
              <a:t>цих</a:t>
            </a:r>
            <a:r>
              <a:rPr lang="ru-RU" sz="1600" dirty="0"/>
              <a:t> АЕС </a:t>
            </a:r>
            <a:r>
              <a:rPr lang="ru-RU" sz="1600" dirty="0" err="1"/>
              <a:t>діють</a:t>
            </a:r>
            <a:r>
              <a:rPr lang="ru-RU" sz="1600" dirty="0"/>
              <a:t> 15 </a:t>
            </a:r>
            <a:r>
              <a:rPr lang="ru-RU" sz="1600" dirty="0" err="1"/>
              <a:t>атомних</a:t>
            </a:r>
            <a:r>
              <a:rPr lang="ru-RU" sz="1600" dirty="0"/>
              <a:t> </a:t>
            </a:r>
            <a:r>
              <a:rPr lang="ru-RU" sz="1600" dirty="0" err="1"/>
              <a:t>енергоблоків</a:t>
            </a:r>
            <a:r>
              <a:rPr lang="ru-RU" sz="1600" dirty="0"/>
              <a:t>, </a:t>
            </a:r>
            <a:r>
              <a:rPr lang="ru-RU" sz="1600" dirty="0" err="1"/>
              <a:t>загальна</a:t>
            </a:r>
            <a:r>
              <a:rPr lang="ru-RU" sz="1600" dirty="0"/>
              <a:t> </a:t>
            </a:r>
            <a:r>
              <a:rPr lang="ru-RU" sz="1600" dirty="0" err="1"/>
              <a:t>потужність</a:t>
            </a:r>
            <a:r>
              <a:rPr lang="ru-RU" sz="1600" dirty="0"/>
              <a:t> </a:t>
            </a:r>
            <a:r>
              <a:rPr lang="ru-RU" sz="1600" dirty="0" err="1"/>
              <a:t>яких</a:t>
            </a:r>
            <a:r>
              <a:rPr lang="ru-RU" sz="1600" dirty="0"/>
              <a:t> становить 13 580 МВт. На </a:t>
            </a:r>
            <a:r>
              <a:rPr lang="ru-RU" sz="1600" dirty="0" err="1"/>
              <a:t>атомні</a:t>
            </a:r>
            <a:r>
              <a:rPr lang="ru-RU" sz="1600" dirty="0"/>
              <a:t> </a:t>
            </a:r>
            <a:r>
              <a:rPr lang="ru-RU" sz="1600" dirty="0" err="1"/>
              <a:t>електростанції</a:t>
            </a:r>
            <a:r>
              <a:rPr lang="ru-RU" sz="1600" dirty="0"/>
              <a:t> </a:t>
            </a:r>
            <a:r>
              <a:rPr lang="ru-RU" sz="1600" dirty="0" err="1"/>
              <a:t>припадає</a:t>
            </a:r>
            <a:r>
              <a:rPr lang="ru-RU" sz="1600" dirty="0"/>
              <a:t> </a:t>
            </a:r>
            <a:r>
              <a:rPr lang="ru-RU" sz="1600" dirty="0" err="1"/>
              <a:t>близько</a:t>
            </a:r>
            <a:r>
              <a:rPr lang="ru-RU" sz="1600" dirty="0"/>
              <a:t> </a:t>
            </a:r>
            <a:r>
              <a:rPr lang="ru-RU" sz="1600" dirty="0" err="1"/>
              <a:t>половини</a:t>
            </a:r>
            <a:r>
              <a:rPr lang="ru-RU" sz="1600" dirty="0"/>
              <a:t> </a:t>
            </a:r>
            <a:r>
              <a:rPr lang="ru-RU" sz="1600" dirty="0" err="1"/>
              <a:t>електроенергії</a:t>
            </a:r>
            <a:r>
              <a:rPr lang="ru-RU" sz="1600" dirty="0"/>
              <a:t>, </a:t>
            </a:r>
            <a:r>
              <a:rPr lang="ru-RU" sz="1600" dirty="0" err="1"/>
              <a:t>що</a:t>
            </a:r>
            <a:r>
              <a:rPr lang="ru-RU" sz="1600" dirty="0"/>
              <a:t> </a:t>
            </a:r>
            <a:r>
              <a:rPr lang="ru-RU" sz="1600" dirty="0" err="1"/>
              <a:t>виробляється</a:t>
            </a:r>
            <a:r>
              <a:rPr lang="ru-RU" sz="1600" dirty="0"/>
              <a:t> в </a:t>
            </a:r>
            <a:r>
              <a:rPr lang="ru-RU" sz="1600" dirty="0" err="1"/>
              <a:t>країні</a:t>
            </a:r>
            <a:r>
              <a:rPr lang="ru-RU" sz="1600" dirty="0"/>
              <a:t>.</a:t>
            </a:r>
          </a:p>
          <a:p>
            <a:r>
              <a:rPr lang="ru-RU" sz="1600" dirty="0" err="1"/>
              <a:t>Обслуговуються</a:t>
            </a:r>
            <a:r>
              <a:rPr lang="ru-RU" sz="1600" dirty="0"/>
              <a:t> АЕС </a:t>
            </a:r>
            <a:r>
              <a:rPr lang="ru-RU" sz="1600" dirty="0" err="1"/>
              <a:t>багатотисячними</a:t>
            </a:r>
            <a:r>
              <a:rPr lang="ru-RU" sz="1600" dirty="0"/>
              <a:t> </a:t>
            </a:r>
            <a:r>
              <a:rPr lang="ru-RU" sz="1600" dirty="0" err="1"/>
              <a:t>колективами</a:t>
            </a:r>
            <a:r>
              <a:rPr lang="ru-RU" sz="1600" dirty="0"/>
              <a:t> </a:t>
            </a:r>
            <a:r>
              <a:rPr lang="ru-RU" sz="1600" dirty="0" err="1"/>
              <a:t>висококваліфікованих</a:t>
            </a:r>
            <a:r>
              <a:rPr lang="ru-RU" sz="1600" dirty="0"/>
              <a:t> </a:t>
            </a:r>
            <a:r>
              <a:rPr lang="ru-RU" sz="1600" dirty="0" err="1"/>
              <a:t>фахівців</a:t>
            </a:r>
            <a:r>
              <a:rPr lang="ru-RU" sz="1600" dirty="0"/>
              <a:t>. </a:t>
            </a:r>
            <a:r>
              <a:rPr lang="ru-RU" sz="1600" dirty="0" err="1"/>
              <a:t>Фактично</a:t>
            </a:r>
            <a:r>
              <a:rPr lang="ru-RU" sz="1600" dirty="0"/>
              <a:t> </a:t>
            </a:r>
            <a:r>
              <a:rPr lang="ru-RU" sz="1600" dirty="0" err="1"/>
              <a:t>навколо</a:t>
            </a:r>
            <a:r>
              <a:rPr lang="ru-RU" sz="1600" dirty="0"/>
              <a:t> </a:t>
            </a:r>
            <a:r>
              <a:rPr lang="ru-RU" sz="1600" dirty="0" err="1"/>
              <a:t>кожної</a:t>
            </a:r>
            <a:r>
              <a:rPr lang="ru-RU" sz="1600" dirty="0"/>
              <a:t> з </a:t>
            </a:r>
            <a:r>
              <a:rPr lang="ru-RU" sz="1600" dirty="0" err="1"/>
              <a:t>українських</a:t>
            </a:r>
            <a:r>
              <a:rPr lang="ru-RU" sz="1600" dirty="0"/>
              <a:t> АЕС </a:t>
            </a:r>
            <a:r>
              <a:rPr lang="ru-RU" sz="1600" dirty="0" err="1"/>
              <a:t>виросло</a:t>
            </a:r>
            <a:r>
              <a:rPr lang="ru-RU" sz="1600" dirty="0"/>
              <a:t> </a:t>
            </a:r>
            <a:r>
              <a:rPr lang="ru-RU" sz="1600" dirty="0" err="1"/>
              <a:t>невелике</a:t>
            </a:r>
            <a:r>
              <a:rPr lang="ru-RU" sz="1600" dirty="0"/>
              <a:t> </a:t>
            </a:r>
            <a:r>
              <a:rPr lang="ru-RU" sz="1600" dirty="0" err="1"/>
              <a:t>місто</a:t>
            </a:r>
            <a:r>
              <a:rPr lang="ru-RU" sz="1600" dirty="0"/>
              <a:t>.</a:t>
            </a:r>
          </a:p>
          <a:p>
            <a:r>
              <a:rPr lang="ru-RU" sz="1600" dirty="0" err="1"/>
              <a:t>Наявність</a:t>
            </a:r>
            <a:r>
              <a:rPr lang="ru-RU" sz="1600" dirty="0"/>
              <a:t> в </a:t>
            </a:r>
            <a:r>
              <a:rPr lang="ru-RU" sz="1600" dirty="0" err="1"/>
              <a:t>Україні</a:t>
            </a:r>
            <a:r>
              <a:rPr lang="ru-RU" sz="1600" dirty="0"/>
              <a:t> </a:t>
            </a:r>
            <a:r>
              <a:rPr lang="ru-RU" sz="1600" dirty="0" err="1"/>
              <a:t>джерел</a:t>
            </a:r>
            <a:r>
              <a:rPr lang="ru-RU" sz="1600" dirty="0"/>
              <a:t> </a:t>
            </a:r>
            <a:r>
              <a:rPr lang="ru-RU" sz="1600" dirty="0" err="1"/>
              <a:t>електроенергії</a:t>
            </a:r>
            <a:r>
              <a:rPr lang="ru-RU" sz="1600" dirty="0"/>
              <a:t>, </a:t>
            </a:r>
            <a:r>
              <a:rPr lang="ru-RU" sz="1600" dirty="0" err="1"/>
              <a:t>які</a:t>
            </a:r>
            <a:r>
              <a:rPr lang="ru-RU" sz="1600" dirty="0"/>
              <a:t> </a:t>
            </a:r>
            <a:r>
              <a:rPr lang="ru-RU" sz="1600" dirty="0" err="1"/>
              <a:t>працюють</a:t>
            </a:r>
            <a:r>
              <a:rPr lang="ru-RU" sz="1600" dirty="0"/>
              <a:t> на ядерному </a:t>
            </a:r>
            <a:r>
              <a:rPr lang="ru-RU" sz="1600" dirty="0" err="1"/>
              <a:t>паливі</a:t>
            </a:r>
            <a:r>
              <a:rPr lang="ru-RU" sz="1600" dirty="0"/>
              <a:t>, </a:t>
            </a:r>
            <a:r>
              <a:rPr lang="ru-RU" sz="1600" dirty="0" err="1"/>
              <a:t>безперечно</a:t>
            </a:r>
            <a:r>
              <a:rPr lang="ru-RU" sz="1600" dirty="0"/>
              <a:t>, </a:t>
            </a:r>
            <a:r>
              <a:rPr lang="ru-RU" sz="1600" dirty="0" err="1"/>
              <a:t>пом'якшує</a:t>
            </a:r>
            <a:r>
              <a:rPr lang="ru-RU" sz="1600" dirty="0"/>
              <a:t> </a:t>
            </a:r>
            <a:r>
              <a:rPr lang="ru-RU" sz="1600" dirty="0" err="1"/>
              <a:t>дедалі</a:t>
            </a:r>
            <a:r>
              <a:rPr lang="ru-RU" sz="1600" dirty="0"/>
              <a:t> </a:t>
            </a:r>
            <a:r>
              <a:rPr lang="ru-RU" sz="1600" dirty="0" err="1"/>
              <a:t>більший</a:t>
            </a:r>
            <a:r>
              <a:rPr lang="ru-RU" sz="1600" dirty="0"/>
              <a:t> </a:t>
            </a:r>
            <a:r>
              <a:rPr lang="ru-RU" sz="1600" dirty="0" err="1"/>
              <a:t>дефіцит</a:t>
            </a:r>
            <a:r>
              <a:rPr lang="ru-RU" sz="1600" dirty="0"/>
              <a:t> «</a:t>
            </a:r>
            <a:r>
              <a:rPr lang="ru-RU" sz="1600" dirty="0" err="1"/>
              <a:t>звичних</a:t>
            </a:r>
            <a:r>
              <a:rPr lang="ru-RU" sz="1600" dirty="0"/>
              <a:t>» </a:t>
            </a:r>
            <a:r>
              <a:rPr lang="ru-RU" sz="1600" dirty="0" err="1"/>
              <a:t>енергоносіїв</a:t>
            </a:r>
            <a:r>
              <a:rPr lang="ru-RU" sz="1600" dirty="0"/>
              <a:t>: газу, </a:t>
            </a:r>
            <a:r>
              <a:rPr lang="ru-RU" sz="1600" dirty="0" err="1"/>
              <a:t>нафти</a:t>
            </a:r>
            <a:r>
              <a:rPr lang="ru-RU" sz="1600" dirty="0"/>
              <a:t>, </a:t>
            </a:r>
            <a:r>
              <a:rPr lang="ru-RU" sz="1600" dirty="0" err="1"/>
              <a:t>кам'яного</a:t>
            </a:r>
            <a:r>
              <a:rPr lang="ru-RU" sz="1600" dirty="0"/>
              <a:t> </a:t>
            </a:r>
            <a:r>
              <a:rPr lang="ru-RU" sz="1600" dirty="0" err="1"/>
              <a:t>вугілля</a:t>
            </a:r>
            <a:r>
              <a:rPr lang="ru-RU" sz="1600" dirty="0"/>
              <a:t>.</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820166"/>
            <a:ext cx="4495800" cy="3905250"/>
          </a:xfrm>
          <a:prstGeom prst="rect">
            <a:avLst/>
          </a:prstGeom>
        </p:spPr>
      </p:pic>
    </p:spTree>
    <p:extLst>
      <p:ext uri="{BB962C8B-B14F-4D97-AF65-F5344CB8AC3E}">
        <p14:creationId xmlns:p14="http://schemas.microsoft.com/office/powerpoint/2010/main" val="2694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188640"/>
            <a:ext cx="7315200" cy="709972"/>
          </a:xfrm>
        </p:spPr>
        <p:txBody>
          <a:bodyPr>
            <a:normAutofit fontScale="90000"/>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Чорнобильська трагедія</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Объект 2"/>
          <p:cNvSpPr>
            <a:spLocks noGrp="1"/>
          </p:cNvSpPr>
          <p:nvPr>
            <p:ph idx="1"/>
          </p:nvPr>
        </p:nvSpPr>
        <p:spPr>
          <a:xfrm>
            <a:off x="179512" y="980728"/>
            <a:ext cx="8050088" cy="5616623"/>
          </a:xfrm>
        </p:spPr>
        <p:txBody>
          <a:bodyPr/>
          <a:lstStyle/>
          <a:p>
            <a:r>
              <a:rPr lang="ru-RU" dirty="0"/>
              <a:t>26 </a:t>
            </a:r>
            <a:r>
              <a:rPr lang="ru-RU" dirty="0" err="1"/>
              <a:t>квітня</a:t>
            </a:r>
            <a:r>
              <a:rPr lang="ru-RU" dirty="0"/>
              <a:t> 1986 р. </a:t>
            </a:r>
            <a:r>
              <a:rPr lang="ru-RU" dirty="0" err="1"/>
              <a:t>позначене</a:t>
            </a:r>
            <a:r>
              <a:rPr lang="ru-RU" dirty="0"/>
              <a:t> </a:t>
            </a:r>
            <a:r>
              <a:rPr lang="ru-RU" dirty="0" err="1"/>
              <a:t>чорними</a:t>
            </a:r>
            <a:r>
              <a:rPr lang="ru-RU" dirty="0"/>
              <a:t> </a:t>
            </a:r>
            <a:r>
              <a:rPr lang="ru-RU" dirty="0" err="1"/>
              <a:t>барвами</a:t>
            </a:r>
            <a:r>
              <a:rPr lang="ru-RU" dirty="0"/>
              <a:t> в </a:t>
            </a:r>
            <a:r>
              <a:rPr lang="ru-RU" dirty="0" err="1"/>
              <a:t>історії</a:t>
            </a:r>
            <a:r>
              <a:rPr lang="ru-RU" dirty="0"/>
              <a:t> </a:t>
            </a:r>
            <a:r>
              <a:rPr lang="ru-RU" dirty="0" err="1"/>
              <a:t>України</a:t>
            </a:r>
            <a:r>
              <a:rPr lang="ru-RU" dirty="0"/>
              <a:t>. </a:t>
            </a:r>
            <a:r>
              <a:rPr lang="ru-RU" dirty="0" err="1"/>
              <a:t>Саме</a:t>
            </a:r>
            <a:r>
              <a:rPr lang="ru-RU" dirty="0"/>
              <a:t> того дня </a:t>
            </a:r>
            <a:r>
              <a:rPr lang="ru-RU" dirty="0" err="1"/>
              <a:t>стався</a:t>
            </a:r>
            <a:r>
              <a:rPr lang="ru-RU" dirty="0"/>
              <a:t> </a:t>
            </a:r>
            <a:r>
              <a:rPr lang="ru-RU" dirty="0" err="1"/>
              <a:t>вибух</a:t>
            </a:r>
            <a:r>
              <a:rPr lang="ru-RU" dirty="0"/>
              <a:t> на 4-му </a:t>
            </a:r>
            <a:r>
              <a:rPr lang="ru-RU" dirty="0" err="1"/>
              <a:t>енергоблоці</a:t>
            </a:r>
            <a:r>
              <a:rPr lang="ru-RU" dirty="0"/>
              <a:t> </a:t>
            </a:r>
            <a:r>
              <a:rPr lang="ru-RU" dirty="0" err="1"/>
              <a:t>Чорнобильської</a:t>
            </a:r>
            <a:r>
              <a:rPr lang="ru-RU" dirty="0"/>
              <a:t> </a:t>
            </a:r>
            <a:r>
              <a:rPr lang="ru-RU" dirty="0" err="1"/>
              <a:t>атомної</a:t>
            </a:r>
            <a:r>
              <a:rPr lang="ru-RU" dirty="0"/>
              <a:t> </a:t>
            </a:r>
            <a:r>
              <a:rPr lang="ru-RU" dirty="0" err="1"/>
              <a:t>електростанції</a:t>
            </a:r>
            <a:r>
              <a:rPr lang="ru-RU" dirty="0"/>
              <a:t> </a:t>
            </a:r>
            <a:r>
              <a:rPr lang="ru-RU" dirty="0" smtClean="0"/>
              <a:t>.</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9144000" cy="3955273"/>
          </a:xfrm>
          <a:prstGeom prst="rect">
            <a:avLst/>
          </a:prstGeom>
        </p:spPr>
      </p:pic>
    </p:spTree>
    <p:extLst>
      <p:ext uri="{BB962C8B-B14F-4D97-AF65-F5344CB8AC3E}">
        <p14:creationId xmlns:p14="http://schemas.microsoft.com/office/powerpoint/2010/main" val="651270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0" y="811"/>
            <a:ext cx="7315200" cy="5544656"/>
          </a:xfrm>
        </p:spPr>
        <p:txBody>
          <a:bodyPr>
            <a:normAutofit/>
          </a:bodyPr>
          <a:lstStyle/>
          <a:p>
            <a:r>
              <a:rPr lang="ru-RU" sz="1600" dirty="0" err="1"/>
              <a:t>Вибух</a:t>
            </a:r>
            <a:r>
              <a:rPr lang="ru-RU" sz="1600" dirty="0"/>
              <a:t> </a:t>
            </a:r>
            <a:r>
              <a:rPr lang="ru-RU" sz="1600" dirty="0" err="1"/>
              <a:t>призвів</a:t>
            </a:r>
            <a:r>
              <a:rPr lang="ru-RU" sz="1600" dirty="0"/>
              <a:t> до </a:t>
            </a:r>
            <a:r>
              <a:rPr lang="ru-RU" sz="1600" dirty="0" err="1"/>
              <a:t>пожежі</a:t>
            </a:r>
            <a:r>
              <a:rPr lang="ru-RU" sz="1600" dirty="0"/>
              <a:t> на 4-му </a:t>
            </a:r>
            <a:r>
              <a:rPr lang="ru-RU" sz="1600" dirty="0" err="1"/>
              <a:t>енергоблоці</a:t>
            </a:r>
            <a:r>
              <a:rPr lang="ru-RU" sz="1600" dirty="0"/>
              <a:t> й до </a:t>
            </a:r>
            <a:r>
              <a:rPr lang="ru-RU" sz="1600" dirty="0" err="1"/>
              <a:t>катастрофічного</a:t>
            </a:r>
            <a:r>
              <a:rPr lang="ru-RU" sz="1600" dirty="0"/>
              <a:t> </a:t>
            </a:r>
            <a:r>
              <a:rPr lang="ru-RU" sz="1600" dirty="0" err="1"/>
              <a:t>викиду</a:t>
            </a:r>
            <a:r>
              <a:rPr lang="ru-RU" sz="1600" dirty="0"/>
              <a:t> </a:t>
            </a:r>
            <a:r>
              <a:rPr lang="ru-RU" sz="1600" dirty="0" err="1"/>
              <a:t>радіоактивних</a:t>
            </a:r>
            <a:r>
              <a:rPr lang="ru-RU" sz="1600" dirty="0"/>
              <a:t> </a:t>
            </a:r>
            <a:r>
              <a:rPr lang="ru-RU" sz="1600" dirty="0" err="1"/>
              <a:t>речовин</a:t>
            </a:r>
            <a:r>
              <a:rPr lang="ru-RU" sz="1600" dirty="0"/>
              <a:t>. Корпус реактора почав </a:t>
            </a:r>
            <a:r>
              <a:rPr lang="ru-RU" sz="1600" dirty="0" err="1"/>
              <a:t>працювати</a:t>
            </a:r>
            <a:r>
              <a:rPr lang="ru-RU" sz="1600" dirty="0"/>
              <a:t> як </a:t>
            </a:r>
            <a:r>
              <a:rPr lang="ru-RU" sz="1600" dirty="0" err="1"/>
              <a:t>величезна</a:t>
            </a:r>
            <a:r>
              <a:rPr lang="ru-RU" sz="1600" dirty="0"/>
              <a:t> </a:t>
            </a:r>
            <a:r>
              <a:rPr lang="ru-RU" sz="1600" dirty="0" err="1"/>
              <a:t>піч</a:t>
            </a:r>
            <a:r>
              <a:rPr lang="ru-RU" sz="1600" dirty="0"/>
              <a:t>, </a:t>
            </a:r>
            <a:r>
              <a:rPr lang="ru-RU" sz="1600" dirty="0" err="1"/>
              <a:t>виносячи</a:t>
            </a:r>
            <a:r>
              <a:rPr lang="ru-RU" sz="1600" dirty="0"/>
              <a:t> </a:t>
            </a:r>
            <a:r>
              <a:rPr lang="ru-RU" sz="1600" dirty="0" err="1"/>
              <a:t>радіоактивний</a:t>
            </a:r>
            <a:r>
              <a:rPr lang="ru-RU" sz="1600" dirty="0"/>
              <a:t> </a:t>
            </a:r>
            <a:r>
              <a:rPr lang="ru-RU" sz="1600" dirty="0" err="1"/>
              <a:t>дим</a:t>
            </a:r>
            <a:r>
              <a:rPr lang="ru-RU" sz="1600" dirty="0"/>
              <a:t> в атмосферу. </a:t>
            </a:r>
            <a:r>
              <a:rPr lang="ru-RU" sz="1600" dirty="0" err="1"/>
              <a:t>Вітри</a:t>
            </a:r>
            <a:r>
              <a:rPr lang="ru-RU" sz="1600" dirty="0"/>
              <a:t> </a:t>
            </a:r>
            <a:r>
              <a:rPr lang="ru-RU" sz="1600" dirty="0" err="1"/>
              <a:t>рознесли</a:t>
            </a:r>
            <a:r>
              <a:rPr lang="ru-RU" sz="1600" dirty="0"/>
              <a:t> </a:t>
            </a:r>
            <a:r>
              <a:rPr lang="ru-RU" sz="1600" dirty="0" err="1"/>
              <a:t>цей</a:t>
            </a:r>
            <a:r>
              <a:rPr lang="ru-RU" sz="1600" dirty="0"/>
              <a:t> </a:t>
            </a:r>
            <a:r>
              <a:rPr lang="ru-RU" sz="1600" dirty="0" err="1"/>
              <a:t>дим</a:t>
            </a:r>
            <a:r>
              <a:rPr lang="ru-RU" sz="1600" dirty="0"/>
              <a:t> на </a:t>
            </a:r>
            <a:r>
              <a:rPr lang="ru-RU" sz="1600" dirty="0" err="1"/>
              <a:t>багато</a:t>
            </a:r>
            <a:r>
              <a:rPr lang="ru-RU" sz="1600" dirty="0"/>
              <a:t> </a:t>
            </a:r>
            <a:r>
              <a:rPr lang="ru-RU" sz="1600" dirty="0" err="1"/>
              <a:t>сотень</a:t>
            </a:r>
            <a:r>
              <a:rPr lang="ru-RU" sz="1600" dirty="0"/>
              <a:t> і </a:t>
            </a:r>
            <a:r>
              <a:rPr lang="ru-RU" sz="1600" dirty="0" err="1"/>
              <a:t>тисяч</a:t>
            </a:r>
            <a:r>
              <a:rPr lang="ru-RU" sz="1600" dirty="0"/>
              <a:t> </a:t>
            </a:r>
            <a:r>
              <a:rPr lang="ru-RU" sz="1600" dirty="0" err="1"/>
              <a:t>кілометрів</a:t>
            </a:r>
            <a:r>
              <a:rPr lang="ru-RU" sz="1600" dirty="0"/>
              <a:t>. </a:t>
            </a:r>
            <a:r>
              <a:rPr lang="ru-RU" sz="1600" dirty="0" err="1"/>
              <a:t>Наприклад</a:t>
            </a:r>
            <a:r>
              <a:rPr lang="ru-RU" sz="1600" dirty="0"/>
              <a:t>, </a:t>
            </a:r>
            <a:r>
              <a:rPr lang="ru-RU" sz="1600" dirty="0" err="1"/>
              <a:t>навіть</a:t>
            </a:r>
            <a:r>
              <a:rPr lang="ru-RU" sz="1600" dirty="0"/>
              <a:t> у </a:t>
            </a:r>
            <a:r>
              <a:rPr lang="ru-RU" sz="1600" dirty="0" err="1"/>
              <a:t>Швеції</a:t>
            </a:r>
            <a:r>
              <a:rPr lang="ru-RU" sz="1600" dirty="0"/>
              <a:t> </a:t>
            </a:r>
            <a:r>
              <a:rPr lang="ru-RU" sz="1600" dirty="0" err="1"/>
              <a:t>зафіксували</a:t>
            </a:r>
            <a:r>
              <a:rPr lang="ru-RU" sz="1600" dirty="0"/>
              <a:t> </a:t>
            </a:r>
            <a:r>
              <a:rPr lang="ru-RU" sz="1600" dirty="0" err="1"/>
              <a:t>підвищення</a:t>
            </a:r>
            <a:r>
              <a:rPr lang="ru-RU" sz="1600" dirty="0"/>
              <a:t> </a:t>
            </a:r>
            <a:r>
              <a:rPr lang="ru-RU" sz="1600" dirty="0" err="1"/>
              <a:t>рівня</a:t>
            </a:r>
            <a:r>
              <a:rPr lang="ru-RU" sz="1600" dirty="0"/>
              <a:t> </a:t>
            </a:r>
            <a:r>
              <a:rPr lang="ru-RU" sz="1600" dirty="0" err="1"/>
              <a:t>радіації</a:t>
            </a:r>
            <a:r>
              <a:rPr lang="ru-RU" sz="1600" dirty="0"/>
              <a:t>. </a:t>
            </a:r>
          </a:p>
        </p:txBody>
      </p:sp>
      <p:sp>
        <p:nvSpPr>
          <p:cNvPr id="5" name="TextBox 4"/>
          <p:cNvSpPr txBox="1"/>
          <p:nvPr/>
        </p:nvSpPr>
        <p:spPr>
          <a:xfrm>
            <a:off x="-12576" y="1533006"/>
            <a:ext cx="4619625" cy="1846659"/>
          </a:xfrm>
          <a:prstGeom prst="rect">
            <a:avLst/>
          </a:prstGeom>
          <a:noFill/>
        </p:spPr>
        <p:txBody>
          <a:bodyPr wrap="square" rtlCol="0">
            <a:spAutoFit/>
          </a:bodyPr>
          <a:lstStyle/>
          <a:p>
            <a:r>
              <a:rPr lang="ru-RU" sz="1600" dirty="0" err="1"/>
              <a:t>Фахівці</a:t>
            </a:r>
            <a:r>
              <a:rPr lang="ru-RU" sz="1600" dirty="0"/>
              <a:t> </a:t>
            </a:r>
            <a:r>
              <a:rPr lang="ru-RU" sz="1600" dirty="0" err="1"/>
              <a:t>всіх</a:t>
            </a:r>
            <a:r>
              <a:rPr lang="ru-RU" sz="1600" dirty="0"/>
              <a:t> </a:t>
            </a:r>
            <a:r>
              <a:rPr lang="ru-RU" sz="1600" dirty="0" err="1"/>
              <a:t>республік</a:t>
            </a:r>
            <a:r>
              <a:rPr lang="ru-RU" sz="1600" dirty="0"/>
              <a:t> </a:t>
            </a:r>
            <a:r>
              <a:rPr lang="ru-RU" sz="1600" dirty="0" err="1"/>
              <a:t>Радянського</a:t>
            </a:r>
            <a:r>
              <a:rPr lang="ru-RU" sz="1600" dirty="0"/>
              <a:t> Союзу </a:t>
            </a:r>
            <a:r>
              <a:rPr lang="ru-RU" sz="1600" dirty="0" err="1"/>
              <a:t>кинулися</a:t>
            </a:r>
            <a:r>
              <a:rPr lang="ru-RU" sz="1600" dirty="0"/>
              <a:t> </a:t>
            </a:r>
            <a:r>
              <a:rPr lang="ru-RU" sz="1600" dirty="0" err="1"/>
              <a:t>рятувати</a:t>
            </a:r>
            <a:r>
              <a:rPr lang="ru-RU" sz="1600" dirty="0"/>
              <a:t> </a:t>
            </a:r>
            <a:r>
              <a:rPr lang="ru-RU" sz="1600" dirty="0" err="1"/>
              <a:t>ситуацію</a:t>
            </a:r>
            <a:r>
              <a:rPr lang="ru-RU" sz="1600" dirty="0"/>
              <a:t>. </a:t>
            </a:r>
            <a:r>
              <a:rPr lang="ru-RU" sz="1600" dirty="0" err="1"/>
              <a:t>Особливу</a:t>
            </a:r>
            <a:r>
              <a:rPr lang="ru-RU" sz="1600" dirty="0"/>
              <a:t> роль у </a:t>
            </a:r>
            <a:r>
              <a:rPr lang="ru-RU" sz="1600" dirty="0" err="1"/>
              <a:t>зменшенні</a:t>
            </a:r>
            <a:r>
              <a:rPr lang="ru-RU" sz="1600" dirty="0"/>
              <a:t> </a:t>
            </a:r>
            <a:r>
              <a:rPr lang="ru-RU" sz="1600" dirty="0" err="1"/>
              <a:t>масштабів</a:t>
            </a:r>
            <a:r>
              <a:rPr lang="ru-RU" sz="1600" dirty="0"/>
              <a:t> </a:t>
            </a:r>
            <a:r>
              <a:rPr lang="ru-RU" sz="1600" dirty="0" err="1"/>
              <a:t>трагедії</a:t>
            </a:r>
            <a:r>
              <a:rPr lang="ru-RU" sz="1600" dirty="0"/>
              <a:t> </a:t>
            </a:r>
            <a:r>
              <a:rPr lang="ru-RU" sz="1600" dirty="0" err="1"/>
              <a:t>відіграли</a:t>
            </a:r>
            <a:r>
              <a:rPr lang="ru-RU" sz="1600" dirty="0"/>
              <a:t> </a:t>
            </a:r>
            <a:r>
              <a:rPr lang="ru-RU" sz="1600" dirty="0" err="1"/>
              <a:t>пожежники</a:t>
            </a:r>
            <a:r>
              <a:rPr lang="ru-RU" sz="1600" dirty="0"/>
              <a:t>. </a:t>
            </a:r>
            <a:r>
              <a:rPr lang="ru-RU" sz="1600" dirty="0" err="1"/>
              <a:t>Ціною</a:t>
            </a:r>
            <a:r>
              <a:rPr lang="ru-RU" sz="1600" dirty="0"/>
              <a:t> </a:t>
            </a:r>
            <a:r>
              <a:rPr lang="ru-RU" sz="1600" dirty="0" err="1"/>
              <a:t>свого</a:t>
            </a:r>
            <a:r>
              <a:rPr lang="ru-RU" sz="1600" dirty="0"/>
              <a:t> </a:t>
            </a:r>
            <a:r>
              <a:rPr lang="ru-RU" sz="1600" dirty="0" err="1"/>
              <a:t>життя</a:t>
            </a:r>
            <a:r>
              <a:rPr lang="ru-RU" sz="1600" dirty="0"/>
              <a:t> вони </a:t>
            </a:r>
            <a:r>
              <a:rPr lang="ru-RU" sz="1600" dirty="0" err="1"/>
              <a:t>запобігли</a:t>
            </a:r>
            <a:r>
              <a:rPr lang="ru-RU" sz="1600" dirty="0"/>
              <a:t> </a:t>
            </a:r>
            <a:r>
              <a:rPr lang="ru-RU" sz="1600" dirty="0" err="1"/>
              <a:t>поширенню</a:t>
            </a:r>
            <a:r>
              <a:rPr lang="ru-RU" sz="1600" dirty="0"/>
              <a:t> </a:t>
            </a:r>
            <a:r>
              <a:rPr lang="ru-RU" sz="1600" dirty="0" err="1"/>
              <a:t>пожежі</a:t>
            </a:r>
            <a:r>
              <a:rPr lang="ru-RU" sz="1600" dirty="0"/>
              <a:t> на </a:t>
            </a:r>
            <a:r>
              <a:rPr lang="ru-RU" sz="1600" dirty="0" err="1"/>
              <a:t>інші</a:t>
            </a:r>
            <a:r>
              <a:rPr lang="ru-RU" sz="1600" dirty="0"/>
              <a:t> </a:t>
            </a:r>
            <a:r>
              <a:rPr lang="ru-RU" sz="1600" dirty="0" err="1"/>
              <a:t>реактори</a:t>
            </a:r>
            <a:r>
              <a:rPr lang="ru-RU" sz="1600" dirty="0"/>
              <a:t> </a:t>
            </a:r>
            <a:r>
              <a:rPr lang="ru-RU" sz="1600" dirty="0" err="1"/>
              <a:t>Чорнобильської</a:t>
            </a:r>
            <a:r>
              <a:rPr lang="ru-RU" sz="1600" dirty="0"/>
              <a:t> АЕС.</a:t>
            </a:r>
          </a:p>
          <a:p>
            <a:endParaRPr lang="ru-RU" dirty="0"/>
          </a:p>
        </p:txBody>
      </p:sp>
      <p:sp>
        <p:nvSpPr>
          <p:cNvPr id="6" name="TextBox 5"/>
          <p:cNvSpPr txBox="1"/>
          <p:nvPr/>
        </p:nvSpPr>
        <p:spPr>
          <a:xfrm>
            <a:off x="4057" y="3379665"/>
            <a:ext cx="4104456" cy="3447098"/>
          </a:xfrm>
          <a:prstGeom prst="rect">
            <a:avLst/>
          </a:prstGeom>
          <a:noFill/>
        </p:spPr>
        <p:txBody>
          <a:bodyPr wrap="square" rtlCol="0">
            <a:spAutoFit/>
          </a:bodyPr>
          <a:lstStyle/>
          <a:p>
            <a:r>
              <a:rPr lang="ru-RU" sz="1600" dirty="0"/>
              <a:t>З катастрофою таких </a:t>
            </a:r>
            <a:r>
              <a:rPr lang="ru-RU" sz="1600" dirty="0" err="1"/>
              <a:t>масштабів</a:t>
            </a:r>
            <a:r>
              <a:rPr lang="ru-RU" sz="1600" dirty="0"/>
              <a:t> </a:t>
            </a:r>
            <a:r>
              <a:rPr lang="ru-RU" sz="1600" dirty="0" err="1"/>
              <a:t>людство</a:t>
            </a:r>
            <a:r>
              <a:rPr lang="ru-RU" sz="1600" dirty="0"/>
              <a:t> </a:t>
            </a:r>
            <a:r>
              <a:rPr lang="ru-RU" sz="1600" dirty="0" err="1"/>
              <a:t>раніше</a:t>
            </a:r>
            <a:r>
              <a:rPr lang="ru-RU" sz="1600" dirty="0"/>
              <a:t> не </a:t>
            </a:r>
            <a:r>
              <a:rPr lang="ru-RU" sz="1600" dirty="0" err="1"/>
              <a:t>стикалося</a:t>
            </a:r>
            <a:r>
              <a:rPr lang="ru-RU" sz="1600" dirty="0"/>
              <a:t>, тому </a:t>
            </a:r>
            <a:r>
              <a:rPr lang="ru-RU" sz="1600" dirty="0" err="1"/>
              <a:t>пожежу</a:t>
            </a:r>
            <a:r>
              <a:rPr lang="ru-RU" sz="1600" dirty="0"/>
              <a:t> не </a:t>
            </a:r>
            <a:r>
              <a:rPr lang="ru-RU" sz="1600" dirty="0" err="1"/>
              <a:t>вдалося</a:t>
            </a:r>
            <a:r>
              <a:rPr lang="ru-RU" sz="1600" dirty="0"/>
              <a:t> </a:t>
            </a:r>
            <a:r>
              <a:rPr lang="ru-RU" sz="1600" dirty="0" err="1"/>
              <a:t>зупинити</a:t>
            </a:r>
            <a:r>
              <a:rPr lang="ru-RU" sz="1600" dirty="0"/>
              <a:t> </a:t>
            </a:r>
            <a:r>
              <a:rPr lang="ru-RU" sz="1600" dirty="0" err="1"/>
              <a:t>швидко</a:t>
            </a:r>
            <a:r>
              <a:rPr lang="ru-RU" sz="1600" dirty="0"/>
              <a:t>. У </a:t>
            </a:r>
            <a:r>
              <a:rPr lang="ru-RU" sz="1600" dirty="0" err="1"/>
              <a:t>результаті</a:t>
            </a:r>
            <a:r>
              <a:rPr lang="ru-RU" sz="1600" dirty="0"/>
              <a:t> </a:t>
            </a:r>
            <a:r>
              <a:rPr lang="ru-RU" sz="1600" dirty="0" err="1"/>
              <a:t>цілі</a:t>
            </a:r>
            <a:r>
              <a:rPr lang="ru-RU" sz="1600" dirty="0"/>
              <a:t> </a:t>
            </a:r>
            <a:r>
              <a:rPr lang="ru-RU" sz="1600" dirty="0" err="1"/>
              <a:t>регіони</a:t>
            </a:r>
            <a:r>
              <a:rPr lang="ru-RU" sz="1600" dirty="0"/>
              <a:t> в </a:t>
            </a:r>
            <a:r>
              <a:rPr lang="ru-RU" sz="1600" dirty="0" err="1"/>
              <a:t>Росії</a:t>
            </a:r>
            <a:r>
              <a:rPr lang="ru-RU" sz="1600" dirty="0"/>
              <a:t>, </a:t>
            </a:r>
            <a:r>
              <a:rPr lang="ru-RU" sz="1600" dirty="0" err="1"/>
              <a:t>Україні</a:t>
            </a:r>
            <a:r>
              <a:rPr lang="ru-RU" sz="1600" dirty="0"/>
              <a:t>, </a:t>
            </a:r>
            <a:r>
              <a:rPr lang="ru-RU" sz="1600" dirty="0" err="1"/>
              <a:t>Білорусі</a:t>
            </a:r>
            <a:r>
              <a:rPr lang="ru-RU" sz="1600" dirty="0"/>
              <a:t> </a:t>
            </a:r>
            <a:r>
              <a:rPr lang="ru-RU" sz="1600" dirty="0" err="1"/>
              <a:t>виявилися</a:t>
            </a:r>
            <a:r>
              <a:rPr lang="ru-RU" sz="1600" dirty="0"/>
              <a:t> </a:t>
            </a:r>
            <a:r>
              <a:rPr lang="ru-RU" sz="1600" dirty="0" err="1"/>
              <a:t>радіаційно</a:t>
            </a:r>
            <a:r>
              <a:rPr lang="ru-RU" sz="1600" dirty="0"/>
              <a:t> </a:t>
            </a:r>
            <a:r>
              <a:rPr lang="ru-RU" sz="1600" dirty="0" err="1"/>
              <a:t>забрудненими</a:t>
            </a:r>
            <a:r>
              <a:rPr lang="ru-RU" sz="1600" dirty="0"/>
              <a:t>, а з 30-кілометрової </a:t>
            </a:r>
            <a:r>
              <a:rPr lang="ru-RU" sz="1600" dirty="0" err="1"/>
              <a:t>зони</a:t>
            </a:r>
            <a:r>
              <a:rPr lang="ru-RU" sz="1600" dirty="0"/>
              <a:t> </a:t>
            </a:r>
            <a:r>
              <a:rPr lang="ru-RU" sz="1600" dirty="0" err="1"/>
              <a:t>навколо</a:t>
            </a:r>
            <a:r>
              <a:rPr lang="ru-RU" sz="1600" dirty="0"/>
              <a:t> </a:t>
            </a:r>
            <a:r>
              <a:rPr lang="ru-RU" sz="1600" dirty="0" err="1"/>
              <a:t>станції</a:t>
            </a:r>
            <a:r>
              <a:rPr lang="ru-RU" sz="1600" dirty="0"/>
              <a:t> </a:t>
            </a:r>
            <a:r>
              <a:rPr lang="ru-RU" sz="1600" dirty="0" err="1"/>
              <a:t>було</a:t>
            </a:r>
            <a:r>
              <a:rPr lang="ru-RU" sz="1600" dirty="0"/>
              <a:t> </a:t>
            </a:r>
            <a:r>
              <a:rPr lang="ru-RU" sz="1600" dirty="0" err="1"/>
              <a:t>евакуйовано</a:t>
            </a:r>
            <a:r>
              <a:rPr lang="ru-RU" sz="1600" dirty="0"/>
              <a:t> все </a:t>
            </a:r>
            <a:r>
              <a:rPr lang="ru-RU" sz="1600" dirty="0" err="1"/>
              <a:t>населення</a:t>
            </a:r>
            <a:r>
              <a:rPr lang="ru-RU" sz="1600" dirty="0"/>
              <a:t>.</a:t>
            </a:r>
          </a:p>
          <a:p>
            <a:r>
              <a:rPr lang="ru-RU" sz="1600" dirty="0" err="1"/>
              <a:t>Героїчними</a:t>
            </a:r>
            <a:r>
              <a:rPr lang="ru-RU" sz="1600" dirty="0"/>
              <a:t> </a:t>
            </a:r>
            <a:r>
              <a:rPr lang="ru-RU" sz="1600" dirty="0" err="1"/>
              <a:t>зусиллями</a:t>
            </a:r>
            <a:r>
              <a:rPr lang="ru-RU" sz="1600" dirty="0"/>
              <a:t> </a:t>
            </a:r>
            <a:r>
              <a:rPr lang="ru-RU" sz="1600" dirty="0" err="1"/>
              <a:t>вдалося</a:t>
            </a:r>
            <a:r>
              <a:rPr lang="ru-RU" sz="1600" dirty="0"/>
              <a:t> </a:t>
            </a:r>
            <a:r>
              <a:rPr lang="ru-RU" sz="1600" dirty="0" err="1"/>
              <a:t>локалізувати</a:t>
            </a:r>
            <a:r>
              <a:rPr lang="ru-RU" sz="1600" dirty="0"/>
              <a:t> </a:t>
            </a:r>
            <a:r>
              <a:rPr lang="ru-RU" sz="1600" dirty="0" err="1"/>
              <a:t>пожежу</a:t>
            </a:r>
            <a:r>
              <a:rPr lang="ru-RU" sz="1600" dirty="0"/>
              <a:t>, а </a:t>
            </a:r>
            <a:r>
              <a:rPr lang="ru-RU" sz="1600" dirty="0" err="1"/>
              <a:t>потім</a:t>
            </a:r>
            <a:r>
              <a:rPr lang="ru-RU" sz="1600" dirty="0"/>
              <a:t> </a:t>
            </a:r>
            <a:r>
              <a:rPr lang="ru-RU" sz="1600" dirty="0" err="1"/>
              <a:t>побудувати</a:t>
            </a:r>
            <a:r>
              <a:rPr lang="ru-RU" sz="1600" dirty="0"/>
              <a:t> над </a:t>
            </a:r>
            <a:r>
              <a:rPr lang="ru-RU" sz="1600" dirty="0" err="1"/>
              <a:t>зруйнованим</a:t>
            </a:r>
            <a:r>
              <a:rPr lang="ru-RU" sz="1600" dirty="0"/>
              <a:t> реактором так званий саркофаг — </a:t>
            </a:r>
            <a:r>
              <a:rPr lang="ru-RU" sz="1600" dirty="0" err="1"/>
              <a:t>бетонну</a:t>
            </a:r>
            <a:r>
              <a:rPr lang="ru-RU" sz="1600" dirty="0"/>
              <a:t> </a:t>
            </a:r>
            <a:r>
              <a:rPr lang="ru-RU" sz="1600" dirty="0" err="1"/>
              <a:t>конструкцію</a:t>
            </a:r>
            <a:r>
              <a:rPr lang="ru-RU" sz="1600" dirty="0"/>
              <a:t>, яка </a:t>
            </a:r>
            <a:r>
              <a:rPr lang="ru-RU" sz="1600" dirty="0" err="1"/>
              <a:t>захищає</a:t>
            </a:r>
            <a:r>
              <a:rPr lang="ru-RU" sz="1600" dirty="0"/>
              <a:t> </a:t>
            </a:r>
            <a:r>
              <a:rPr lang="ru-RU" sz="1600" dirty="0" err="1"/>
              <a:t>від</a:t>
            </a:r>
            <a:r>
              <a:rPr lang="ru-RU" sz="1600" dirty="0"/>
              <a:t> </a:t>
            </a:r>
            <a:r>
              <a:rPr lang="ru-RU" sz="1600" dirty="0" err="1"/>
              <a:t>подальшого</a:t>
            </a:r>
            <a:r>
              <a:rPr lang="ru-RU" sz="1600" dirty="0"/>
              <a:t> </a:t>
            </a:r>
            <a:r>
              <a:rPr lang="ru-RU" sz="1600" dirty="0" err="1"/>
              <a:t>поширення</a:t>
            </a:r>
            <a:r>
              <a:rPr lang="ru-RU" sz="1600" dirty="0"/>
              <a:t> </a:t>
            </a:r>
            <a:r>
              <a:rPr lang="ru-RU" sz="1600" dirty="0" err="1"/>
              <a:t>радіаційного</a:t>
            </a:r>
            <a:r>
              <a:rPr lang="ru-RU" sz="1600" dirty="0"/>
              <a:t> </a:t>
            </a:r>
            <a:r>
              <a:rPr lang="ru-RU" sz="1600" dirty="0" err="1"/>
              <a:t>забруднення</a:t>
            </a:r>
            <a:r>
              <a:rPr lang="ru-RU" sz="1600" dirty="0"/>
              <a:t>.</a:t>
            </a:r>
          </a:p>
          <a:p>
            <a:endParaRPr lang="ru-RU" sz="10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82" y="1816613"/>
            <a:ext cx="4524375" cy="5010150"/>
          </a:xfrm>
          <a:prstGeom prst="rect">
            <a:avLst/>
          </a:prstGeom>
        </p:spPr>
      </p:pic>
    </p:spTree>
    <p:extLst>
      <p:ext uri="{BB962C8B-B14F-4D97-AF65-F5344CB8AC3E}">
        <p14:creationId xmlns:p14="http://schemas.microsoft.com/office/powerpoint/2010/main" val="1945094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79512" y="0"/>
            <a:ext cx="7315200" cy="781980"/>
          </a:xfrm>
        </p:spPr>
        <p:txBody>
          <a:bodyPr>
            <a:normAutofit fontScale="90000"/>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Ядерна енергетика сьогодні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Объект 2"/>
          <p:cNvSpPr>
            <a:spLocks noGrp="1"/>
          </p:cNvSpPr>
          <p:nvPr>
            <p:ph idx="1"/>
          </p:nvPr>
        </p:nvSpPr>
        <p:spPr>
          <a:xfrm>
            <a:off x="107504" y="764704"/>
            <a:ext cx="6840760" cy="6093295"/>
          </a:xfrm>
        </p:spPr>
        <p:txBody>
          <a:bodyPr>
            <a:normAutofit fontScale="47500" lnSpcReduction="20000"/>
          </a:bodyPr>
          <a:lstStyle/>
          <a:p>
            <a:pPr marL="45720" indent="0">
              <a:buNone/>
            </a:pPr>
            <a:r>
              <a:rPr lang="ru-RU" dirty="0"/>
              <a:t>Розвиток </a:t>
            </a:r>
            <a:r>
              <a:rPr lang="ru-RU" dirty="0" err="1"/>
              <a:t>людського</a:t>
            </a:r>
            <a:r>
              <a:rPr lang="ru-RU" dirty="0"/>
              <a:t> </a:t>
            </a:r>
            <a:r>
              <a:rPr lang="ru-RU" dirty="0" err="1"/>
              <a:t>суспільства</a:t>
            </a:r>
            <a:r>
              <a:rPr lang="ru-RU" dirty="0"/>
              <a:t> </a:t>
            </a:r>
            <a:r>
              <a:rPr lang="ru-RU" dirty="0" err="1"/>
              <a:t>нерозривно</a:t>
            </a:r>
            <a:r>
              <a:rPr lang="ru-RU" dirty="0"/>
              <a:t> </a:t>
            </a:r>
            <a:r>
              <a:rPr lang="ru-RU" dirty="0" err="1"/>
              <a:t>пов’язаний</a:t>
            </a:r>
            <a:r>
              <a:rPr lang="ru-RU" dirty="0"/>
              <a:t> з </a:t>
            </a:r>
            <a:r>
              <a:rPr lang="ru-RU" dirty="0" err="1"/>
              <a:t>використанням</a:t>
            </a:r>
            <a:endParaRPr lang="ru-RU" dirty="0"/>
          </a:p>
          <a:p>
            <a:pPr marL="45720" indent="0">
              <a:buNone/>
            </a:pPr>
            <a:r>
              <a:rPr lang="ru-RU" dirty="0"/>
              <a:t>природних </a:t>
            </a:r>
            <a:r>
              <a:rPr lang="ru-RU" dirty="0" err="1"/>
              <a:t>ресурсів</a:t>
            </a:r>
            <a:r>
              <a:rPr lang="ru-RU" dirty="0"/>
              <a:t> </a:t>
            </a:r>
            <a:r>
              <a:rPr lang="ru-RU" dirty="0" err="1"/>
              <a:t>нашої</a:t>
            </a:r>
            <a:r>
              <a:rPr lang="ru-RU" dirty="0"/>
              <a:t> </a:t>
            </a:r>
            <a:r>
              <a:rPr lang="ru-RU" dirty="0" err="1"/>
              <a:t>планети</a:t>
            </a:r>
            <a:r>
              <a:rPr lang="ru-RU" dirty="0"/>
              <a:t>, з </a:t>
            </a:r>
            <a:r>
              <a:rPr lang="ru-RU" dirty="0" err="1"/>
              <a:t>споживанням</a:t>
            </a:r>
            <a:r>
              <a:rPr lang="ru-RU" dirty="0"/>
              <a:t> </a:t>
            </a:r>
            <a:r>
              <a:rPr lang="ru-RU" dirty="0" err="1"/>
              <a:t>різних</a:t>
            </a:r>
            <a:r>
              <a:rPr lang="ru-RU" dirty="0"/>
              <a:t> </a:t>
            </a:r>
            <a:r>
              <a:rPr lang="ru-RU" dirty="0" err="1"/>
              <a:t>видів</a:t>
            </a:r>
            <a:r>
              <a:rPr lang="ru-RU" dirty="0"/>
              <a:t> </a:t>
            </a:r>
            <a:r>
              <a:rPr lang="ru-RU" dirty="0" err="1"/>
              <a:t>енергії</a:t>
            </a:r>
            <a:r>
              <a:rPr lang="ru-RU" dirty="0"/>
              <a:t>  в все</a:t>
            </a:r>
          </a:p>
          <a:p>
            <a:pPr marL="45720" indent="0">
              <a:buNone/>
            </a:pPr>
            <a:r>
              <a:rPr lang="ru-RU" dirty="0" err="1"/>
              <a:t>зростаючих</a:t>
            </a:r>
            <a:r>
              <a:rPr lang="ru-RU" dirty="0"/>
              <a:t>  масштабах. </a:t>
            </a:r>
            <a:r>
              <a:rPr lang="ru-RU" dirty="0" err="1"/>
              <a:t>Усі</a:t>
            </a:r>
            <a:r>
              <a:rPr lang="ru-RU" dirty="0"/>
              <a:t> </a:t>
            </a:r>
            <a:r>
              <a:rPr lang="ru-RU" dirty="0" err="1"/>
              <a:t>здобутки</a:t>
            </a:r>
            <a:r>
              <a:rPr lang="ru-RU" dirty="0"/>
              <a:t> </a:t>
            </a:r>
            <a:r>
              <a:rPr lang="ru-RU" dirty="0" err="1"/>
              <a:t>сучасної</a:t>
            </a:r>
            <a:r>
              <a:rPr lang="ru-RU" dirty="0"/>
              <a:t> </a:t>
            </a:r>
            <a:r>
              <a:rPr lang="ru-RU" dirty="0" err="1"/>
              <a:t>цивілізації</a:t>
            </a:r>
            <a:r>
              <a:rPr lang="ru-RU" dirty="0"/>
              <a:t> - </a:t>
            </a:r>
            <a:r>
              <a:rPr lang="ru-RU" dirty="0" err="1"/>
              <a:t>величезна</a:t>
            </a:r>
            <a:endParaRPr lang="ru-RU" dirty="0"/>
          </a:p>
          <a:p>
            <a:pPr marL="45720" indent="0">
              <a:buNone/>
            </a:pPr>
            <a:r>
              <a:rPr lang="ru-RU" dirty="0" err="1"/>
              <a:t>різноманітність</a:t>
            </a:r>
            <a:r>
              <a:rPr lang="ru-RU" dirty="0"/>
              <a:t> </a:t>
            </a:r>
            <a:r>
              <a:rPr lang="ru-RU" dirty="0" err="1"/>
              <a:t>товарів</a:t>
            </a:r>
            <a:r>
              <a:rPr lang="ru-RU" dirty="0"/>
              <a:t>, </a:t>
            </a:r>
            <a:r>
              <a:rPr lang="ru-RU" dirty="0" err="1"/>
              <a:t>різний</a:t>
            </a:r>
            <a:r>
              <a:rPr lang="ru-RU" dirty="0"/>
              <a:t> за </a:t>
            </a:r>
            <a:r>
              <a:rPr lang="ru-RU" dirty="0" err="1"/>
              <a:t>швидкістю</a:t>
            </a:r>
            <a:r>
              <a:rPr lang="ru-RU" dirty="0"/>
              <a:t> і комфортом транспорт, </a:t>
            </a:r>
            <a:r>
              <a:rPr lang="ru-RU" dirty="0" err="1"/>
              <a:t>космічні</a:t>
            </a:r>
            <a:endParaRPr lang="ru-RU" dirty="0"/>
          </a:p>
          <a:p>
            <a:pPr marL="45720" indent="0">
              <a:buNone/>
            </a:pPr>
            <a:r>
              <a:rPr lang="ru-RU" dirty="0" err="1"/>
              <a:t>польоти</a:t>
            </a:r>
            <a:r>
              <a:rPr lang="ru-RU" dirty="0"/>
              <a:t> і т.д. - </a:t>
            </a:r>
            <a:r>
              <a:rPr lang="ru-RU" dirty="0" err="1"/>
              <a:t>можливі</a:t>
            </a:r>
            <a:r>
              <a:rPr lang="ru-RU" dirty="0"/>
              <a:t> </a:t>
            </a:r>
            <a:r>
              <a:rPr lang="ru-RU" dirty="0" err="1"/>
              <a:t>завдяки</a:t>
            </a:r>
            <a:r>
              <a:rPr lang="ru-RU" dirty="0"/>
              <a:t> </a:t>
            </a:r>
            <a:r>
              <a:rPr lang="ru-RU" dirty="0" err="1"/>
              <a:t>тій</a:t>
            </a:r>
            <a:r>
              <a:rPr lang="ru-RU" dirty="0"/>
              <a:t> </a:t>
            </a:r>
            <a:r>
              <a:rPr lang="ru-RU" dirty="0" err="1"/>
              <a:t>величезній</a:t>
            </a:r>
            <a:r>
              <a:rPr lang="ru-RU" dirty="0"/>
              <a:t> </a:t>
            </a:r>
            <a:r>
              <a:rPr lang="ru-RU" dirty="0" err="1"/>
              <a:t>кількості</a:t>
            </a:r>
            <a:r>
              <a:rPr lang="ru-RU" dirty="0"/>
              <a:t> </a:t>
            </a:r>
            <a:r>
              <a:rPr lang="ru-RU" dirty="0" err="1"/>
              <a:t>штучної</a:t>
            </a:r>
            <a:r>
              <a:rPr lang="ru-RU" dirty="0"/>
              <a:t> </a:t>
            </a:r>
            <a:r>
              <a:rPr lang="ru-RU" dirty="0" err="1"/>
              <a:t>енергії</a:t>
            </a:r>
            <a:r>
              <a:rPr lang="ru-RU" dirty="0"/>
              <a:t>,</a:t>
            </a:r>
          </a:p>
          <a:p>
            <a:pPr marL="45720" indent="0">
              <a:buNone/>
            </a:pPr>
            <a:r>
              <a:rPr lang="ru-RU" dirty="0"/>
              <a:t>яку </a:t>
            </a:r>
            <a:r>
              <a:rPr lang="ru-RU" dirty="0" err="1"/>
              <a:t>виробляє</a:t>
            </a:r>
            <a:r>
              <a:rPr lang="ru-RU" dirty="0"/>
              <a:t> </a:t>
            </a:r>
            <a:r>
              <a:rPr lang="ru-RU" dirty="0" err="1"/>
              <a:t>людство</a:t>
            </a:r>
            <a:r>
              <a:rPr lang="ru-RU" dirty="0"/>
              <a:t>.</a:t>
            </a:r>
          </a:p>
          <a:p>
            <a:pPr marL="45720" indent="0">
              <a:buNone/>
            </a:pPr>
            <a:r>
              <a:rPr lang="ru-RU" dirty="0"/>
              <a:t>В </a:t>
            </a:r>
            <a:r>
              <a:rPr lang="ru-RU" dirty="0" err="1"/>
              <a:t>основі</a:t>
            </a:r>
            <a:r>
              <a:rPr lang="ru-RU" dirty="0"/>
              <a:t> </a:t>
            </a:r>
            <a:r>
              <a:rPr lang="ru-RU" dirty="0" err="1"/>
              <a:t>виробництва</a:t>
            </a:r>
            <a:r>
              <a:rPr lang="ru-RU" dirty="0"/>
              <a:t>  </a:t>
            </a:r>
            <a:r>
              <a:rPr lang="ru-RU" dirty="0" err="1"/>
              <a:t>теплової</a:t>
            </a:r>
            <a:r>
              <a:rPr lang="ru-RU" dirty="0"/>
              <a:t> та </a:t>
            </a:r>
            <a:r>
              <a:rPr lang="ru-RU" dirty="0" err="1"/>
              <a:t>електричної</a:t>
            </a:r>
            <a:r>
              <a:rPr lang="ru-RU" dirty="0"/>
              <a:t> </a:t>
            </a:r>
            <a:r>
              <a:rPr lang="ru-RU" dirty="0" err="1"/>
              <a:t>енергії</a:t>
            </a:r>
            <a:r>
              <a:rPr lang="ru-RU" dirty="0"/>
              <a:t> </a:t>
            </a:r>
            <a:r>
              <a:rPr lang="ru-RU" dirty="0" err="1"/>
              <a:t>лежить</a:t>
            </a:r>
            <a:r>
              <a:rPr lang="ru-RU" dirty="0"/>
              <a:t>  </a:t>
            </a:r>
            <a:r>
              <a:rPr lang="ru-RU" dirty="0" err="1"/>
              <a:t>процес</a:t>
            </a:r>
            <a:endParaRPr lang="ru-RU" dirty="0"/>
          </a:p>
          <a:p>
            <a:pPr marL="45720" indent="0">
              <a:buNone/>
            </a:pPr>
            <a:r>
              <a:rPr lang="ru-RU" dirty="0" err="1"/>
              <a:t>спалювання</a:t>
            </a:r>
            <a:r>
              <a:rPr lang="ru-RU" dirty="0"/>
              <a:t>  </a:t>
            </a:r>
            <a:r>
              <a:rPr lang="ru-RU" dirty="0" err="1"/>
              <a:t>копалин</a:t>
            </a:r>
            <a:r>
              <a:rPr lang="ru-RU" dirty="0"/>
              <a:t> </a:t>
            </a:r>
            <a:r>
              <a:rPr lang="ru-RU" dirty="0" err="1"/>
              <a:t>енергоресурсів</a:t>
            </a:r>
            <a:r>
              <a:rPr lang="ru-RU" dirty="0"/>
              <a:t> –</a:t>
            </a:r>
            <a:r>
              <a:rPr lang="ru-RU" dirty="0" err="1"/>
              <a:t>вугілля</a:t>
            </a:r>
            <a:r>
              <a:rPr lang="ru-RU" dirty="0"/>
              <a:t>, </a:t>
            </a:r>
            <a:r>
              <a:rPr lang="ru-RU" dirty="0" err="1"/>
              <a:t>нафти</a:t>
            </a:r>
            <a:r>
              <a:rPr lang="ru-RU" dirty="0"/>
              <a:t>, газу.</a:t>
            </a:r>
          </a:p>
          <a:p>
            <a:pPr marL="45720" indent="0">
              <a:buNone/>
            </a:pPr>
            <a:r>
              <a:rPr lang="ru-RU" dirty="0"/>
              <a:t>Масштаб  </a:t>
            </a:r>
            <a:r>
              <a:rPr lang="ru-RU" dirty="0" err="1"/>
              <a:t>добутку</a:t>
            </a:r>
            <a:r>
              <a:rPr lang="ru-RU" dirty="0"/>
              <a:t> та </a:t>
            </a:r>
            <a:r>
              <a:rPr lang="ru-RU" dirty="0" err="1"/>
              <a:t>витрачання</a:t>
            </a:r>
            <a:r>
              <a:rPr lang="ru-RU" dirty="0"/>
              <a:t> </a:t>
            </a:r>
            <a:r>
              <a:rPr lang="ru-RU" dirty="0" err="1"/>
              <a:t>копалин</a:t>
            </a:r>
            <a:r>
              <a:rPr lang="ru-RU" dirty="0"/>
              <a:t> </a:t>
            </a:r>
            <a:r>
              <a:rPr lang="ru-RU" dirty="0" err="1"/>
              <a:t>енергоресурсів</a:t>
            </a:r>
            <a:r>
              <a:rPr lang="ru-RU" dirty="0"/>
              <a:t>, </a:t>
            </a:r>
            <a:r>
              <a:rPr lang="ru-RU" dirty="0" err="1"/>
              <a:t>металів</a:t>
            </a:r>
            <a:r>
              <a:rPr lang="ru-RU" dirty="0"/>
              <a:t>, </a:t>
            </a:r>
            <a:endParaRPr lang="ru-RU" dirty="0" smtClean="0"/>
          </a:p>
          <a:p>
            <a:pPr marL="45720" indent="0">
              <a:buNone/>
            </a:pPr>
            <a:r>
              <a:rPr lang="ru-RU" dirty="0" err="1"/>
              <a:t>с</a:t>
            </a:r>
            <a:r>
              <a:rPr lang="ru-RU" dirty="0" err="1" smtClean="0"/>
              <a:t>поживання</a:t>
            </a:r>
            <a:r>
              <a:rPr lang="ru-RU" dirty="0" smtClean="0"/>
              <a:t> води</a:t>
            </a:r>
            <a:r>
              <a:rPr lang="ru-RU" dirty="0"/>
              <a:t>, </a:t>
            </a:r>
            <a:r>
              <a:rPr lang="ru-RU" dirty="0" err="1"/>
              <a:t>повітря</a:t>
            </a:r>
            <a:r>
              <a:rPr lang="ru-RU" dirty="0"/>
              <a:t> для  </a:t>
            </a:r>
            <a:r>
              <a:rPr lang="ru-RU" dirty="0" err="1"/>
              <a:t>виробництва</a:t>
            </a:r>
            <a:r>
              <a:rPr lang="ru-RU" dirty="0"/>
              <a:t> </a:t>
            </a:r>
            <a:r>
              <a:rPr lang="ru-RU" dirty="0" err="1"/>
              <a:t>необхідної</a:t>
            </a:r>
            <a:r>
              <a:rPr lang="ru-RU" dirty="0"/>
              <a:t> </a:t>
            </a:r>
            <a:r>
              <a:rPr lang="ru-RU" dirty="0" err="1"/>
              <a:t>людству</a:t>
            </a:r>
            <a:r>
              <a:rPr lang="ru-RU" dirty="0"/>
              <a:t> </a:t>
            </a:r>
            <a:endParaRPr lang="ru-RU" dirty="0" smtClean="0"/>
          </a:p>
          <a:p>
            <a:pPr marL="45720" indent="0">
              <a:buNone/>
            </a:pPr>
            <a:r>
              <a:rPr lang="ru-RU" dirty="0" err="1" smtClean="0"/>
              <a:t>кількості</a:t>
            </a:r>
            <a:r>
              <a:rPr lang="ru-RU" dirty="0" smtClean="0"/>
              <a:t> </a:t>
            </a:r>
            <a:r>
              <a:rPr lang="ru-RU" dirty="0" err="1" smtClean="0"/>
              <a:t>енергії</a:t>
            </a:r>
            <a:r>
              <a:rPr lang="ru-RU" dirty="0" smtClean="0"/>
              <a:t> </a:t>
            </a:r>
            <a:r>
              <a:rPr lang="ru-RU" dirty="0" err="1" smtClean="0"/>
              <a:t>величезний</a:t>
            </a:r>
            <a:r>
              <a:rPr lang="ru-RU" dirty="0"/>
              <a:t>, а запаси </a:t>
            </a:r>
            <a:r>
              <a:rPr lang="ru-RU" dirty="0" err="1"/>
              <a:t>ресурсів</a:t>
            </a:r>
            <a:r>
              <a:rPr lang="ru-RU" dirty="0"/>
              <a:t>, </a:t>
            </a:r>
            <a:r>
              <a:rPr lang="ru-RU" dirty="0" err="1"/>
              <a:t>обмежений</a:t>
            </a:r>
            <a:r>
              <a:rPr lang="ru-RU" dirty="0"/>
              <a:t>. Особливо </a:t>
            </a:r>
            <a:endParaRPr lang="ru-RU" dirty="0" smtClean="0"/>
          </a:p>
          <a:p>
            <a:pPr marL="45720" indent="0">
              <a:buNone/>
            </a:pPr>
            <a:r>
              <a:rPr lang="ru-RU" dirty="0" err="1" smtClean="0"/>
              <a:t>гостро</a:t>
            </a:r>
            <a:r>
              <a:rPr lang="ru-RU" dirty="0" smtClean="0"/>
              <a:t> </a:t>
            </a:r>
            <a:r>
              <a:rPr lang="ru-RU" dirty="0" err="1"/>
              <a:t>стоїть</a:t>
            </a:r>
            <a:r>
              <a:rPr lang="ru-RU" dirty="0"/>
              <a:t> </a:t>
            </a:r>
            <a:r>
              <a:rPr lang="ru-RU" dirty="0" smtClean="0"/>
              <a:t>проблема </a:t>
            </a:r>
            <a:r>
              <a:rPr lang="ru-RU" dirty="0" err="1" smtClean="0"/>
              <a:t>швидкого</a:t>
            </a:r>
            <a:r>
              <a:rPr lang="ru-RU" dirty="0" smtClean="0"/>
              <a:t> </a:t>
            </a:r>
            <a:r>
              <a:rPr lang="ru-RU" dirty="0" err="1"/>
              <a:t>вичерпування</a:t>
            </a:r>
            <a:r>
              <a:rPr lang="ru-RU" dirty="0"/>
              <a:t>  </a:t>
            </a:r>
            <a:r>
              <a:rPr lang="ru-RU" dirty="0" err="1"/>
              <a:t>запасів</a:t>
            </a:r>
            <a:r>
              <a:rPr lang="ru-RU" dirty="0"/>
              <a:t> </a:t>
            </a:r>
            <a:r>
              <a:rPr lang="ru-RU" dirty="0" smtClean="0"/>
              <a:t>органічних</a:t>
            </a:r>
          </a:p>
          <a:p>
            <a:pPr marL="45720" indent="0">
              <a:buNone/>
            </a:pPr>
            <a:r>
              <a:rPr lang="ru-RU" dirty="0" smtClean="0"/>
              <a:t>природних </a:t>
            </a:r>
            <a:r>
              <a:rPr lang="ru-RU" dirty="0" err="1"/>
              <a:t>енергоресурсів</a:t>
            </a:r>
            <a:r>
              <a:rPr lang="ru-RU" dirty="0"/>
              <a:t>, так </a:t>
            </a:r>
            <a:r>
              <a:rPr lang="ru-RU" dirty="0" smtClean="0"/>
              <a:t>як </a:t>
            </a:r>
            <a:r>
              <a:rPr lang="ru-RU" dirty="0" err="1" smtClean="0"/>
              <a:t>більшість</a:t>
            </a:r>
            <a:r>
              <a:rPr lang="ru-RU" dirty="0" smtClean="0"/>
              <a:t> </a:t>
            </a:r>
            <a:r>
              <a:rPr lang="ru-RU" dirty="0" err="1"/>
              <a:t>ресурсів</a:t>
            </a:r>
            <a:r>
              <a:rPr lang="ru-RU" dirty="0"/>
              <a:t> не </a:t>
            </a:r>
            <a:r>
              <a:rPr lang="ru-RU" dirty="0" err="1"/>
              <a:t>відновлюється</a:t>
            </a:r>
            <a:r>
              <a:rPr lang="ru-RU" dirty="0" smtClean="0"/>
              <a:t>,</a:t>
            </a:r>
          </a:p>
          <a:p>
            <a:pPr marL="45720" indent="0">
              <a:buNone/>
            </a:pPr>
            <a:r>
              <a:rPr lang="ru-RU" dirty="0" smtClean="0"/>
              <a:t>по </a:t>
            </a:r>
            <a:r>
              <a:rPr lang="ru-RU" dirty="0" err="1"/>
              <a:t>крайній</a:t>
            </a:r>
            <a:r>
              <a:rPr lang="ru-RU" dirty="0"/>
              <a:t> </a:t>
            </a:r>
            <a:r>
              <a:rPr lang="ru-RU" dirty="0" err="1"/>
              <a:t>мірі</a:t>
            </a:r>
            <a:r>
              <a:rPr lang="ru-RU" dirty="0"/>
              <a:t>, в </a:t>
            </a:r>
            <a:r>
              <a:rPr lang="ru-RU" dirty="0" err="1"/>
              <a:t>помітній</a:t>
            </a:r>
            <a:r>
              <a:rPr lang="ru-RU" dirty="0"/>
              <a:t> </a:t>
            </a:r>
            <a:r>
              <a:rPr lang="ru-RU" dirty="0" err="1"/>
              <a:t>кількості</a:t>
            </a:r>
            <a:r>
              <a:rPr lang="ru-RU" dirty="0"/>
              <a:t>.</a:t>
            </a:r>
          </a:p>
          <a:p>
            <a:pPr marL="45720" indent="0">
              <a:buNone/>
            </a:pPr>
            <a:r>
              <a:rPr lang="ru-RU" dirty="0"/>
              <a:t>В </a:t>
            </a:r>
            <a:r>
              <a:rPr lang="ru-RU" dirty="0" err="1"/>
              <a:t>історії</a:t>
            </a:r>
            <a:r>
              <a:rPr lang="ru-RU" dirty="0"/>
              <a:t> </a:t>
            </a:r>
            <a:r>
              <a:rPr lang="ru-RU" dirty="0" err="1"/>
              <a:t>людства</a:t>
            </a:r>
            <a:r>
              <a:rPr lang="ru-RU" dirty="0"/>
              <a:t> не  </a:t>
            </a:r>
            <a:r>
              <a:rPr lang="ru-RU" dirty="0" err="1"/>
              <a:t>було</a:t>
            </a:r>
            <a:r>
              <a:rPr lang="ru-RU" dirty="0"/>
              <a:t> </a:t>
            </a:r>
            <a:r>
              <a:rPr lang="ru-RU" dirty="0" err="1"/>
              <a:t>наукової</a:t>
            </a:r>
            <a:r>
              <a:rPr lang="ru-RU" dirty="0"/>
              <a:t> </a:t>
            </a:r>
            <a:r>
              <a:rPr lang="ru-RU" dirty="0" err="1"/>
              <a:t>події</a:t>
            </a:r>
            <a:r>
              <a:rPr lang="ru-RU" dirty="0"/>
              <a:t>, </a:t>
            </a:r>
            <a:r>
              <a:rPr lang="ru-RU" dirty="0" err="1"/>
              <a:t>більш</a:t>
            </a:r>
            <a:r>
              <a:rPr lang="ru-RU" dirty="0"/>
              <a:t> </a:t>
            </a:r>
            <a:r>
              <a:rPr lang="ru-RU" dirty="0" err="1" smtClean="0"/>
              <a:t>видатної</a:t>
            </a:r>
            <a:endParaRPr lang="ru-RU" dirty="0" smtClean="0"/>
          </a:p>
          <a:p>
            <a:pPr marL="45720" indent="0">
              <a:buNone/>
            </a:pPr>
            <a:r>
              <a:rPr lang="ru-RU" dirty="0" smtClean="0"/>
              <a:t>за </a:t>
            </a:r>
            <a:r>
              <a:rPr lang="ru-RU" dirty="0" err="1"/>
              <a:t>своїми</a:t>
            </a:r>
            <a:r>
              <a:rPr lang="ru-RU" dirty="0"/>
              <a:t> </a:t>
            </a:r>
            <a:r>
              <a:rPr lang="ru-RU" dirty="0" err="1" smtClean="0"/>
              <a:t>наслідками,ніж</a:t>
            </a:r>
            <a:r>
              <a:rPr lang="ru-RU" dirty="0" smtClean="0"/>
              <a:t> </a:t>
            </a:r>
            <a:r>
              <a:rPr lang="ru-RU" dirty="0" err="1"/>
              <a:t>відкриття</a:t>
            </a:r>
            <a:r>
              <a:rPr lang="ru-RU" dirty="0"/>
              <a:t>  </a:t>
            </a:r>
            <a:r>
              <a:rPr lang="ru-RU" dirty="0" err="1"/>
              <a:t>ділення</a:t>
            </a:r>
            <a:r>
              <a:rPr lang="ru-RU" dirty="0"/>
              <a:t>  ядер урану</a:t>
            </a:r>
            <a:r>
              <a:rPr lang="ru-RU" dirty="0" smtClean="0"/>
              <a:t>.</a:t>
            </a:r>
          </a:p>
          <a:p>
            <a:pPr marL="45720" indent="0">
              <a:buNone/>
            </a:pPr>
            <a:r>
              <a:rPr lang="ru-RU" dirty="0" err="1" smtClean="0"/>
              <a:t>Цей</a:t>
            </a:r>
            <a:r>
              <a:rPr lang="ru-RU" dirty="0" smtClean="0"/>
              <a:t> </a:t>
            </a:r>
            <a:r>
              <a:rPr lang="ru-RU" dirty="0" err="1"/>
              <a:t>винахід</a:t>
            </a:r>
            <a:r>
              <a:rPr lang="ru-RU" dirty="0"/>
              <a:t>  прибавив  до </a:t>
            </a:r>
            <a:r>
              <a:rPr lang="ru-RU" dirty="0" err="1" smtClean="0"/>
              <a:t>запасів</a:t>
            </a:r>
            <a:r>
              <a:rPr lang="ru-RU" dirty="0" smtClean="0"/>
              <a:t> </a:t>
            </a:r>
            <a:r>
              <a:rPr lang="ru-RU" dirty="0" err="1" smtClean="0"/>
              <a:t>енергетичних</a:t>
            </a:r>
            <a:r>
              <a:rPr lang="ru-RU" dirty="0" smtClean="0"/>
              <a:t> </a:t>
            </a:r>
            <a:r>
              <a:rPr lang="ru-RU" dirty="0" err="1"/>
              <a:t>копалин</a:t>
            </a:r>
            <a:r>
              <a:rPr lang="ru-RU" dirty="0"/>
              <a:t>  </a:t>
            </a:r>
            <a:r>
              <a:rPr lang="ru-RU" dirty="0" err="1" smtClean="0"/>
              <a:t>палива</a:t>
            </a:r>
            <a:endParaRPr lang="ru-RU" dirty="0" smtClean="0"/>
          </a:p>
          <a:p>
            <a:pPr marL="45720" indent="0">
              <a:buNone/>
            </a:pPr>
            <a:r>
              <a:rPr lang="ru-RU" dirty="0" err="1" smtClean="0"/>
              <a:t>істотний</a:t>
            </a:r>
            <a:r>
              <a:rPr lang="ru-RU" dirty="0" smtClean="0"/>
              <a:t> </a:t>
            </a:r>
            <a:r>
              <a:rPr lang="ru-RU" dirty="0"/>
              <a:t>вклад ядерного </a:t>
            </a:r>
            <a:r>
              <a:rPr lang="ru-RU" dirty="0" err="1"/>
              <a:t>палива</a:t>
            </a:r>
            <a:r>
              <a:rPr lang="ru-RU" dirty="0"/>
              <a:t>. Запаси урану </a:t>
            </a:r>
            <a:r>
              <a:rPr lang="ru-RU" dirty="0" smtClean="0"/>
              <a:t>у </a:t>
            </a:r>
            <a:r>
              <a:rPr lang="ru-RU" dirty="0" err="1" smtClean="0"/>
              <a:t>земній</a:t>
            </a:r>
            <a:r>
              <a:rPr lang="ru-RU" dirty="0" smtClean="0"/>
              <a:t> </a:t>
            </a:r>
            <a:r>
              <a:rPr lang="ru-RU" dirty="0" err="1" smtClean="0"/>
              <a:t>корі</a:t>
            </a:r>
            <a:endParaRPr lang="ru-RU" dirty="0" smtClean="0"/>
          </a:p>
          <a:p>
            <a:pPr marL="45720" indent="0">
              <a:buNone/>
            </a:pPr>
            <a:r>
              <a:rPr lang="ru-RU" dirty="0" err="1" smtClean="0"/>
              <a:t>Оцінюються</a:t>
            </a:r>
            <a:r>
              <a:rPr lang="ru-RU" dirty="0" smtClean="0"/>
              <a:t> </a:t>
            </a:r>
            <a:r>
              <a:rPr lang="ru-RU" dirty="0" err="1" smtClean="0"/>
              <a:t>величезним</a:t>
            </a:r>
            <a:r>
              <a:rPr lang="ru-RU" dirty="0" smtClean="0"/>
              <a:t> </a:t>
            </a:r>
            <a:r>
              <a:rPr lang="ru-RU" dirty="0"/>
              <a:t>числом  1014 тонн. Але </a:t>
            </a:r>
            <a:r>
              <a:rPr lang="ru-RU" dirty="0" err="1" smtClean="0"/>
              <a:t>основна</a:t>
            </a:r>
            <a:r>
              <a:rPr lang="ru-RU" dirty="0" smtClean="0"/>
              <a:t> </a:t>
            </a:r>
            <a:r>
              <a:rPr lang="ru-RU" dirty="0" err="1" smtClean="0"/>
              <a:t>маса</a:t>
            </a:r>
            <a:endParaRPr lang="ru-RU" dirty="0" smtClean="0"/>
          </a:p>
          <a:p>
            <a:pPr marL="45720" indent="0">
              <a:buNone/>
            </a:pPr>
            <a:r>
              <a:rPr lang="ru-RU" dirty="0" err="1" smtClean="0"/>
              <a:t>цього</a:t>
            </a:r>
            <a:r>
              <a:rPr lang="ru-RU" dirty="0" smtClean="0"/>
              <a:t> </a:t>
            </a:r>
            <a:r>
              <a:rPr lang="ru-RU" dirty="0" err="1"/>
              <a:t>багатства</a:t>
            </a:r>
            <a:r>
              <a:rPr lang="ru-RU" dirty="0"/>
              <a:t>  </a:t>
            </a:r>
            <a:r>
              <a:rPr lang="ru-RU" dirty="0" err="1"/>
              <a:t>знаходиться</a:t>
            </a:r>
            <a:r>
              <a:rPr lang="ru-RU" dirty="0"/>
              <a:t> у </a:t>
            </a:r>
            <a:r>
              <a:rPr lang="ru-RU" dirty="0" err="1"/>
              <a:t>розсіяному</a:t>
            </a:r>
            <a:r>
              <a:rPr lang="ru-RU" dirty="0"/>
              <a:t> </a:t>
            </a:r>
            <a:r>
              <a:rPr lang="ru-RU" dirty="0" err="1"/>
              <a:t>стані</a:t>
            </a:r>
            <a:r>
              <a:rPr lang="ru-RU" dirty="0"/>
              <a:t>  – у </a:t>
            </a:r>
            <a:r>
              <a:rPr lang="ru-RU" dirty="0" err="1"/>
              <a:t>гранітах</a:t>
            </a:r>
            <a:r>
              <a:rPr lang="ru-RU" dirty="0"/>
              <a:t>, базальтах.</a:t>
            </a:r>
          </a:p>
          <a:p>
            <a:pPr marL="45720" indent="0">
              <a:buNone/>
            </a:pPr>
            <a:r>
              <a:rPr lang="ru-RU" dirty="0"/>
              <a:t>У водах </a:t>
            </a:r>
            <a:r>
              <a:rPr lang="ru-RU" dirty="0" err="1"/>
              <a:t>світового</a:t>
            </a:r>
            <a:r>
              <a:rPr lang="ru-RU" dirty="0"/>
              <a:t> океану </a:t>
            </a:r>
            <a:r>
              <a:rPr lang="ru-RU" dirty="0" err="1"/>
              <a:t>кількість</a:t>
            </a:r>
            <a:r>
              <a:rPr lang="ru-RU" dirty="0"/>
              <a:t> урану </a:t>
            </a:r>
            <a:r>
              <a:rPr lang="ru-RU" dirty="0" err="1"/>
              <a:t>досягає</a:t>
            </a:r>
            <a:r>
              <a:rPr lang="ru-RU" dirty="0"/>
              <a:t> 4*109 тонн. Але</a:t>
            </a:r>
          </a:p>
          <a:p>
            <a:pPr marL="45720" indent="0">
              <a:buNone/>
            </a:pPr>
            <a:r>
              <a:rPr lang="ru-RU" dirty="0" err="1"/>
              <a:t>багатих</a:t>
            </a:r>
            <a:r>
              <a:rPr lang="ru-RU" dirty="0"/>
              <a:t> </a:t>
            </a:r>
            <a:r>
              <a:rPr lang="ru-RU" dirty="0" err="1"/>
              <a:t>родовищ</a:t>
            </a:r>
            <a:r>
              <a:rPr lang="ru-RU" dirty="0"/>
              <a:t> урану, де </a:t>
            </a:r>
            <a:r>
              <a:rPr lang="ru-RU" dirty="0" err="1"/>
              <a:t>добуток</a:t>
            </a:r>
            <a:r>
              <a:rPr lang="ru-RU" dirty="0"/>
              <a:t> </a:t>
            </a:r>
            <a:r>
              <a:rPr lang="ru-RU" dirty="0" err="1"/>
              <a:t>був</a:t>
            </a:r>
            <a:r>
              <a:rPr lang="ru-RU" dirty="0"/>
              <a:t> </a:t>
            </a:r>
            <a:r>
              <a:rPr lang="ru-RU" dirty="0" err="1"/>
              <a:t>би</a:t>
            </a:r>
            <a:r>
              <a:rPr lang="ru-RU" dirty="0"/>
              <a:t> недорогим, </a:t>
            </a:r>
            <a:r>
              <a:rPr lang="ru-RU" dirty="0" err="1"/>
              <a:t>відомо</a:t>
            </a:r>
            <a:r>
              <a:rPr lang="ru-RU" dirty="0"/>
              <a:t> </a:t>
            </a:r>
            <a:r>
              <a:rPr lang="ru-RU" dirty="0" err="1"/>
              <a:t>порівняно</a:t>
            </a:r>
            <a:r>
              <a:rPr lang="ru-RU" dirty="0"/>
              <a:t> </a:t>
            </a:r>
            <a:r>
              <a:rPr lang="ru-RU" dirty="0" err="1"/>
              <a:t>небагато</a:t>
            </a:r>
            <a:r>
              <a:rPr lang="ru-RU" dirty="0"/>
              <a:t>.</a:t>
            </a:r>
          </a:p>
          <a:p>
            <a:pPr marL="45720" indent="0">
              <a:buNone/>
            </a:pPr>
            <a:r>
              <a:rPr lang="ru-RU" dirty="0"/>
              <a:t>Тому </a:t>
            </a:r>
            <a:r>
              <a:rPr lang="ru-RU" dirty="0" err="1"/>
              <a:t>масу</a:t>
            </a:r>
            <a:r>
              <a:rPr lang="ru-RU" dirty="0"/>
              <a:t> </a:t>
            </a:r>
            <a:r>
              <a:rPr lang="ru-RU" dirty="0" err="1"/>
              <a:t>ресурсів</a:t>
            </a:r>
            <a:r>
              <a:rPr lang="ru-RU" dirty="0"/>
              <a:t> урану, </a:t>
            </a:r>
            <a:r>
              <a:rPr lang="ru-RU" dirty="0" err="1"/>
              <a:t>котру</a:t>
            </a:r>
            <a:r>
              <a:rPr lang="ru-RU" dirty="0"/>
              <a:t> </a:t>
            </a:r>
            <a:r>
              <a:rPr lang="ru-RU" dirty="0" err="1"/>
              <a:t>можна</a:t>
            </a:r>
            <a:r>
              <a:rPr lang="ru-RU" dirty="0"/>
              <a:t> </a:t>
            </a:r>
            <a:r>
              <a:rPr lang="ru-RU" dirty="0" err="1"/>
              <a:t>здобути</a:t>
            </a:r>
            <a:r>
              <a:rPr lang="ru-RU" dirty="0"/>
              <a:t>  при </a:t>
            </a:r>
            <a:r>
              <a:rPr lang="ru-RU" dirty="0" err="1"/>
              <a:t>сучасній</a:t>
            </a:r>
            <a:r>
              <a:rPr lang="ru-RU" dirty="0"/>
              <a:t> </a:t>
            </a:r>
            <a:r>
              <a:rPr lang="ru-RU" dirty="0" err="1"/>
              <a:t>технології</a:t>
            </a:r>
            <a:r>
              <a:rPr lang="ru-RU" dirty="0"/>
              <a:t> та при</a:t>
            </a:r>
          </a:p>
          <a:p>
            <a:pPr marL="45720" indent="0">
              <a:buNone/>
            </a:pPr>
            <a:r>
              <a:rPr lang="ru-RU" dirty="0" err="1"/>
              <a:t>помірних</a:t>
            </a:r>
            <a:r>
              <a:rPr lang="ru-RU" dirty="0"/>
              <a:t> </a:t>
            </a:r>
            <a:r>
              <a:rPr lang="ru-RU" dirty="0" err="1"/>
              <a:t>цінах</a:t>
            </a:r>
            <a:r>
              <a:rPr lang="ru-RU" dirty="0"/>
              <a:t>, </a:t>
            </a:r>
            <a:r>
              <a:rPr lang="ru-RU" dirty="0" err="1"/>
              <a:t>оцінюють</a:t>
            </a:r>
            <a:r>
              <a:rPr lang="ru-RU" dirty="0"/>
              <a:t> у 108 тонн. Людина </a:t>
            </a:r>
            <a:r>
              <a:rPr lang="ru-RU" dirty="0" err="1"/>
              <a:t>отримала</a:t>
            </a:r>
            <a:r>
              <a:rPr lang="ru-RU" dirty="0"/>
              <a:t> у </a:t>
            </a:r>
            <a:r>
              <a:rPr lang="ru-RU" dirty="0" err="1"/>
              <a:t>своє</a:t>
            </a:r>
            <a:endParaRPr lang="ru-RU" dirty="0"/>
          </a:p>
          <a:p>
            <a:pPr marL="45720" indent="0">
              <a:buNone/>
            </a:pPr>
            <a:r>
              <a:rPr lang="ru-RU" dirty="0" err="1"/>
              <a:t>розпорядження</a:t>
            </a:r>
            <a:r>
              <a:rPr lang="ru-RU" dirty="0"/>
              <a:t> </a:t>
            </a:r>
            <a:r>
              <a:rPr lang="ru-RU" dirty="0" err="1"/>
              <a:t>величезну</a:t>
            </a:r>
            <a:r>
              <a:rPr lang="ru-RU" dirty="0"/>
              <a:t>, </a:t>
            </a:r>
            <a:r>
              <a:rPr lang="ru-RU" dirty="0" err="1"/>
              <a:t>ні</a:t>
            </a:r>
            <a:r>
              <a:rPr lang="ru-RU" dirty="0"/>
              <a:t> з </a:t>
            </a:r>
            <a:r>
              <a:rPr lang="ru-RU" dirty="0" err="1"/>
              <a:t>чим</a:t>
            </a:r>
            <a:r>
              <a:rPr lang="ru-RU" dirty="0"/>
              <a:t> </a:t>
            </a:r>
            <a:r>
              <a:rPr lang="ru-RU" dirty="0" err="1"/>
              <a:t>незрівнянну</a:t>
            </a:r>
            <a:r>
              <a:rPr lang="ru-RU" dirty="0"/>
              <a:t> силу, </a:t>
            </a:r>
            <a:r>
              <a:rPr lang="ru-RU" dirty="0" err="1"/>
              <a:t>нове</a:t>
            </a:r>
            <a:r>
              <a:rPr lang="ru-RU" dirty="0"/>
              <a:t> </a:t>
            </a:r>
            <a:r>
              <a:rPr lang="ru-RU" dirty="0" err="1"/>
              <a:t>могутнє</a:t>
            </a:r>
            <a:r>
              <a:rPr lang="ru-RU" dirty="0"/>
              <a:t> джерело</a:t>
            </a:r>
          </a:p>
          <a:p>
            <a:pPr marL="45720" indent="0">
              <a:buNone/>
            </a:pPr>
            <a:r>
              <a:rPr lang="ru-RU" dirty="0" err="1"/>
              <a:t>енергії</a:t>
            </a:r>
            <a:r>
              <a:rPr lang="ru-RU" dirty="0"/>
              <a:t>, </a:t>
            </a:r>
            <a:r>
              <a:rPr lang="ru-RU" dirty="0" err="1"/>
              <a:t>закладене</a:t>
            </a:r>
            <a:r>
              <a:rPr lang="ru-RU" dirty="0"/>
              <a:t>  в ядрах </a:t>
            </a:r>
            <a:r>
              <a:rPr lang="ru-RU" dirty="0" err="1"/>
              <a:t>атомів</a:t>
            </a:r>
            <a:r>
              <a:rPr lang="ru-RU" dirty="0"/>
              <a:t>, - </a:t>
            </a:r>
            <a:r>
              <a:rPr lang="ru-RU" dirty="0" err="1"/>
              <a:t>ядерну</a:t>
            </a:r>
            <a:r>
              <a:rPr lang="ru-RU" dirty="0"/>
              <a:t> </a:t>
            </a:r>
            <a:r>
              <a:rPr lang="ru-RU" dirty="0" err="1"/>
              <a:t>енергію</a:t>
            </a:r>
            <a:r>
              <a:rPr lang="ru-RU" dirty="0"/>
              <a:t>.</a:t>
            </a:r>
          </a:p>
          <a:p>
            <a:pPr marL="45720" indent="0">
              <a:buNone/>
            </a:pPr>
            <a:r>
              <a:rPr lang="ru-RU" dirty="0" err="1"/>
              <a:t>Науково</a:t>
            </a:r>
            <a:r>
              <a:rPr lang="ru-RU" dirty="0"/>
              <a:t> - </a:t>
            </a:r>
            <a:r>
              <a:rPr lang="ru-RU" dirty="0" err="1"/>
              <a:t>технічний</a:t>
            </a:r>
            <a:r>
              <a:rPr lang="ru-RU" dirty="0"/>
              <a:t> </a:t>
            </a:r>
            <a:r>
              <a:rPr lang="ru-RU" dirty="0" err="1"/>
              <a:t>прогрес</a:t>
            </a:r>
            <a:r>
              <a:rPr lang="ru-RU" dirty="0"/>
              <a:t> </a:t>
            </a:r>
            <a:r>
              <a:rPr lang="ru-RU" dirty="0" err="1"/>
              <a:t>визначається</a:t>
            </a:r>
            <a:r>
              <a:rPr lang="ru-RU" dirty="0"/>
              <a:t>  </a:t>
            </a:r>
            <a:r>
              <a:rPr lang="ru-RU" dirty="0" err="1"/>
              <a:t>розвитком</a:t>
            </a:r>
            <a:r>
              <a:rPr lang="ru-RU" dirty="0"/>
              <a:t> </a:t>
            </a:r>
            <a:r>
              <a:rPr lang="ru-RU" dirty="0" err="1"/>
              <a:t>енергетики</a:t>
            </a:r>
            <a:r>
              <a:rPr lang="ru-RU" dirty="0"/>
              <a:t> </a:t>
            </a:r>
            <a:r>
              <a:rPr lang="ru-RU" dirty="0" err="1"/>
              <a:t>країни</a:t>
            </a:r>
            <a:r>
              <a:rPr lang="ru-RU" dirty="0"/>
              <a:t>.</a:t>
            </a:r>
          </a:p>
          <a:p>
            <a:pPr marL="45720" indent="0">
              <a:buNone/>
            </a:pP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51" y="1844824"/>
            <a:ext cx="2925945" cy="2757859"/>
          </a:xfrm>
          <a:prstGeom prst="rect">
            <a:avLst/>
          </a:prstGeom>
        </p:spPr>
      </p:pic>
    </p:spTree>
    <p:extLst>
      <p:ext uri="{BB962C8B-B14F-4D97-AF65-F5344CB8AC3E}">
        <p14:creationId xmlns:p14="http://schemas.microsoft.com/office/powerpoint/2010/main" val="4057475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12374" y="1"/>
            <a:ext cx="9131626" cy="4581127"/>
          </a:xfrm>
        </p:spPr>
        <p:txBody>
          <a:bodyPr>
            <a:normAutofit fontScale="92500" lnSpcReduction="20000"/>
          </a:bodyPr>
          <a:lstStyle/>
          <a:p>
            <a:pPr marL="45720" indent="0">
              <a:buNone/>
            </a:pPr>
            <a:r>
              <a:rPr lang="ru-RU" sz="1700" b="1" u="sng" dirty="0" err="1"/>
              <a:t>Енергетика</a:t>
            </a:r>
            <a:r>
              <a:rPr lang="ru-RU" sz="1700" dirty="0"/>
              <a:t>  - </a:t>
            </a:r>
            <a:r>
              <a:rPr lang="ru-RU" sz="1700" dirty="0" err="1"/>
              <a:t>найважливіша</a:t>
            </a:r>
            <a:r>
              <a:rPr lang="ru-RU" sz="1700" dirty="0"/>
              <a:t> </a:t>
            </a:r>
            <a:r>
              <a:rPr lang="ru-RU" sz="1700" dirty="0" err="1"/>
              <a:t>галузь</a:t>
            </a:r>
            <a:r>
              <a:rPr lang="ru-RU" sz="1700" dirty="0"/>
              <a:t> народного </a:t>
            </a:r>
            <a:r>
              <a:rPr lang="ru-RU" sz="1700" dirty="0" err="1"/>
              <a:t>господарства</a:t>
            </a:r>
            <a:r>
              <a:rPr lang="ru-RU" sz="1700" dirty="0"/>
              <a:t>, яка </a:t>
            </a:r>
            <a:r>
              <a:rPr lang="ru-RU" sz="1700" dirty="0" err="1"/>
              <a:t>охоплює</a:t>
            </a:r>
            <a:endParaRPr lang="ru-RU" sz="1700" dirty="0"/>
          </a:p>
          <a:p>
            <a:pPr marL="45720" indent="0">
              <a:buNone/>
            </a:pPr>
            <a:r>
              <a:rPr lang="ru-RU" sz="1700" dirty="0" err="1"/>
              <a:t>енергетичні</a:t>
            </a:r>
            <a:r>
              <a:rPr lang="ru-RU" sz="1700" dirty="0"/>
              <a:t> </a:t>
            </a:r>
            <a:r>
              <a:rPr lang="ru-RU" sz="1700" dirty="0" err="1"/>
              <a:t>ресурси</a:t>
            </a:r>
            <a:r>
              <a:rPr lang="ru-RU" sz="1700" dirty="0"/>
              <a:t>, </a:t>
            </a:r>
            <a:r>
              <a:rPr lang="ru-RU" sz="1700" dirty="0" err="1"/>
              <a:t>вироблення</a:t>
            </a:r>
            <a:r>
              <a:rPr lang="ru-RU" sz="1700" dirty="0"/>
              <a:t>, </a:t>
            </a:r>
            <a:r>
              <a:rPr lang="ru-RU" sz="1700" dirty="0" err="1"/>
              <a:t>перетворення</a:t>
            </a:r>
            <a:r>
              <a:rPr lang="ru-RU" sz="1700" dirty="0"/>
              <a:t>, передачу та </a:t>
            </a:r>
            <a:r>
              <a:rPr lang="ru-RU" sz="1700" dirty="0" err="1"/>
              <a:t>використання</a:t>
            </a:r>
            <a:endParaRPr lang="ru-RU" sz="1700" dirty="0"/>
          </a:p>
          <a:p>
            <a:pPr marL="45720" indent="0">
              <a:buNone/>
            </a:pPr>
            <a:r>
              <a:rPr lang="ru-RU" sz="1700" dirty="0" err="1"/>
              <a:t>різноманітних</a:t>
            </a:r>
            <a:r>
              <a:rPr lang="ru-RU" sz="1700" dirty="0"/>
              <a:t> </a:t>
            </a:r>
            <a:r>
              <a:rPr lang="ru-RU" sz="1700" dirty="0" err="1"/>
              <a:t>видів</a:t>
            </a:r>
            <a:r>
              <a:rPr lang="ru-RU" sz="1700" dirty="0"/>
              <a:t> </a:t>
            </a:r>
            <a:r>
              <a:rPr lang="ru-RU" sz="1700" dirty="0" err="1"/>
              <a:t>енергії</a:t>
            </a:r>
            <a:r>
              <a:rPr lang="ru-RU" sz="1700" dirty="0"/>
              <a:t>. </a:t>
            </a:r>
            <a:r>
              <a:rPr lang="ru-RU" sz="1700" dirty="0" err="1"/>
              <a:t>Це</a:t>
            </a:r>
            <a:r>
              <a:rPr lang="ru-RU" sz="1700" dirty="0"/>
              <a:t>  основа </a:t>
            </a:r>
            <a:r>
              <a:rPr lang="ru-RU" sz="1700" dirty="0" err="1"/>
              <a:t>економіки</a:t>
            </a:r>
            <a:r>
              <a:rPr lang="ru-RU" sz="1700" dirty="0"/>
              <a:t> </a:t>
            </a:r>
            <a:r>
              <a:rPr lang="ru-RU" sz="1700" dirty="0" err="1"/>
              <a:t>країни</a:t>
            </a:r>
            <a:r>
              <a:rPr lang="ru-RU" sz="1700" dirty="0"/>
              <a:t>.</a:t>
            </a:r>
          </a:p>
          <a:p>
            <a:pPr marL="45720" indent="0">
              <a:buNone/>
            </a:pPr>
            <a:r>
              <a:rPr lang="ru-RU" sz="1700" dirty="0"/>
              <a:t>До складу </a:t>
            </a:r>
            <a:r>
              <a:rPr lang="ru-RU" sz="1700" dirty="0" err="1"/>
              <a:t>енергетичної</a:t>
            </a:r>
            <a:r>
              <a:rPr lang="ru-RU" sz="1700" dirty="0"/>
              <a:t> </a:t>
            </a:r>
            <a:r>
              <a:rPr lang="ru-RU" sz="1700" dirty="0" err="1"/>
              <a:t>галузі</a:t>
            </a:r>
            <a:r>
              <a:rPr lang="ru-RU" sz="1700" dirty="0"/>
              <a:t> </a:t>
            </a:r>
            <a:r>
              <a:rPr lang="ru-RU" sz="1700" dirty="0" err="1"/>
              <a:t>України</a:t>
            </a:r>
            <a:r>
              <a:rPr lang="ru-RU" sz="1700" dirty="0"/>
              <a:t> </a:t>
            </a:r>
            <a:r>
              <a:rPr lang="ru-RU" sz="1700" dirty="0" err="1"/>
              <a:t>входять</a:t>
            </a:r>
            <a:r>
              <a:rPr lang="ru-RU" sz="1700" dirty="0"/>
              <a:t> 5 </a:t>
            </a:r>
            <a:r>
              <a:rPr lang="ru-RU" sz="1700" dirty="0" err="1"/>
              <a:t>атомних</a:t>
            </a:r>
            <a:r>
              <a:rPr lang="ru-RU" sz="1700" dirty="0"/>
              <a:t> </a:t>
            </a:r>
            <a:r>
              <a:rPr lang="ru-RU" sz="1700" dirty="0" err="1"/>
              <a:t>електричних</a:t>
            </a:r>
            <a:r>
              <a:rPr lang="ru-RU" sz="1700" dirty="0"/>
              <a:t> </a:t>
            </a:r>
            <a:r>
              <a:rPr lang="ru-RU" sz="1700" dirty="0" err="1"/>
              <a:t>станцій</a:t>
            </a:r>
            <a:endParaRPr lang="ru-RU" sz="1700" dirty="0"/>
          </a:p>
          <a:p>
            <a:pPr marL="45720" indent="0">
              <a:buNone/>
            </a:pPr>
            <a:r>
              <a:rPr lang="ru-RU" sz="1700" dirty="0"/>
              <a:t>(АЕС) </a:t>
            </a:r>
            <a:r>
              <a:rPr lang="ru-RU" sz="1700" dirty="0" err="1"/>
              <a:t>встановленою</a:t>
            </a:r>
            <a:r>
              <a:rPr lang="ru-RU" sz="1700" dirty="0"/>
              <a:t> </a:t>
            </a:r>
            <a:r>
              <a:rPr lang="ru-RU" sz="1700" dirty="0" err="1"/>
              <a:t>потужністю</a:t>
            </a:r>
            <a:r>
              <a:rPr lang="ru-RU" sz="1700" dirty="0"/>
              <a:t> 12.818 млн. КВт, 8 </a:t>
            </a:r>
            <a:r>
              <a:rPr lang="ru-RU" sz="1700" dirty="0" err="1"/>
              <a:t>гідроелектростанцій</a:t>
            </a:r>
            <a:r>
              <a:rPr lang="ru-RU" sz="1700" dirty="0"/>
              <a:t> (ГЕС)</a:t>
            </a:r>
          </a:p>
          <a:p>
            <a:pPr marL="45720" indent="0">
              <a:buNone/>
            </a:pPr>
            <a:r>
              <a:rPr lang="ru-RU" sz="1700" dirty="0" err="1"/>
              <a:t>встановленою</a:t>
            </a:r>
            <a:r>
              <a:rPr lang="ru-RU" sz="1700" dirty="0"/>
              <a:t> </a:t>
            </a:r>
            <a:r>
              <a:rPr lang="ru-RU" sz="1700" dirty="0" err="1"/>
              <a:t>потужністю</a:t>
            </a:r>
            <a:r>
              <a:rPr lang="ru-RU" sz="1700" dirty="0"/>
              <a:t> 4.7 млн. КВт, </a:t>
            </a:r>
            <a:r>
              <a:rPr lang="ru-RU" sz="1700" dirty="0" err="1"/>
              <a:t>теплові</a:t>
            </a:r>
            <a:r>
              <a:rPr lang="ru-RU" sz="1700" dirty="0"/>
              <a:t> </a:t>
            </a:r>
            <a:r>
              <a:rPr lang="ru-RU" sz="1700" dirty="0" err="1"/>
              <a:t>електростанції</a:t>
            </a:r>
            <a:r>
              <a:rPr lang="ru-RU" sz="1700" dirty="0"/>
              <a:t> (ТЕС),</a:t>
            </a:r>
          </a:p>
          <a:p>
            <a:pPr marL="45720" indent="0">
              <a:buNone/>
            </a:pPr>
            <a:r>
              <a:rPr lang="ru-RU" sz="1700" dirty="0" err="1"/>
              <a:t>встановленою</a:t>
            </a:r>
            <a:r>
              <a:rPr lang="ru-RU" sz="1700" dirty="0"/>
              <a:t> </a:t>
            </a:r>
            <a:r>
              <a:rPr lang="ru-RU" sz="1700" dirty="0" err="1"/>
              <a:t>потужністю</a:t>
            </a:r>
            <a:r>
              <a:rPr lang="ru-RU" sz="1700" dirty="0"/>
              <a:t> 36.5 млн. КВт, а </a:t>
            </a:r>
            <a:r>
              <a:rPr lang="ru-RU" sz="1700" dirty="0" err="1"/>
              <a:t>також</a:t>
            </a:r>
            <a:r>
              <a:rPr lang="ru-RU" sz="1700" dirty="0"/>
              <a:t> </a:t>
            </a:r>
            <a:r>
              <a:rPr lang="ru-RU" sz="1700" dirty="0" err="1"/>
              <a:t>системоутворююча</a:t>
            </a:r>
            <a:r>
              <a:rPr lang="ru-RU" sz="1700" dirty="0"/>
              <a:t> та</a:t>
            </a:r>
          </a:p>
          <a:p>
            <a:pPr marL="45720" indent="0">
              <a:buNone/>
            </a:pPr>
            <a:r>
              <a:rPr lang="ru-RU" sz="1700" dirty="0" err="1"/>
              <a:t>розподільча</a:t>
            </a:r>
            <a:r>
              <a:rPr lang="ru-RU" sz="1700" dirty="0"/>
              <a:t>  </a:t>
            </a:r>
            <a:r>
              <a:rPr lang="ru-RU" sz="1700" dirty="0" err="1"/>
              <a:t>мережі</a:t>
            </a:r>
            <a:r>
              <a:rPr lang="ru-RU" sz="1700" dirty="0"/>
              <a:t> </a:t>
            </a:r>
            <a:r>
              <a:rPr lang="ru-RU" sz="1700" dirty="0" err="1"/>
              <a:t>довжиною</a:t>
            </a:r>
            <a:r>
              <a:rPr lang="ru-RU" sz="1700" dirty="0"/>
              <a:t> </a:t>
            </a:r>
            <a:r>
              <a:rPr lang="ru-RU" sz="1700" dirty="0" err="1"/>
              <a:t>понад</a:t>
            </a:r>
            <a:r>
              <a:rPr lang="ru-RU" sz="1700" dirty="0"/>
              <a:t>  1 млн. км.</a:t>
            </a:r>
          </a:p>
          <a:p>
            <a:pPr marL="45720" indent="0">
              <a:buNone/>
            </a:pPr>
            <a:r>
              <a:rPr lang="ru-RU" sz="1700" dirty="0" err="1"/>
              <a:t>Всі</a:t>
            </a:r>
            <a:r>
              <a:rPr lang="ru-RU" sz="1700" dirty="0"/>
              <a:t> </a:t>
            </a:r>
            <a:r>
              <a:rPr lang="ru-RU" sz="1700" dirty="0" err="1"/>
              <a:t>електростанції</a:t>
            </a:r>
            <a:r>
              <a:rPr lang="ru-RU" sz="1700" dirty="0"/>
              <a:t> </a:t>
            </a:r>
            <a:r>
              <a:rPr lang="ru-RU" sz="1700" dirty="0" err="1"/>
              <a:t>України</a:t>
            </a:r>
            <a:r>
              <a:rPr lang="ru-RU" sz="1700" dirty="0"/>
              <a:t> </a:t>
            </a:r>
            <a:r>
              <a:rPr lang="ru-RU" sz="1700" dirty="0" err="1"/>
              <a:t>діляться</a:t>
            </a:r>
            <a:r>
              <a:rPr lang="ru-RU" sz="1700" dirty="0"/>
              <a:t> на 4 </a:t>
            </a:r>
            <a:r>
              <a:rPr lang="ru-RU" sz="1700" dirty="0" err="1"/>
              <a:t>види</a:t>
            </a:r>
            <a:r>
              <a:rPr lang="ru-RU" sz="1700" dirty="0" smtClean="0"/>
              <a:t>:</a:t>
            </a:r>
            <a:endParaRPr lang="ru-RU" sz="1700" dirty="0"/>
          </a:p>
          <a:p>
            <a:pPr>
              <a:buFont typeface="Wingdings" pitchFamily="2" charset="2"/>
              <a:buChar char="§"/>
            </a:pPr>
            <a:r>
              <a:rPr lang="ru-RU" sz="1700" i="1" dirty="0" err="1" smtClean="0"/>
              <a:t>теплові</a:t>
            </a:r>
            <a:r>
              <a:rPr lang="ru-RU" sz="1700" i="1" dirty="0" smtClean="0"/>
              <a:t> </a:t>
            </a:r>
            <a:r>
              <a:rPr lang="ru-RU" sz="1700" i="1" dirty="0" err="1"/>
              <a:t>електростанції</a:t>
            </a:r>
            <a:r>
              <a:rPr lang="ru-RU" sz="1700" dirty="0"/>
              <a:t>, </a:t>
            </a:r>
            <a:r>
              <a:rPr lang="ru-RU" sz="1700" dirty="0" err="1"/>
              <a:t>які</a:t>
            </a:r>
            <a:r>
              <a:rPr lang="ru-RU" sz="1700" dirty="0"/>
              <a:t> </a:t>
            </a:r>
            <a:r>
              <a:rPr lang="ru-RU" sz="1700" dirty="0" err="1"/>
              <a:t>працюють</a:t>
            </a:r>
            <a:r>
              <a:rPr lang="ru-RU" sz="1700" dirty="0"/>
              <a:t> на твердому, </a:t>
            </a:r>
            <a:r>
              <a:rPr lang="ru-RU" sz="1700" dirty="0" err="1"/>
              <a:t>рідкому</a:t>
            </a:r>
            <a:r>
              <a:rPr lang="ru-RU" sz="1700" dirty="0"/>
              <a:t> та </a:t>
            </a:r>
            <a:r>
              <a:rPr lang="ru-RU" sz="1700" dirty="0" err="1" smtClean="0"/>
              <a:t>газоподібному</a:t>
            </a:r>
            <a:r>
              <a:rPr lang="ru-RU" sz="1700" dirty="0" smtClean="0"/>
              <a:t> </a:t>
            </a:r>
            <a:r>
              <a:rPr lang="ru-RU" sz="1700" dirty="0" err="1" smtClean="0"/>
              <a:t>паливі</a:t>
            </a:r>
            <a:r>
              <a:rPr lang="ru-RU" sz="1700" dirty="0"/>
              <a:t>.</a:t>
            </a:r>
          </a:p>
          <a:p>
            <a:pPr>
              <a:buFont typeface="Wingdings" pitchFamily="2" charset="2"/>
              <a:buChar char="§"/>
            </a:pPr>
            <a:r>
              <a:rPr lang="ru-RU" sz="1700" i="1" dirty="0" err="1" smtClean="0"/>
              <a:t>гідравлічні</a:t>
            </a:r>
            <a:r>
              <a:rPr lang="ru-RU" sz="1700" dirty="0"/>
              <a:t>, </a:t>
            </a:r>
            <a:r>
              <a:rPr lang="ru-RU" sz="1700" dirty="0" err="1"/>
              <a:t>які</a:t>
            </a:r>
            <a:r>
              <a:rPr lang="ru-RU" sz="1700" dirty="0"/>
              <a:t> </a:t>
            </a:r>
            <a:r>
              <a:rPr lang="ru-RU" sz="1700" dirty="0" err="1"/>
              <a:t>використовують</a:t>
            </a:r>
            <a:r>
              <a:rPr lang="ru-RU" sz="1700" dirty="0"/>
              <a:t> </a:t>
            </a:r>
            <a:r>
              <a:rPr lang="ru-RU" sz="1700" dirty="0" err="1"/>
              <a:t>гідроресурси</a:t>
            </a:r>
            <a:r>
              <a:rPr lang="ru-RU" sz="1700" dirty="0"/>
              <a:t> та </a:t>
            </a:r>
            <a:r>
              <a:rPr lang="ru-RU" sz="1700" dirty="0" err="1"/>
              <a:t>поділяються</a:t>
            </a:r>
            <a:r>
              <a:rPr lang="ru-RU" sz="1700" dirty="0"/>
              <a:t> на</a:t>
            </a:r>
          </a:p>
          <a:p>
            <a:pPr marL="45720" indent="0">
              <a:buNone/>
            </a:pPr>
            <a:r>
              <a:rPr lang="ru-RU" sz="1700" dirty="0" smtClean="0"/>
              <a:t> </a:t>
            </a:r>
            <a:r>
              <a:rPr lang="ru-RU" sz="1700" dirty="0" err="1" smtClean="0"/>
              <a:t>гідроелектростанції</a:t>
            </a:r>
            <a:r>
              <a:rPr lang="ru-RU" sz="1700" dirty="0" smtClean="0"/>
              <a:t> </a:t>
            </a:r>
            <a:r>
              <a:rPr lang="ru-RU" sz="1700" dirty="0"/>
              <a:t>, </a:t>
            </a:r>
            <a:r>
              <a:rPr lang="ru-RU" sz="1700" dirty="0" err="1"/>
              <a:t>гідростимуляційні</a:t>
            </a:r>
            <a:r>
              <a:rPr lang="ru-RU" sz="1700" dirty="0"/>
              <a:t> та </a:t>
            </a:r>
            <a:r>
              <a:rPr lang="ru-RU" sz="1700" dirty="0" err="1"/>
              <a:t>припливні</a:t>
            </a:r>
            <a:r>
              <a:rPr lang="ru-RU" sz="1700" dirty="0"/>
              <a:t> ;</a:t>
            </a:r>
          </a:p>
          <a:p>
            <a:pPr>
              <a:buFont typeface="Wingdings" pitchFamily="2" charset="2"/>
              <a:buChar char="§"/>
            </a:pPr>
            <a:r>
              <a:rPr lang="ru-RU" sz="1700" i="1" dirty="0" err="1" smtClean="0"/>
              <a:t>атомні</a:t>
            </a:r>
            <a:r>
              <a:rPr lang="ru-RU" sz="1700" dirty="0"/>
              <a:t>, </a:t>
            </a:r>
            <a:r>
              <a:rPr lang="ru-RU" sz="1700" dirty="0" err="1"/>
              <a:t>які</a:t>
            </a:r>
            <a:r>
              <a:rPr lang="ru-RU" sz="1700" dirty="0"/>
              <a:t> в </a:t>
            </a:r>
            <a:r>
              <a:rPr lang="ru-RU" sz="1700" dirty="0" err="1"/>
              <a:t>виді</a:t>
            </a:r>
            <a:r>
              <a:rPr lang="ru-RU" sz="1700" dirty="0"/>
              <a:t> </a:t>
            </a:r>
            <a:r>
              <a:rPr lang="ru-RU" sz="1700" dirty="0" err="1"/>
              <a:t>палива</a:t>
            </a:r>
            <a:r>
              <a:rPr lang="ru-RU" sz="1700" dirty="0"/>
              <a:t> </a:t>
            </a:r>
            <a:r>
              <a:rPr lang="ru-RU" sz="1700" dirty="0" err="1"/>
              <a:t>використовують</a:t>
            </a:r>
            <a:r>
              <a:rPr lang="ru-RU" sz="1700" dirty="0"/>
              <a:t> </a:t>
            </a:r>
            <a:r>
              <a:rPr lang="ru-RU" sz="1700" dirty="0" err="1"/>
              <a:t>збагачений</a:t>
            </a:r>
            <a:r>
              <a:rPr lang="ru-RU" sz="1700" dirty="0"/>
              <a:t> уран </a:t>
            </a:r>
            <a:r>
              <a:rPr lang="ru-RU" sz="1700" dirty="0" err="1"/>
              <a:t>або</a:t>
            </a:r>
            <a:r>
              <a:rPr lang="ru-RU" sz="1700" dirty="0"/>
              <a:t> </a:t>
            </a:r>
            <a:r>
              <a:rPr lang="ru-RU" sz="1700" dirty="0" err="1"/>
              <a:t>інші</a:t>
            </a:r>
            <a:endParaRPr lang="ru-RU" sz="1700" dirty="0"/>
          </a:p>
          <a:p>
            <a:pPr marL="45720" indent="0">
              <a:buNone/>
            </a:pPr>
            <a:r>
              <a:rPr lang="ru-RU" sz="1700" dirty="0" smtClean="0"/>
              <a:t> </a:t>
            </a:r>
            <a:r>
              <a:rPr lang="ru-RU" sz="1700" dirty="0" err="1" smtClean="0"/>
              <a:t>радіоактивні</a:t>
            </a:r>
            <a:r>
              <a:rPr lang="ru-RU" sz="1700" dirty="0" smtClean="0"/>
              <a:t> </a:t>
            </a:r>
            <a:r>
              <a:rPr lang="ru-RU" sz="1700" dirty="0" err="1"/>
              <a:t>елементи</a:t>
            </a:r>
            <a:r>
              <a:rPr lang="ru-RU" sz="1700" dirty="0"/>
              <a:t>;</a:t>
            </a:r>
          </a:p>
          <a:p>
            <a:pPr>
              <a:buFont typeface="Wingdings" pitchFamily="2" charset="2"/>
              <a:buChar char="§"/>
            </a:pPr>
            <a:r>
              <a:rPr lang="ru-RU" sz="1700" dirty="0" err="1" smtClean="0"/>
              <a:t>електростанції</a:t>
            </a:r>
            <a:r>
              <a:rPr lang="ru-RU" sz="1700" dirty="0"/>
              <a:t>, </a:t>
            </a:r>
            <a:r>
              <a:rPr lang="ru-RU" sz="1700" dirty="0" err="1"/>
              <a:t>які</a:t>
            </a:r>
            <a:r>
              <a:rPr lang="ru-RU" sz="1700" dirty="0"/>
              <a:t> </a:t>
            </a:r>
            <a:r>
              <a:rPr lang="ru-RU" sz="1700" dirty="0" err="1"/>
              <a:t>використовують</a:t>
            </a:r>
            <a:r>
              <a:rPr lang="ru-RU" sz="1700" dirty="0"/>
              <a:t> </a:t>
            </a:r>
            <a:r>
              <a:rPr lang="ru-RU" sz="1700" dirty="0" err="1"/>
              <a:t>нетрадиційні</a:t>
            </a:r>
            <a:r>
              <a:rPr lang="ru-RU" sz="1700" dirty="0"/>
              <a:t> </a:t>
            </a:r>
            <a:r>
              <a:rPr lang="ru-RU" sz="1700" dirty="0" err="1"/>
              <a:t>джерела</a:t>
            </a:r>
            <a:r>
              <a:rPr lang="ru-RU" sz="1700" dirty="0"/>
              <a:t> </a:t>
            </a:r>
            <a:r>
              <a:rPr lang="ru-RU" sz="1700" dirty="0" err="1"/>
              <a:t>енергії</a:t>
            </a:r>
            <a:r>
              <a:rPr lang="ru-RU" sz="1700" dirty="0"/>
              <a:t>. </a:t>
            </a:r>
            <a:r>
              <a:rPr lang="ru-RU" sz="1700" dirty="0" err="1"/>
              <a:t>Серед</a:t>
            </a:r>
            <a:r>
              <a:rPr lang="ru-RU" sz="1700" dirty="0"/>
              <a:t> них</a:t>
            </a:r>
          </a:p>
          <a:p>
            <a:pPr marL="45720" indent="0">
              <a:buNone/>
            </a:pPr>
            <a:r>
              <a:rPr lang="ru-RU" sz="1700" dirty="0" smtClean="0"/>
              <a:t> </a:t>
            </a:r>
            <a:r>
              <a:rPr lang="ru-RU" sz="1700" dirty="0" err="1" smtClean="0"/>
              <a:t>перспективними</a:t>
            </a:r>
            <a:r>
              <a:rPr lang="ru-RU" sz="1700" dirty="0" smtClean="0"/>
              <a:t>  </a:t>
            </a:r>
            <a:r>
              <a:rPr lang="ru-RU" sz="1700" dirty="0"/>
              <a:t>є  </a:t>
            </a:r>
            <a:r>
              <a:rPr lang="ru-RU" sz="1700" dirty="0" err="1"/>
              <a:t>вітрові</a:t>
            </a:r>
            <a:r>
              <a:rPr lang="ru-RU" sz="1700" dirty="0"/>
              <a:t> та </a:t>
            </a:r>
            <a:r>
              <a:rPr lang="ru-RU" sz="1700" dirty="0" err="1"/>
              <a:t>сонячні</a:t>
            </a:r>
            <a:r>
              <a:rPr lang="ru-RU" sz="1700" dirty="0" smtClean="0"/>
              <a:t>.</a:t>
            </a:r>
          </a:p>
          <a:p>
            <a:pPr marL="45720" indent="0">
              <a:buNone/>
            </a:pPr>
            <a:r>
              <a:rPr lang="ru-RU" sz="1700" dirty="0" smtClean="0"/>
              <a:t>В </a:t>
            </a:r>
            <a:r>
              <a:rPr lang="ru-RU" sz="1700" dirty="0" err="1"/>
              <a:t>структурі</a:t>
            </a:r>
            <a:r>
              <a:rPr lang="ru-RU" sz="1700" dirty="0"/>
              <a:t> </a:t>
            </a:r>
            <a:r>
              <a:rPr lang="ru-RU" sz="1700" dirty="0" err="1"/>
              <a:t>виробництва</a:t>
            </a:r>
            <a:r>
              <a:rPr lang="ru-RU" sz="1700" dirty="0"/>
              <a:t> </a:t>
            </a:r>
            <a:r>
              <a:rPr lang="ru-RU" sz="1700" dirty="0" err="1"/>
              <a:t>електроенергії</a:t>
            </a:r>
            <a:r>
              <a:rPr lang="ru-RU" sz="1700" dirty="0"/>
              <a:t> ТЕС </a:t>
            </a:r>
            <a:r>
              <a:rPr lang="ru-RU" sz="1700" dirty="0" err="1"/>
              <a:t>складає</a:t>
            </a:r>
            <a:r>
              <a:rPr lang="ru-RU" sz="1700" dirty="0"/>
              <a:t> 40,9%, ГЕС - 10,7%, АЕС -</a:t>
            </a:r>
          </a:p>
          <a:p>
            <a:pPr marL="45720" indent="0">
              <a:buNone/>
            </a:pPr>
            <a:r>
              <a:rPr lang="ru-RU" sz="1700" dirty="0"/>
              <a:t>45,4%,  3% </a:t>
            </a:r>
            <a:r>
              <a:rPr lang="ru-RU" sz="1700" dirty="0" err="1"/>
              <a:t>електроенергії</a:t>
            </a:r>
            <a:r>
              <a:rPr lang="ru-RU" sz="1700" dirty="0"/>
              <a:t> </a:t>
            </a:r>
            <a:r>
              <a:rPr lang="ru-RU" sz="1700" dirty="0" err="1"/>
              <a:t>вироблено</a:t>
            </a:r>
            <a:r>
              <a:rPr lang="ru-RU" sz="1700" dirty="0"/>
              <a:t> </a:t>
            </a:r>
            <a:r>
              <a:rPr lang="ru-RU" sz="1700" dirty="0" err="1"/>
              <a:t>іншими</a:t>
            </a:r>
            <a:r>
              <a:rPr lang="ru-RU" sz="1700" dirty="0"/>
              <a:t> </a:t>
            </a:r>
            <a:r>
              <a:rPr lang="ru-RU" sz="1700" dirty="0" err="1"/>
              <a:t>малими</a:t>
            </a:r>
            <a:r>
              <a:rPr lang="ru-RU" sz="1700" dirty="0"/>
              <a:t> </a:t>
            </a:r>
            <a:r>
              <a:rPr lang="ru-RU" sz="1700" dirty="0" err="1"/>
              <a:t>станціями</a:t>
            </a:r>
            <a:r>
              <a:rPr lang="ru-RU" sz="1700" dirty="0"/>
              <a:t>.</a:t>
            </a:r>
          </a:p>
          <a:p>
            <a:pPr marL="4572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 y="4437112"/>
            <a:ext cx="9131626" cy="2420888"/>
          </a:xfrm>
          <a:prstGeom prst="rect">
            <a:avLst/>
          </a:prstGeom>
        </p:spPr>
      </p:pic>
    </p:spTree>
    <p:extLst>
      <p:ext uri="{BB962C8B-B14F-4D97-AF65-F5344CB8AC3E}">
        <p14:creationId xmlns:p14="http://schemas.microsoft.com/office/powerpoint/2010/main" val="20681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5736"/>
            <a:ext cx="7315200" cy="781980"/>
          </a:xfrm>
        </p:spPr>
        <p:txBody>
          <a:bodyPr>
            <a:normAutofit fontScale="90000"/>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Проблеми ядерної енергетики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Объект 2"/>
          <p:cNvSpPr>
            <a:spLocks noGrp="1"/>
          </p:cNvSpPr>
          <p:nvPr>
            <p:ph idx="1"/>
          </p:nvPr>
        </p:nvSpPr>
        <p:spPr>
          <a:xfrm>
            <a:off x="0" y="836712"/>
            <a:ext cx="8229600" cy="6021288"/>
          </a:xfrm>
        </p:spPr>
        <p:txBody>
          <a:bodyPr>
            <a:normAutofit/>
          </a:bodyPr>
          <a:lstStyle/>
          <a:p>
            <a:pPr marL="45720" indent="0">
              <a:buNone/>
            </a:pPr>
            <a:r>
              <a:rPr lang="ru-RU" sz="1800" dirty="0" err="1"/>
              <a:t>Створюючи</a:t>
            </a:r>
            <a:r>
              <a:rPr lang="ru-RU" sz="1800" dirty="0"/>
              <a:t> </a:t>
            </a:r>
            <a:r>
              <a:rPr lang="ru-RU" sz="1800" dirty="0" err="1"/>
              <a:t>знаряддя</a:t>
            </a:r>
            <a:r>
              <a:rPr lang="ru-RU" sz="1800" dirty="0"/>
              <a:t> </a:t>
            </a:r>
            <a:r>
              <a:rPr lang="ru-RU" sz="1800" dirty="0" err="1"/>
              <a:t>праці</a:t>
            </a:r>
            <a:r>
              <a:rPr lang="ru-RU" sz="1800" dirty="0"/>
              <a:t>, </a:t>
            </a:r>
            <a:r>
              <a:rPr lang="ru-RU" sz="1800" dirty="0" err="1"/>
              <a:t>технологію</a:t>
            </a:r>
            <a:r>
              <a:rPr lang="ru-RU" sz="1800" dirty="0"/>
              <a:t> </a:t>
            </a:r>
            <a:r>
              <a:rPr lang="ru-RU" sz="1800" dirty="0" err="1"/>
              <a:t>виробництва</a:t>
            </a:r>
            <a:r>
              <a:rPr lang="ru-RU" sz="1800" dirty="0"/>
              <a:t>, </a:t>
            </a:r>
            <a:r>
              <a:rPr lang="ru-RU" sz="1800" dirty="0" err="1"/>
              <a:t>використовуючи</a:t>
            </a:r>
            <a:r>
              <a:rPr lang="ru-RU" sz="1800" dirty="0"/>
              <a:t> </a:t>
            </a:r>
            <a:r>
              <a:rPr lang="ru-RU" sz="1800" dirty="0" err="1" smtClean="0"/>
              <a:t>сировину</a:t>
            </a:r>
            <a:r>
              <a:rPr lang="ru-RU" sz="1800" dirty="0" smtClean="0"/>
              <a:t>, </a:t>
            </a:r>
            <a:r>
              <a:rPr lang="ru-RU" sz="1800" dirty="0" err="1" smtClean="0"/>
              <a:t>нарешті</a:t>
            </a:r>
            <a:r>
              <a:rPr lang="ru-RU" sz="1800" dirty="0"/>
              <a:t>, </a:t>
            </a:r>
            <a:r>
              <a:rPr lang="ru-RU" sz="1800" dirty="0" err="1"/>
              <a:t>оволодівши</a:t>
            </a:r>
            <a:r>
              <a:rPr lang="ru-RU" sz="1800" dirty="0"/>
              <a:t> атомною </a:t>
            </a:r>
            <a:r>
              <a:rPr lang="ru-RU" sz="1800" dirty="0" err="1"/>
              <a:t>енергією</a:t>
            </a:r>
            <a:r>
              <a:rPr lang="ru-RU" sz="1800" dirty="0"/>
              <a:t>, </a:t>
            </a:r>
            <a:r>
              <a:rPr lang="ru-RU" sz="1800" dirty="0" err="1"/>
              <a:t>людство</a:t>
            </a:r>
            <a:r>
              <a:rPr lang="ru-RU" sz="1800" dirty="0"/>
              <a:t> </a:t>
            </a:r>
            <a:r>
              <a:rPr lang="ru-RU" sz="1800" dirty="0" err="1"/>
              <a:t>мимоволі</a:t>
            </a:r>
            <a:r>
              <a:rPr lang="ru-RU" sz="1800" dirty="0"/>
              <a:t> поставило </a:t>
            </a:r>
            <a:r>
              <a:rPr lang="ru-RU" sz="1800" dirty="0" err="1"/>
              <a:t>під</a:t>
            </a:r>
            <a:r>
              <a:rPr lang="ru-RU" sz="1800" dirty="0"/>
              <a:t> </a:t>
            </a:r>
            <a:r>
              <a:rPr lang="ru-RU" sz="1800" dirty="0" err="1" smtClean="0"/>
              <a:t>загрозу</a:t>
            </a:r>
            <a:r>
              <a:rPr lang="ru-RU" sz="1800" dirty="0" smtClean="0"/>
              <a:t> сам </a:t>
            </a:r>
            <a:r>
              <a:rPr lang="ru-RU" sz="1800" dirty="0"/>
              <a:t>факт </a:t>
            </a:r>
            <a:r>
              <a:rPr lang="ru-RU" sz="1800" dirty="0" err="1"/>
              <a:t>свого</a:t>
            </a:r>
            <a:r>
              <a:rPr lang="ru-RU" sz="1800" dirty="0"/>
              <a:t> </a:t>
            </a:r>
            <a:r>
              <a:rPr lang="ru-RU" sz="1800" dirty="0" err="1"/>
              <a:t>існування</a:t>
            </a:r>
            <a:r>
              <a:rPr lang="ru-RU" sz="1800" dirty="0"/>
              <a:t>, так як </a:t>
            </a:r>
            <a:r>
              <a:rPr lang="ru-RU" sz="1800" dirty="0" err="1" smtClean="0"/>
              <a:t>розщеплення</a:t>
            </a:r>
            <a:r>
              <a:rPr lang="ru-RU" sz="1800" dirty="0" smtClean="0"/>
              <a:t> атомного </a:t>
            </a:r>
            <a:r>
              <a:rPr lang="ru-RU" sz="1800" dirty="0"/>
              <a:t>ядра </a:t>
            </a:r>
            <a:r>
              <a:rPr lang="ru-RU" sz="1800" dirty="0" smtClean="0"/>
              <a:t>– </a:t>
            </a:r>
            <a:r>
              <a:rPr lang="ru-RU" sz="1800" dirty="0" err="1" smtClean="0"/>
              <a:t>це</a:t>
            </a:r>
            <a:r>
              <a:rPr lang="ru-RU" sz="1800" dirty="0" smtClean="0"/>
              <a:t> </a:t>
            </a:r>
            <a:r>
              <a:rPr lang="ru-RU" sz="1800" dirty="0" err="1" smtClean="0"/>
              <a:t>найнебезпечніший</a:t>
            </a:r>
            <a:r>
              <a:rPr lang="ru-RU" sz="1800" dirty="0" smtClean="0"/>
              <a:t> </a:t>
            </a:r>
            <a:r>
              <a:rPr lang="ru-RU" sz="1800" dirty="0"/>
              <a:t>з </a:t>
            </a:r>
            <a:r>
              <a:rPr lang="ru-RU" sz="1800" dirty="0" err="1"/>
              <a:t>процесів</a:t>
            </a:r>
            <a:r>
              <a:rPr lang="ru-RU" sz="1800" dirty="0"/>
              <a:t>, </a:t>
            </a:r>
            <a:r>
              <a:rPr lang="ru-RU" sz="1800" dirty="0" err="1"/>
              <a:t>відомих</a:t>
            </a:r>
            <a:r>
              <a:rPr lang="ru-RU" sz="1800" dirty="0"/>
              <a:t> </a:t>
            </a:r>
            <a:r>
              <a:rPr lang="ru-RU" sz="1800" dirty="0" err="1"/>
              <a:t>людині</a:t>
            </a:r>
            <a:r>
              <a:rPr lang="ru-RU" sz="1800" dirty="0"/>
              <a:t>. З </a:t>
            </a:r>
            <a:r>
              <a:rPr lang="ru-RU" sz="1800" dirty="0" err="1"/>
              <a:t>його</a:t>
            </a:r>
            <a:r>
              <a:rPr lang="ru-RU" sz="1800" dirty="0"/>
              <a:t> </a:t>
            </a:r>
            <a:r>
              <a:rPr lang="ru-RU" sz="1800" dirty="0" err="1"/>
              <a:t>допомогою</a:t>
            </a:r>
            <a:r>
              <a:rPr lang="ru-RU" sz="1800" dirty="0"/>
              <a:t> </a:t>
            </a:r>
            <a:r>
              <a:rPr lang="ru-RU" sz="1800" dirty="0" err="1"/>
              <a:t>можна</a:t>
            </a:r>
            <a:r>
              <a:rPr lang="ru-RU" sz="1800" dirty="0"/>
              <a:t> </a:t>
            </a:r>
            <a:r>
              <a:rPr lang="ru-RU" sz="1800" dirty="0" err="1" smtClean="0"/>
              <a:t>обернути</a:t>
            </a:r>
            <a:r>
              <a:rPr lang="ru-RU" sz="1800" dirty="0" smtClean="0"/>
              <a:t> Землю </a:t>
            </a:r>
            <a:r>
              <a:rPr lang="ru-RU" sz="1800" dirty="0"/>
              <a:t>на </a:t>
            </a:r>
            <a:r>
              <a:rPr lang="ru-RU" sz="1800" dirty="0" err="1"/>
              <a:t>пустелю</a:t>
            </a:r>
            <a:r>
              <a:rPr lang="ru-RU" sz="1800" dirty="0"/>
              <a:t>, але й </a:t>
            </a:r>
            <a:r>
              <a:rPr lang="ru-RU" sz="1800" dirty="0" err="1"/>
              <a:t>можна</a:t>
            </a:r>
            <a:r>
              <a:rPr lang="ru-RU" sz="1800" dirty="0"/>
              <a:t> </a:t>
            </a:r>
            <a:r>
              <a:rPr lang="ru-RU" sz="1800" dirty="0" err="1"/>
              <a:t>примусити</a:t>
            </a:r>
            <a:r>
              <a:rPr lang="ru-RU" sz="1800" dirty="0"/>
              <a:t> </a:t>
            </a:r>
            <a:r>
              <a:rPr lang="ru-RU" sz="1800" dirty="0" err="1"/>
              <a:t>пустелю</a:t>
            </a:r>
            <a:r>
              <a:rPr lang="ru-RU" sz="1800" dirty="0"/>
              <a:t> </a:t>
            </a:r>
            <a:r>
              <a:rPr lang="ru-RU" sz="1800" dirty="0" err="1"/>
              <a:t>зацвісти</a:t>
            </a:r>
            <a:r>
              <a:rPr lang="ru-RU" sz="1800" dirty="0"/>
              <a:t> </a:t>
            </a:r>
            <a:r>
              <a:rPr lang="ru-RU" sz="1800" dirty="0" err="1"/>
              <a:t>буйним</a:t>
            </a:r>
            <a:r>
              <a:rPr lang="ru-RU" sz="1800" dirty="0"/>
              <a:t> </a:t>
            </a:r>
            <a:r>
              <a:rPr lang="ru-RU" sz="1800" dirty="0" err="1"/>
              <a:t>цвітом</a:t>
            </a:r>
            <a:r>
              <a:rPr lang="ru-RU" sz="1800" dirty="0" smtClean="0"/>
              <a:t>.</a:t>
            </a:r>
          </a:p>
          <a:p>
            <a:pPr marL="45720" indent="0">
              <a:buNone/>
            </a:pPr>
            <a:endParaRPr lang="ru-RU" sz="1800" dirty="0" smtClean="0"/>
          </a:p>
          <a:p>
            <a:pPr marL="45720" indent="0">
              <a:buNone/>
            </a:pPr>
            <a:r>
              <a:rPr lang="ru-RU" sz="1800" dirty="0" smtClean="0"/>
              <a:t>Теоретично </a:t>
            </a:r>
            <a:r>
              <a:rPr lang="ru-RU" sz="1800" dirty="0" err="1"/>
              <a:t>ядерна</a:t>
            </a:r>
            <a:r>
              <a:rPr lang="ru-RU" sz="1800" dirty="0"/>
              <a:t> </a:t>
            </a:r>
            <a:r>
              <a:rPr lang="ru-RU" sz="1800" dirty="0" err="1" smtClean="0"/>
              <a:t>енергія</a:t>
            </a:r>
            <a:endParaRPr lang="ru-RU" sz="1800" dirty="0" smtClean="0"/>
          </a:p>
          <a:p>
            <a:pPr marL="45720" indent="0">
              <a:buNone/>
            </a:pPr>
            <a:r>
              <a:rPr lang="ru-RU" sz="1800" dirty="0" err="1" smtClean="0"/>
              <a:t>близька</a:t>
            </a:r>
            <a:r>
              <a:rPr lang="ru-RU" sz="1800" dirty="0" smtClean="0"/>
              <a:t> </a:t>
            </a:r>
            <a:r>
              <a:rPr lang="ru-RU" sz="1800" dirty="0"/>
              <a:t>до </a:t>
            </a:r>
            <a:r>
              <a:rPr lang="ru-RU" sz="1800" dirty="0" err="1"/>
              <a:t>ідеальної</a:t>
            </a:r>
            <a:r>
              <a:rPr lang="ru-RU" sz="1800" dirty="0"/>
              <a:t>. </a:t>
            </a:r>
            <a:endParaRPr lang="ru-RU" sz="1800" dirty="0" smtClean="0"/>
          </a:p>
          <a:p>
            <a:pPr marL="45720" indent="0">
              <a:buNone/>
            </a:pPr>
            <a:r>
              <a:rPr lang="ru-RU" sz="1800" dirty="0" smtClean="0"/>
              <a:t>Вона </a:t>
            </a:r>
            <a:r>
              <a:rPr lang="ru-RU" sz="1800" dirty="0" err="1"/>
              <a:t>ефективна</a:t>
            </a:r>
            <a:r>
              <a:rPr lang="ru-RU" sz="1800" dirty="0"/>
              <a:t> і недорога</a:t>
            </a:r>
            <a:r>
              <a:rPr lang="ru-RU" sz="1800" dirty="0" smtClean="0"/>
              <a:t>.</a:t>
            </a:r>
          </a:p>
          <a:p>
            <a:pPr marL="45720" indent="0">
              <a:buNone/>
            </a:pPr>
            <a:r>
              <a:rPr lang="ru-RU" sz="1800" dirty="0" smtClean="0"/>
              <a:t>У </a:t>
            </a:r>
            <a:r>
              <a:rPr lang="ru-RU" sz="1800" dirty="0" err="1" smtClean="0"/>
              <a:t>добу</a:t>
            </a:r>
            <a:r>
              <a:rPr lang="ru-RU" sz="1800" dirty="0"/>
              <a:t>, коли </a:t>
            </a:r>
            <a:r>
              <a:rPr lang="ru-RU" sz="1800" dirty="0" err="1"/>
              <a:t>нафтові</a:t>
            </a:r>
            <a:r>
              <a:rPr lang="ru-RU" sz="1800" dirty="0"/>
              <a:t> </a:t>
            </a:r>
            <a:r>
              <a:rPr lang="ru-RU" sz="1800" dirty="0" smtClean="0"/>
              <a:t>запаси</a:t>
            </a:r>
          </a:p>
          <a:p>
            <a:pPr marL="45720" indent="0">
              <a:buNone/>
            </a:pPr>
            <a:r>
              <a:rPr lang="ru-RU" sz="1800" dirty="0" err="1" smtClean="0"/>
              <a:t>обмежені</a:t>
            </a:r>
            <a:r>
              <a:rPr lang="ru-RU" sz="1800" dirty="0" smtClean="0"/>
              <a:t>, </a:t>
            </a:r>
            <a:r>
              <a:rPr lang="ru-RU" sz="1800" dirty="0" err="1" smtClean="0"/>
              <a:t>атомна</a:t>
            </a:r>
            <a:r>
              <a:rPr lang="ru-RU" sz="1800" dirty="0" smtClean="0"/>
              <a:t> </a:t>
            </a:r>
            <a:r>
              <a:rPr lang="ru-RU" sz="1800" dirty="0" err="1" smtClean="0"/>
              <a:t>енергетика</a:t>
            </a:r>
            <a:endParaRPr lang="ru-RU" sz="1800" dirty="0" smtClean="0"/>
          </a:p>
          <a:p>
            <a:pPr marL="45720" indent="0">
              <a:buNone/>
            </a:pPr>
            <a:r>
              <a:rPr lang="ru-RU" sz="1800" dirty="0" err="1" smtClean="0"/>
              <a:t>забезпечує</a:t>
            </a:r>
            <a:r>
              <a:rPr lang="ru-RU" sz="1800" dirty="0" smtClean="0"/>
              <a:t> </a:t>
            </a:r>
            <a:r>
              <a:rPr lang="ru-RU" sz="1800" dirty="0" err="1"/>
              <a:t>незалежність</a:t>
            </a:r>
            <a:endParaRPr lang="ru-RU" sz="1800" dirty="0"/>
          </a:p>
          <a:p>
            <a:pPr marL="45720" indent="0">
              <a:buNone/>
            </a:pPr>
            <a:r>
              <a:rPr lang="ru-RU" sz="1800" dirty="0" err="1"/>
              <a:t>тієї</a:t>
            </a:r>
            <a:r>
              <a:rPr lang="ru-RU" sz="1800" dirty="0"/>
              <a:t> </a:t>
            </a:r>
            <a:r>
              <a:rPr lang="ru-RU" sz="1800" dirty="0" err="1"/>
              <a:t>чи</a:t>
            </a:r>
            <a:r>
              <a:rPr lang="ru-RU" sz="1800" dirty="0"/>
              <a:t> </a:t>
            </a:r>
            <a:r>
              <a:rPr lang="ru-RU" sz="1800" dirty="0" err="1"/>
              <a:t>іншої</a:t>
            </a:r>
            <a:r>
              <a:rPr lang="ru-RU" sz="1800" dirty="0"/>
              <a:t> </a:t>
            </a:r>
            <a:r>
              <a:rPr lang="ru-RU" sz="1800" dirty="0" err="1"/>
              <a:t>країни</a:t>
            </a:r>
            <a:r>
              <a:rPr lang="ru-RU" sz="1800" dirty="0"/>
              <a:t> </a:t>
            </a:r>
            <a:r>
              <a:rPr lang="ru-RU" sz="1800" dirty="0" err="1"/>
              <a:t>від</a:t>
            </a:r>
            <a:r>
              <a:rPr lang="ru-RU" sz="1800" dirty="0"/>
              <a:t> </a:t>
            </a:r>
            <a:r>
              <a:rPr lang="ru-RU" sz="1800" dirty="0" err="1"/>
              <a:t>країн</a:t>
            </a:r>
            <a:r>
              <a:rPr lang="ru-RU" sz="1800" dirty="0"/>
              <a:t> </a:t>
            </a:r>
            <a:r>
              <a:rPr lang="ru-RU" sz="1800" dirty="0" smtClean="0"/>
              <a:t>– </a:t>
            </a:r>
          </a:p>
          <a:p>
            <a:pPr marL="45720" indent="0">
              <a:buNone/>
            </a:pPr>
            <a:r>
              <a:rPr lang="ru-RU" sz="1800" dirty="0" err="1" smtClean="0"/>
              <a:t>Експортерів</a:t>
            </a:r>
            <a:r>
              <a:rPr lang="ru-RU" sz="1800" dirty="0" smtClean="0"/>
              <a:t> </a:t>
            </a:r>
            <a:r>
              <a:rPr lang="ru-RU" sz="1800" dirty="0" err="1" smtClean="0"/>
              <a:t>нафти</a:t>
            </a:r>
            <a:r>
              <a:rPr lang="ru-RU" sz="1800" dirty="0"/>
              <a:t>. </a:t>
            </a:r>
            <a:r>
              <a:rPr lang="ru-RU" sz="1800" dirty="0" err="1" smtClean="0"/>
              <a:t>Проте</a:t>
            </a:r>
            <a:endParaRPr lang="ru-RU" sz="1800" dirty="0" smtClean="0"/>
          </a:p>
          <a:p>
            <a:pPr marL="45720" indent="0">
              <a:buNone/>
            </a:pPr>
            <a:r>
              <a:rPr lang="ru-RU" sz="1800" dirty="0" err="1" smtClean="0"/>
              <a:t>найпалкіші</a:t>
            </a:r>
            <a:r>
              <a:rPr lang="ru-RU" sz="1800" dirty="0" smtClean="0"/>
              <a:t> </a:t>
            </a:r>
            <a:r>
              <a:rPr lang="ru-RU" sz="1800" dirty="0" err="1" smtClean="0"/>
              <a:t>прихильники</a:t>
            </a:r>
            <a:r>
              <a:rPr lang="ru-RU" sz="1800" dirty="0" smtClean="0"/>
              <a:t> </a:t>
            </a:r>
          </a:p>
          <a:p>
            <a:pPr marL="45720" indent="0">
              <a:buNone/>
            </a:pPr>
            <a:r>
              <a:rPr lang="ru-RU" sz="1800" dirty="0" err="1" smtClean="0"/>
              <a:t>ядерної</a:t>
            </a:r>
            <a:r>
              <a:rPr lang="ru-RU" sz="1800" dirty="0" smtClean="0"/>
              <a:t> </a:t>
            </a:r>
            <a:r>
              <a:rPr lang="ru-RU" sz="1800" dirty="0" err="1"/>
              <a:t>енергетики</a:t>
            </a:r>
            <a:r>
              <a:rPr lang="ru-RU" sz="1800" dirty="0"/>
              <a:t> </a:t>
            </a:r>
            <a:r>
              <a:rPr lang="ru-RU" sz="1800" dirty="0" err="1"/>
              <a:t>визнають</a:t>
            </a:r>
            <a:r>
              <a:rPr lang="ru-RU" sz="1800" dirty="0" smtClean="0"/>
              <a:t>,</a:t>
            </a:r>
          </a:p>
          <a:p>
            <a:pPr marL="45720" indent="0">
              <a:buNone/>
            </a:pPr>
            <a:r>
              <a:rPr lang="ru-RU" sz="1800" dirty="0" err="1" smtClean="0"/>
              <a:t>що</a:t>
            </a:r>
            <a:r>
              <a:rPr lang="ru-RU" sz="1800" dirty="0" smtClean="0"/>
              <a:t> </a:t>
            </a:r>
            <a:r>
              <a:rPr lang="ru-RU" sz="1800" dirty="0"/>
              <a:t>з </a:t>
            </a:r>
            <a:r>
              <a:rPr lang="ru-RU" sz="1800" dirty="0" err="1"/>
              <a:t>її</a:t>
            </a:r>
            <a:r>
              <a:rPr lang="ru-RU" sz="1800" dirty="0"/>
              <a:t> </a:t>
            </a:r>
            <a:r>
              <a:rPr lang="ru-RU" sz="1800" dirty="0" err="1" smtClean="0"/>
              <a:t>виробництвом</a:t>
            </a:r>
            <a:r>
              <a:rPr lang="ru-RU" sz="1800" dirty="0" smtClean="0"/>
              <a:t> </a:t>
            </a:r>
            <a:r>
              <a:rPr lang="ru-RU" sz="1800" dirty="0" err="1" smtClean="0"/>
              <a:t>пов’язано</a:t>
            </a:r>
            <a:endParaRPr lang="ru-RU" sz="1800" dirty="0" smtClean="0"/>
          </a:p>
          <a:p>
            <a:pPr marL="45720" indent="0">
              <a:buNone/>
            </a:pPr>
            <a:r>
              <a:rPr lang="ru-RU" sz="1800" dirty="0" err="1"/>
              <a:t>ч</a:t>
            </a:r>
            <a:r>
              <a:rPr lang="ru-RU" sz="1800" dirty="0" err="1" smtClean="0"/>
              <a:t>имало</a:t>
            </a:r>
            <a:r>
              <a:rPr lang="ru-RU" sz="1800" dirty="0" smtClean="0"/>
              <a:t> проблем</a:t>
            </a:r>
            <a:r>
              <a:rPr lang="ru-RU" sz="1800" dirty="0"/>
              <a:t>.</a:t>
            </a:r>
          </a:p>
          <a:p>
            <a:pPr marL="45720" indent="0">
              <a:buNone/>
            </a:pPr>
            <a:endParaRPr lang="ru-RU" sz="1800" dirty="0"/>
          </a:p>
          <a:p>
            <a:pPr marL="45720" indent="0">
              <a:buNone/>
            </a:pP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464" y="2579760"/>
            <a:ext cx="5080000" cy="3810000"/>
          </a:xfrm>
          <a:prstGeom prst="rect">
            <a:avLst/>
          </a:prstGeom>
        </p:spPr>
      </p:pic>
    </p:spTree>
    <p:extLst>
      <p:ext uri="{BB962C8B-B14F-4D97-AF65-F5344CB8AC3E}">
        <p14:creationId xmlns:p14="http://schemas.microsoft.com/office/powerpoint/2010/main" val="188260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251520" y="116632"/>
            <a:ext cx="8229600" cy="3960440"/>
          </a:xfrm>
        </p:spPr>
        <p:txBody>
          <a:bodyPr>
            <a:normAutofit lnSpcReduction="10000"/>
          </a:bodyPr>
          <a:lstStyle/>
          <a:p>
            <a:pPr>
              <a:buFont typeface="Wingdings" pitchFamily="2" charset="2"/>
              <a:buChar char="§"/>
            </a:pPr>
            <a:r>
              <a:rPr lang="ru-RU" sz="1600" dirty="0"/>
              <a:t>За </a:t>
            </a:r>
            <a:r>
              <a:rPr lang="ru-RU" sz="1600" dirty="0" err="1"/>
              <a:t>кількістю</a:t>
            </a:r>
            <a:r>
              <a:rPr lang="ru-RU" sz="1600" dirty="0"/>
              <a:t> </a:t>
            </a:r>
            <a:r>
              <a:rPr lang="ru-RU" sz="1600" dirty="0" err="1"/>
              <a:t>ядерних</a:t>
            </a:r>
            <a:r>
              <a:rPr lang="ru-RU" sz="1600" dirty="0"/>
              <a:t> </a:t>
            </a:r>
            <a:r>
              <a:rPr lang="ru-RU" sz="1600" dirty="0" err="1"/>
              <a:t>реакторів</a:t>
            </a:r>
            <a:r>
              <a:rPr lang="ru-RU" sz="1600" dirty="0"/>
              <a:t> Україна </a:t>
            </a:r>
            <a:r>
              <a:rPr lang="ru-RU" sz="1600" dirty="0" err="1"/>
              <a:t>посідає</a:t>
            </a:r>
            <a:r>
              <a:rPr lang="ru-RU" sz="1600" dirty="0"/>
              <a:t> 9</a:t>
            </a:r>
            <a:r>
              <a:rPr lang="ru-RU" sz="1600" dirty="0" smtClean="0"/>
              <a:t> </a:t>
            </a:r>
            <a:r>
              <a:rPr lang="ru-RU" sz="1600" dirty="0" err="1"/>
              <a:t>місце</a:t>
            </a:r>
            <a:r>
              <a:rPr lang="ru-RU" sz="1600" dirty="0"/>
              <a:t> у </a:t>
            </a:r>
            <a:r>
              <a:rPr lang="ru-RU" sz="1600" dirty="0" err="1"/>
              <a:t>світі</a:t>
            </a:r>
            <a:r>
              <a:rPr lang="ru-RU" sz="1600" dirty="0"/>
              <a:t> та 5</a:t>
            </a:r>
            <a:r>
              <a:rPr lang="ru-RU" sz="1600" dirty="0" smtClean="0"/>
              <a:t> </a:t>
            </a:r>
            <a:r>
              <a:rPr lang="ru-RU" sz="1600" dirty="0"/>
              <a:t>в </a:t>
            </a:r>
            <a:r>
              <a:rPr lang="ru-RU" sz="1600" dirty="0" err="1"/>
              <a:t>Європі</a:t>
            </a:r>
            <a:r>
              <a:rPr lang="ru-RU" sz="1600" dirty="0"/>
              <a:t>. </a:t>
            </a:r>
            <a:r>
              <a:rPr lang="ru-RU" sz="1600" dirty="0" err="1"/>
              <a:t>Всі</a:t>
            </a:r>
            <a:r>
              <a:rPr lang="ru-RU" sz="1600" dirty="0"/>
              <a:t> </a:t>
            </a:r>
            <a:r>
              <a:rPr lang="ru-RU" sz="1600" dirty="0" err="1"/>
              <a:t>реактори</a:t>
            </a:r>
            <a:r>
              <a:rPr lang="ru-RU" sz="1600" dirty="0"/>
              <a:t> типу ВВЕР. </a:t>
            </a:r>
            <a:r>
              <a:rPr lang="ru-RU" sz="1600" dirty="0" err="1"/>
              <a:t>Управління</a:t>
            </a:r>
            <a:r>
              <a:rPr lang="ru-RU" sz="1600" dirty="0"/>
              <a:t> ядерною </a:t>
            </a:r>
            <a:r>
              <a:rPr lang="ru-RU" sz="1600" dirty="0" err="1"/>
              <a:t>промисловістю</a:t>
            </a:r>
            <a:r>
              <a:rPr lang="ru-RU" sz="1600" dirty="0"/>
              <a:t> в </a:t>
            </a:r>
            <a:r>
              <a:rPr lang="ru-RU" sz="1600" dirty="0" err="1"/>
              <a:t>Україні</a:t>
            </a:r>
            <a:r>
              <a:rPr lang="ru-RU" sz="1600" dirty="0"/>
              <a:t> представлено </a:t>
            </a:r>
            <a:r>
              <a:rPr lang="ru-RU" sz="1600" dirty="0" err="1"/>
              <a:t>Державним</a:t>
            </a:r>
            <a:r>
              <a:rPr lang="ru-RU" sz="1600" dirty="0"/>
              <a:t> департаментом </a:t>
            </a:r>
            <a:r>
              <a:rPr lang="ru-RU" sz="1600" dirty="0" err="1"/>
              <a:t>ядерної</a:t>
            </a:r>
            <a:r>
              <a:rPr lang="ru-RU" sz="1600" dirty="0"/>
              <a:t> </a:t>
            </a:r>
            <a:r>
              <a:rPr lang="ru-RU" sz="1600" dirty="0" err="1"/>
              <a:t>енергетики</a:t>
            </a:r>
            <a:r>
              <a:rPr lang="ru-RU" sz="1600" dirty="0"/>
              <a:t>, </a:t>
            </a:r>
            <a:r>
              <a:rPr lang="ru-RU" sz="1600" dirty="0" err="1"/>
              <a:t>що</a:t>
            </a:r>
            <a:r>
              <a:rPr lang="ru-RU" sz="1600" dirty="0"/>
              <a:t> є </a:t>
            </a:r>
            <a:r>
              <a:rPr lang="ru-RU" sz="1600" dirty="0" err="1"/>
              <a:t>частиною</a:t>
            </a:r>
            <a:r>
              <a:rPr lang="ru-RU" sz="1600" dirty="0"/>
              <a:t> </a:t>
            </a:r>
            <a:r>
              <a:rPr lang="ru-RU" sz="1600" dirty="0" err="1"/>
              <a:t>Міністерства</a:t>
            </a:r>
            <a:r>
              <a:rPr lang="ru-RU" sz="1600" dirty="0"/>
              <a:t> </a:t>
            </a:r>
            <a:r>
              <a:rPr lang="ru-RU" sz="1600" dirty="0" err="1"/>
              <a:t>енергетики</a:t>
            </a:r>
            <a:r>
              <a:rPr lang="ru-RU" sz="1600" dirty="0"/>
              <a:t> </a:t>
            </a:r>
            <a:r>
              <a:rPr lang="ru-RU" sz="1600" dirty="0" err="1"/>
              <a:t>України</a:t>
            </a:r>
            <a:r>
              <a:rPr lang="ru-RU" sz="1600" dirty="0"/>
              <a:t>. </a:t>
            </a:r>
            <a:r>
              <a:rPr lang="ru-RU" sz="1600" dirty="0" err="1"/>
              <a:t>Крім</a:t>
            </a:r>
            <a:r>
              <a:rPr lang="ru-RU" sz="1600" dirty="0"/>
              <a:t> того в 1996 </a:t>
            </a:r>
            <a:r>
              <a:rPr lang="ru-RU" sz="1600" dirty="0" err="1"/>
              <a:t>році</a:t>
            </a:r>
            <a:r>
              <a:rPr lang="ru-RU" sz="1600" dirty="0"/>
              <a:t> </a:t>
            </a:r>
            <a:r>
              <a:rPr lang="ru-RU" sz="1600" dirty="0" err="1"/>
              <a:t>була</a:t>
            </a:r>
            <a:r>
              <a:rPr lang="ru-RU" sz="1600" dirty="0"/>
              <a:t> заснована </a:t>
            </a:r>
            <a:r>
              <a:rPr lang="ru-RU" sz="1600" dirty="0" err="1"/>
              <a:t>Національна</a:t>
            </a:r>
            <a:r>
              <a:rPr lang="ru-RU" sz="1600" dirty="0"/>
              <a:t> </a:t>
            </a:r>
            <a:r>
              <a:rPr lang="ru-RU" sz="1600" dirty="0" err="1"/>
              <a:t>компанія</a:t>
            </a:r>
            <a:r>
              <a:rPr lang="ru-RU" sz="1600" dirty="0"/>
              <a:t> </a:t>
            </a:r>
            <a:r>
              <a:rPr lang="ru-RU" sz="1600" dirty="0" err="1"/>
              <a:t>ядерної</a:t>
            </a:r>
            <a:r>
              <a:rPr lang="ru-RU" sz="1600" dirty="0"/>
              <a:t> </a:t>
            </a:r>
            <a:r>
              <a:rPr lang="ru-RU" sz="1600" dirty="0" err="1"/>
              <a:t>енергетики</a:t>
            </a:r>
            <a:r>
              <a:rPr lang="ru-RU" sz="1600" dirty="0"/>
              <a:t> «</a:t>
            </a:r>
            <a:r>
              <a:rPr lang="ru-RU" sz="1600" dirty="0" err="1"/>
              <a:t>Енергоатом</a:t>
            </a:r>
            <a:r>
              <a:rPr lang="ru-RU" sz="1600" dirty="0"/>
              <a:t>» для </a:t>
            </a:r>
            <a:r>
              <a:rPr lang="ru-RU" sz="1600" dirty="0" err="1"/>
              <a:t>поліпшення</a:t>
            </a:r>
            <a:r>
              <a:rPr lang="ru-RU" sz="1600" dirty="0"/>
              <a:t> </a:t>
            </a:r>
            <a:r>
              <a:rPr lang="ru-RU" sz="1600" dirty="0" err="1"/>
              <a:t>енергозабезпечення</a:t>
            </a:r>
            <a:r>
              <a:rPr lang="ru-RU" sz="1600" dirty="0"/>
              <a:t> </a:t>
            </a:r>
            <a:r>
              <a:rPr lang="ru-RU" sz="1600" dirty="0" err="1"/>
              <a:t>промисловості</a:t>
            </a:r>
            <a:r>
              <a:rPr lang="ru-RU" sz="1600" dirty="0"/>
              <a:t> та </a:t>
            </a:r>
            <a:r>
              <a:rPr lang="ru-RU" sz="1600" dirty="0" err="1"/>
              <a:t>суспільного</a:t>
            </a:r>
            <a:r>
              <a:rPr lang="ru-RU" sz="1600" dirty="0"/>
              <a:t> сектору, </a:t>
            </a:r>
            <a:r>
              <a:rPr lang="ru-RU" sz="1600" dirty="0" err="1"/>
              <a:t>підвищення</a:t>
            </a:r>
            <a:r>
              <a:rPr lang="ru-RU" sz="1600" dirty="0"/>
              <a:t> </a:t>
            </a:r>
            <a:r>
              <a:rPr lang="ru-RU" sz="1600" dirty="0" err="1"/>
              <a:t>якості</a:t>
            </a:r>
            <a:r>
              <a:rPr lang="ru-RU" sz="1600" dirty="0"/>
              <a:t> </a:t>
            </a:r>
            <a:r>
              <a:rPr lang="ru-RU" sz="1600" dirty="0" err="1"/>
              <a:t>діяльності</a:t>
            </a:r>
            <a:r>
              <a:rPr lang="ru-RU" sz="1600" dirty="0"/>
              <a:t> </a:t>
            </a:r>
            <a:r>
              <a:rPr lang="ru-RU" sz="1600" dirty="0" err="1"/>
              <a:t>атомних</a:t>
            </a:r>
            <a:r>
              <a:rPr lang="ru-RU" sz="1600" dirty="0"/>
              <a:t> </a:t>
            </a:r>
            <a:r>
              <a:rPr lang="ru-RU" sz="1600" dirty="0" err="1"/>
              <a:t>електростанцій</a:t>
            </a:r>
            <a:r>
              <a:rPr lang="ru-RU" sz="1600" dirty="0"/>
              <a:t>, </a:t>
            </a:r>
            <a:r>
              <a:rPr lang="ru-RU" sz="1600" dirty="0" err="1"/>
              <a:t>забезпечення</a:t>
            </a:r>
            <a:r>
              <a:rPr lang="ru-RU" sz="1600" dirty="0"/>
              <a:t> </a:t>
            </a:r>
            <a:r>
              <a:rPr lang="ru-RU" sz="1600" dirty="0" err="1"/>
              <a:t>їх</a:t>
            </a:r>
            <a:r>
              <a:rPr lang="ru-RU" sz="1600" dirty="0"/>
              <a:t> </a:t>
            </a:r>
            <a:r>
              <a:rPr lang="ru-RU" sz="1600" dirty="0" err="1"/>
              <a:t>конкурентоспроможності</a:t>
            </a:r>
            <a:r>
              <a:rPr lang="ru-RU" sz="1600" dirty="0"/>
              <a:t> в </a:t>
            </a:r>
            <a:r>
              <a:rPr lang="ru-RU" sz="1600" dirty="0" err="1"/>
              <a:t>умовах</a:t>
            </a:r>
            <a:r>
              <a:rPr lang="ru-RU" sz="1600" dirty="0"/>
              <a:t> </a:t>
            </a:r>
            <a:r>
              <a:rPr lang="ru-RU" sz="1600" dirty="0" err="1"/>
              <a:t>енергетичного</a:t>
            </a:r>
            <a:r>
              <a:rPr lang="ru-RU" sz="1600" dirty="0"/>
              <a:t> ринку. «</a:t>
            </a:r>
            <a:r>
              <a:rPr lang="ru-RU" sz="1600" dirty="0" err="1"/>
              <a:t>Енергоатом</a:t>
            </a:r>
            <a:r>
              <a:rPr lang="ru-RU" sz="1600" dirty="0"/>
              <a:t>» </a:t>
            </a:r>
            <a:r>
              <a:rPr lang="ru-RU" sz="1600" dirty="0" err="1"/>
              <a:t>охоплювала</a:t>
            </a:r>
            <a:r>
              <a:rPr lang="ru-RU" sz="1600" dirty="0"/>
              <a:t> </a:t>
            </a:r>
            <a:r>
              <a:rPr lang="ru-RU" sz="1600" dirty="0" err="1"/>
              <a:t>п'ять</a:t>
            </a:r>
            <a:r>
              <a:rPr lang="ru-RU" sz="1600" dirty="0"/>
              <a:t> </a:t>
            </a:r>
            <a:r>
              <a:rPr lang="ru-RU" sz="1600" dirty="0" err="1"/>
              <a:t>атомних</a:t>
            </a:r>
            <a:r>
              <a:rPr lang="ru-RU" sz="1600" dirty="0"/>
              <a:t> </a:t>
            </a:r>
            <a:r>
              <a:rPr lang="ru-RU" sz="1600" dirty="0" err="1"/>
              <a:t>електростанцій</a:t>
            </a:r>
            <a:r>
              <a:rPr lang="ru-RU" sz="1600" dirty="0"/>
              <a:t>: </a:t>
            </a:r>
            <a:r>
              <a:rPr lang="ru-RU" sz="1600" dirty="0" err="1"/>
              <a:t>Запорізька</a:t>
            </a:r>
            <a:r>
              <a:rPr lang="ru-RU" sz="1600" dirty="0"/>
              <a:t> АЕС, </a:t>
            </a:r>
            <a:r>
              <a:rPr lang="ru-RU" sz="1600" dirty="0" err="1"/>
              <a:t>Південноукраїнська</a:t>
            </a:r>
            <a:r>
              <a:rPr lang="ru-RU" sz="1600" dirty="0"/>
              <a:t> АЕС, </a:t>
            </a:r>
            <a:r>
              <a:rPr lang="ru-RU" sz="1600" dirty="0" err="1"/>
              <a:t>Рівненська</a:t>
            </a:r>
            <a:r>
              <a:rPr lang="ru-RU" sz="1600" dirty="0"/>
              <a:t> АЕС, </a:t>
            </a:r>
            <a:r>
              <a:rPr lang="ru-RU" sz="1600" dirty="0" err="1"/>
              <a:t>Хмельницька</a:t>
            </a:r>
            <a:r>
              <a:rPr lang="ru-RU" sz="1600" dirty="0"/>
              <a:t> АЕС, </a:t>
            </a:r>
            <a:r>
              <a:rPr lang="ru-RU" sz="1600" dirty="0" err="1"/>
              <a:t>Чорнобильська</a:t>
            </a:r>
            <a:r>
              <a:rPr lang="ru-RU" sz="1600" dirty="0"/>
              <a:t> АЕС. </a:t>
            </a:r>
            <a:r>
              <a:rPr lang="ru-RU" sz="1600" dirty="0" err="1"/>
              <a:t>Відповідно</a:t>
            </a:r>
            <a:r>
              <a:rPr lang="ru-RU" sz="1600" dirty="0"/>
              <a:t> до Постанови </a:t>
            </a:r>
            <a:r>
              <a:rPr lang="ru-RU" sz="1600" dirty="0" err="1"/>
              <a:t>кабінету</a:t>
            </a:r>
            <a:r>
              <a:rPr lang="ru-RU" sz="1600" dirty="0"/>
              <a:t> </a:t>
            </a:r>
            <a:r>
              <a:rPr lang="ru-RU" sz="1600" dirty="0" err="1"/>
              <a:t>міністрів</a:t>
            </a:r>
            <a:r>
              <a:rPr lang="ru-RU" sz="1600" dirty="0"/>
              <a:t> </a:t>
            </a:r>
            <a:r>
              <a:rPr lang="ru-RU" sz="1600" dirty="0" err="1"/>
              <a:t>України</a:t>
            </a:r>
            <a:r>
              <a:rPr lang="ru-RU" sz="1600" dirty="0"/>
              <a:t> </a:t>
            </a:r>
            <a:r>
              <a:rPr lang="ru-RU" sz="1600" dirty="0" err="1"/>
              <a:t>від</a:t>
            </a:r>
            <a:r>
              <a:rPr lang="ru-RU" sz="1600" dirty="0"/>
              <a:t> 25 </a:t>
            </a:r>
            <a:r>
              <a:rPr lang="ru-RU" sz="1600" dirty="0" err="1"/>
              <a:t>квітня</a:t>
            </a:r>
            <a:r>
              <a:rPr lang="ru-RU" sz="1600" dirty="0"/>
              <a:t> 2001 р. </a:t>
            </a:r>
            <a:r>
              <a:rPr lang="ru-RU" sz="1600" dirty="0" err="1"/>
              <a:t>Чорнобильську</a:t>
            </a:r>
            <a:r>
              <a:rPr lang="ru-RU" sz="1600" dirty="0"/>
              <a:t> АЕС </a:t>
            </a:r>
            <a:r>
              <a:rPr lang="ru-RU" sz="1600" dirty="0" err="1"/>
              <a:t>виведено</a:t>
            </a:r>
            <a:r>
              <a:rPr lang="ru-RU" sz="1600" dirty="0"/>
              <a:t> </a:t>
            </a:r>
            <a:r>
              <a:rPr lang="ru-RU" sz="1600" dirty="0" err="1"/>
              <a:t>зі</a:t>
            </a:r>
            <a:r>
              <a:rPr lang="ru-RU" sz="1600" dirty="0"/>
              <a:t> складу НАЕК «</a:t>
            </a:r>
            <a:r>
              <a:rPr lang="ru-RU" sz="1600" dirty="0" err="1"/>
              <a:t>Енергоатом</a:t>
            </a:r>
            <a:r>
              <a:rPr lang="ru-RU" sz="1600" dirty="0"/>
              <a:t>». У 2000 </a:t>
            </a:r>
            <a:r>
              <a:rPr lang="ru-RU" sz="1600" dirty="0" err="1"/>
              <a:t>році</a:t>
            </a:r>
            <a:r>
              <a:rPr lang="ru-RU" sz="1600" dirty="0"/>
              <a:t> </a:t>
            </a:r>
            <a:r>
              <a:rPr lang="ru-RU" sz="1600" dirty="0" err="1"/>
              <a:t>атомні</a:t>
            </a:r>
            <a:r>
              <a:rPr lang="ru-RU" sz="1600" dirty="0"/>
              <a:t> </a:t>
            </a:r>
            <a:r>
              <a:rPr lang="ru-RU" sz="1600" dirty="0" err="1"/>
              <a:t>електростанції</a:t>
            </a:r>
            <a:r>
              <a:rPr lang="ru-RU" sz="1600" dirty="0"/>
              <a:t> </a:t>
            </a:r>
            <a:r>
              <a:rPr lang="ru-RU" sz="1600" dirty="0" err="1"/>
              <a:t>згенерували</a:t>
            </a:r>
            <a:r>
              <a:rPr lang="ru-RU" sz="1600" dirty="0"/>
              <a:t> 46,3 %</a:t>
            </a:r>
            <a:r>
              <a:rPr lang="ru-RU" sz="1600" dirty="0" smtClean="0"/>
              <a:t> </a:t>
            </a:r>
            <a:r>
              <a:rPr lang="ru-RU" sz="1600" dirty="0" err="1"/>
              <a:t>загальної</a:t>
            </a:r>
            <a:r>
              <a:rPr lang="ru-RU" sz="1600" dirty="0"/>
              <a:t> </a:t>
            </a:r>
            <a:r>
              <a:rPr lang="ru-RU" sz="1600" dirty="0" err="1"/>
              <a:t>електроенергії</a:t>
            </a:r>
            <a:r>
              <a:rPr lang="ru-RU" sz="1600" dirty="0"/>
              <a:t> </a:t>
            </a:r>
            <a:r>
              <a:rPr lang="ru-RU" sz="1600" dirty="0" err="1" smtClean="0"/>
              <a:t>України</a:t>
            </a:r>
            <a:r>
              <a:rPr lang="ru-RU" sz="1600" dirty="0"/>
              <a:t>. 1977-й </a:t>
            </a:r>
            <a:r>
              <a:rPr lang="ru-RU" sz="1600" dirty="0" err="1"/>
              <a:t>рік</a:t>
            </a:r>
            <a:r>
              <a:rPr lang="ru-RU" sz="1600" dirty="0"/>
              <a:t> — </a:t>
            </a:r>
            <a:r>
              <a:rPr lang="ru-RU" sz="1600" dirty="0" err="1"/>
              <a:t>рік</a:t>
            </a:r>
            <a:r>
              <a:rPr lang="ru-RU" sz="1600" dirty="0"/>
              <a:t> </a:t>
            </a:r>
            <a:r>
              <a:rPr lang="ru-RU" sz="1600" dirty="0" err="1"/>
              <a:t>народження</a:t>
            </a:r>
            <a:r>
              <a:rPr lang="ru-RU" sz="1600" dirty="0"/>
              <a:t> </a:t>
            </a:r>
            <a:r>
              <a:rPr lang="ru-RU" sz="1600" dirty="0" err="1"/>
              <a:t>української</a:t>
            </a:r>
            <a:r>
              <a:rPr lang="ru-RU" sz="1600" dirty="0"/>
              <a:t> </a:t>
            </a:r>
            <a:r>
              <a:rPr lang="ru-RU" sz="1600" dirty="0" err="1"/>
              <a:t>атомної</a:t>
            </a:r>
            <a:r>
              <a:rPr lang="ru-RU" sz="1600" dirty="0"/>
              <a:t> </a:t>
            </a:r>
            <a:r>
              <a:rPr lang="ru-RU" sz="1600" dirty="0" err="1"/>
              <a:t>енергетики</a:t>
            </a:r>
            <a:r>
              <a:rPr lang="ru-RU" sz="1600" dirty="0"/>
              <a:t>. У </a:t>
            </a:r>
            <a:r>
              <a:rPr lang="ru-RU" sz="1600" dirty="0" err="1"/>
              <a:t>промислову</a:t>
            </a:r>
            <a:r>
              <a:rPr lang="ru-RU" sz="1600" dirty="0"/>
              <a:t> </a:t>
            </a:r>
            <a:r>
              <a:rPr lang="ru-RU" sz="1600" dirty="0" err="1"/>
              <a:t>експлуатацію</a:t>
            </a:r>
            <a:r>
              <a:rPr lang="ru-RU" sz="1600" dirty="0"/>
              <a:t> введено перший </a:t>
            </a:r>
            <a:r>
              <a:rPr lang="ru-RU" sz="1600" dirty="0" err="1"/>
              <a:t>енергоблок</a:t>
            </a:r>
            <a:r>
              <a:rPr lang="ru-RU" sz="1600" dirty="0"/>
              <a:t> </a:t>
            </a:r>
            <a:r>
              <a:rPr lang="ru-RU" sz="1600" dirty="0" err="1"/>
              <a:t>Чорнобильської</a:t>
            </a:r>
            <a:r>
              <a:rPr lang="ru-RU" sz="1600" dirty="0"/>
              <a:t> АЕС. </a:t>
            </a:r>
            <a:r>
              <a:rPr lang="ru-RU" sz="1600" dirty="0" err="1"/>
              <a:t>Зростаюча</a:t>
            </a:r>
            <a:r>
              <a:rPr lang="ru-RU" sz="1600" dirty="0"/>
              <a:t> потреба в </a:t>
            </a:r>
            <a:r>
              <a:rPr lang="ru-RU" sz="1600" dirty="0" err="1"/>
              <a:t>електроенергії</a:t>
            </a:r>
            <a:r>
              <a:rPr lang="ru-RU" sz="1600" dirty="0"/>
              <a:t>, </a:t>
            </a:r>
            <a:r>
              <a:rPr lang="ru-RU" sz="1600" dirty="0" err="1"/>
              <a:t>прагнення</a:t>
            </a:r>
            <a:r>
              <a:rPr lang="ru-RU" sz="1600" dirty="0"/>
              <a:t> </a:t>
            </a:r>
            <a:r>
              <a:rPr lang="ru-RU" sz="1600" dirty="0" err="1"/>
              <a:t>замінити</a:t>
            </a:r>
            <a:r>
              <a:rPr lang="ru-RU" sz="1600" dirty="0"/>
              <a:t> </a:t>
            </a:r>
            <a:r>
              <a:rPr lang="ru-RU" sz="1600" dirty="0" err="1"/>
              <a:t>теплові</a:t>
            </a:r>
            <a:r>
              <a:rPr lang="ru-RU" sz="1600" dirty="0"/>
              <a:t> та </a:t>
            </a:r>
            <a:r>
              <a:rPr lang="ru-RU" sz="1600" dirty="0" err="1"/>
              <a:t>гідроелектростанції</a:t>
            </a:r>
            <a:r>
              <a:rPr lang="ru-RU" sz="1600" dirty="0"/>
              <a:t> на </a:t>
            </a:r>
            <a:r>
              <a:rPr lang="ru-RU" sz="1600" dirty="0" err="1"/>
              <a:t>потужніші</a:t>
            </a:r>
            <a:r>
              <a:rPr lang="ru-RU" sz="1600" dirty="0"/>
              <a:t> — </a:t>
            </a:r>
            <a:r>
              <a:rPr lang="ru-RU" sz="1600" dirty="0" err="1"/>
              <a:t>атомні</a:t>
            </a:r>
            <a:r>
              <a:rPr lang="ru-RU" sz="1600" dirty="0"/>
              <a:t>, </a:t>
            </a:r>
            <a:r>
              <a:rPr lang="ru-RU" sz="1600" dirty="0" err="1"/>
              <a:t>сприяли</a:t>
            </a:r>
            <a:r>
              <a:rPr lang="ru-RU" sz="1600" dirty="0"/>
              <a:t> </a:t>
            </a:r>
            <a:r>
              <a:rPr lang="ru-RU" sz="1600" dirty="0" err="1"/>
              <a:t>їх</a:t>
            </a:r>
            <a:r>
              <a:rPr lang="ru-RU" sz="1600" dirty="0"/>
              <a:t> </a:t>
            </a:r>
            <a:r>
              <a:rPr lang="ru-RU" sz="1600" dirty="0" err="1"/>
              <a:t>швидкому</a:t>
            </a:r>
            <a:r>
              <a:rPr lang="ru-RU" sz="1600" dirty="0"/>
              <a:t> </a:t>
            </a:r>
            <a:r>
              <a:rPr lang="ru-RU" sz="1600" dirty="0" err="1"/>
              <a:t>будівництву</a:t>
            </a:r>
            <a:r>
              <a:rPr lang="ru-RU" sz="1600"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44" y="3717032"/>
            <a:ext cx="7417256" cy="3140968"/>
          </a:xfrm>
          <a:prstGeom prst="rect">
            <a:avLst/>
          </a:prstGeom>
        </p:spPr>
      </p:pic>
    </p:spTree>
    <p:extLst>
      <p:ext uri="{BB962C8B-B14F-4D97-AF65-F5344CB8AC3E}">
        <p14:creationId xmlns:p14="http://schemas.microsoft.com/office/powerpoint/2010/main" val="3936226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4"/>
          <p:cNvSpPr txBox="1">
            <a:spLocks/>
          </p:cNvSpPr>
          <p:nvPr/>
        </p:nvSpPr>
        <p:spPr>
          <a:xfrm>
            <a:off x="251520" y="116632"/>
            <a:ext cx="4157080" cy="213396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ru-RU" sz="1800" dirty="0" err="1" smtClean="0">
                <a:latin typeface="Arial" pitchFamily="34" charset="0"/>
                <a:cs typeface="Arial" pitchFamily="34" charset="0"/>
              </a:rPr>
              <a:t>Енергогенеруючі</a:t>
            </a:r>
            <a:r>
              <a:rPr lang="ru-RU" sz="1800" dirty="0" smtClean="0">
                <a:latin typeface="Arial" pitchFamily="34" charset="0"/>
                <a:cs typeface="Arial" pitchFamily="34" charset="0"/>
              </a:rPr>
              <a:t> </a:t>
            </a:r>
            <a:r>
              <a:rPr lang="ru-RU" sz="1800" dirty="0" err="1" smtClean="0">
                <a:latin typeface="Arial" pitchFamily="34" charset="0"/>
                <a:cs typeface="Arial" pitchFamily="34" charset="0"/>
              </a:rPr>
              <a:t>українські</a:t>
            </a:r>
            <a:r>
              <a:rPr lang="ru-RU" sz="1800" dirty="0" smtClean="0">
                <a:latin typeface="Arial" pitchFamily="34" charset="0"/>
                <a:cs typeface="Arial" pitchFamily="34" charset="0"/>
              </a:rPr>
              <a:t> АЕС:</a:t>
            </a:r>
          </a:p>
          <a:p>
            <a:pPr marL="285750" indent="-285750">
              <a:buFont typeface="Wingdings" pitchFamily="2" charset="2"/>
              <a:buChar char="§"/>
            </a:pPr>
            <a:r>
              <a:rPr lang="ru-RU" sz="1800" dirty="0" err="1" smtClean="0">
                <a:latin typeface="Arial" pitchFamily="34" charset="0"/>
                <a:cs typeface="Arial" pitchFamily="34" charset="0"/>
              </a:rPr>
              <a:t>Запорізька</a:t>
            </a:r>
            <a:r>
              <a:rPr lang="ru-RU" sz="1800" dirty="0" smtClean="0">
                <a:latin typeface="Arial" pitchFamily="34" charset="0"/>
                <a:cs typeface="Arial" pitchFamily="34" charset="0"/>
              </a:rPr>
              <a:t> АЕС (рис.)</a:t>
            </a:r>
          </a:p>
          <a:p>
            <a:pPr marL="285750" indent="-285750">
              <a:buFont typeface="Wingdings" pitchFamily="2" charset="2"/>
              <a:buChar char="§"/>
            </a:pPr>
            <a:r>
              <a:rPr lang="ru-RU" sz="1800" dirty="0" err="1" smtClean="0">
                <a:latin typeface="Arial" pitchFamily="34" charset="0"/>
                <a:cs typeface="Arial" pitchFamily="34" charset="0"/>
              </a:rPr>
              <a:t>Південноукраїнська</a:t>
            </a:r>
            <a:r>
              <a:rPr lang="ru-RU" sz="1800" dirty="0" smtClean="0">
                <a:latin typeface="Arial" pitchFamily="34" charset="0"/>
                <a:cs typeface="Arial" pitchFamily="34" charset="0"/>
              </a:rPr>
              <a:t> АЕС</a:t>
            </a:r>
          </a:p>
          <a:p>
            <a:pPr marL="285750" indent="-285750">
              <a:buFont typeface="Wingdings" pitchFamily="2" charset="2"/>
              <a:buChar char="§"/>
            </a:pPr>
            <a:r>
              <a:rPr lang="ru-RU" sz="1800" dirty="0" err="1" smtClean="0">
                <a:latin typeface="Arial" pitchFamily="34" charset="0"/>
                <a:cs typeface="Arial" pitchFamily="34" charset="0"/>
              </a:rPr>
              <a:t>Рівненська</a:t>
            </a:r>
            <a:r>
              <a:rPr lang="ru-RU" sz="1800" dirty="0" smtClean="0">
                <a:latin typeface="Arial" pitchFamily="34" charset="0"/>
                <a:cs typeface="Arial" pitchFamily="34" charset="0"/>
              </a:rPr>
              <a:t> АЕС</a:t>
            </a:r>
          </a:p>
          <a:p>
            <a:pPr marL="285750" indent="-285750">
              <a:buFont typeface="Wingdings" pitchFamily="2" charset="2"/>
              <a:buChar char="§"/>
            </a:pPr>
            <a:r>
              <a:rPr lang="ru-RU" sz="1800" dirty="0" err="1" smtClean="0">
                <a:latin typeface="Arial" pitchFamily="34" charset="0"/>
                <a:cs typeface="Arial" pitchFamily="34" charset="0"/>
              </a:rPr>
              <a:t>Хмельницька</a:t>
            </a:r>
            <a:r>
              <a:rPr lang="ru-RU" sz="1800" dirty="0" smtClean="0">
                <a:latin typeface="Arial" pitchFamily="34" charset="0"/>
                <a:cs typeface="Arial" pitchFamily="34" charset="0"/>
              </a:rPr>
              <a:t> АЕС</a:t>
            </a:r>
            <a:endParaRPr lang="ru-RU" sz="1800" dirty="0">
              <a:latin typeface="Arial" pitchFamily="34" charset="0"/>
              <a:cs typeface="Arial" pitchFamily="34" charset="0"/>
            </a:endParaRPr>
          </a:p>
        </p:txBody>
      </p:sp>
      <p:pic>
        <p:nvPicPr>
          <p:cNvPr id="5" name="Объект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8702" y="2852936"/>
            <a:ext cx="4461224" cy="3528392"/>
          </a:xfrm>
          <a:prstGeom prst="rect">
            <a:avLst/>
          </a:prstGeom>
        </p:spPr>
      </p:pic>
      <p:pic>
        <p:nvPicPr>
          <p:cNvPr id="8" name="Объект 8"/>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644008" y="2852936"/>
            <a:ext cx="4417042" cy="3528391"/>
          </a:xfrm>
          <a:prstGeom prst="rect">
            <a:avLst/>
          </a:prstGeom>
        </p:spPr>
      </p:pic>
      <p:sp>
        <p:nvSpPr>
          <p:cNvPr id="9" name="Текст 5"/>
          <p:cNvSpPr txBox="1">
            <a:spLocks/>
          </p:cNvSpPr>
          <p:nvPr/>
        </p:nvSpPr>
        <p:spPr>
          <a:xfrm>
            <a:off x="4788024" y="188640"/>
            <a:ext cx="3362062" cy="2168240"/>
          </a:xfrm>
          <a:prstGeom prst="rect">
            <a:avLst/>
          </a:prstGeom>
        </p:spPr>
        <p:txBody>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ru-RU" sz="1800" dirty="0" err="1" smtClean="0"/>
              <a:t>Недобудовані</a:t>
            </a:r>
            <a:r>
              <a:rPr lang="ru-RU" sz="1800" dirty="0" smtClean="0"/>
              <a:t> АЕС:</a:t>
            </a:r>
          </a:p>
          <a:p>
            <a:pPr marL="342900" indent="-342900">
              <a:buFont typeface="Wingdings" pitchFamily="2" charset="2"/>
              <a:buChar char="§"/>
            </a:pPr>
            <a:r>
              <a:rPr lang="ru-RU" sz="1800" dirty="0" err="1" smtClean="0"/>
              <a:t>Харківська</a:t>
            </a:r>
            <a:r>
              <a:rPr lang="ru-RU" sz="1800" dirty="0" smtClean="0"/>
              <a:t> АТЕЦ</a:t>
            </a:r>
          </a:p>
          <a:p>
            <a:pPr marL="342900" indent="-342900">
              <a:buFont typeface="Wingdings" pitchFamily="2" charset="2"/>
              <a:buChar char="§"/>
            </a:pPr>
            <a:r>
              <a:rPr lang="ru-RU" sz="1800" dirty="0" err="1" smtClean="0"/>
              <a:t>Одеська</a:t>
            </a:r>
            <a:r>
              <a:rPr lang="ru-RU" sz="1800" dirty="0" smtClean="0"/>
              <a:t> АТЕЦ</a:t>
            </a:r>
          </a:p>
          <a:p>
            <a:pPr marL="342900" indent="-342900">
              <a:buFont typeface="Wingdings" pitchFamily="2" charset="2"/>
              <a:buChar char="§"/>
            </a:pPr>
            <a:r>
              <a:rPr lang="ru-RU" sz="1800" dirty="0" err="1" smtClean="0"/>
              <a:t>Кримська</a:t>
            </a:r>
            <a:r>
              <a:rPr lang="ru-RU" sz="1800" dirty="0" smtClean="0"/>
              <a:t> АЕС (рис.)</a:t>
            </a:r>
          </a:p>
          <a:p>
            <a:pPr marL="342900" indent="-342900">
              <a:buFont typeface="Wingdings" pitchFamily="2" charset="2"/>
              <a:buChar char="§"/>
            </a:pPr>
            <a:r>
              <a:rPr lang="ru-RU" sz="1800" dirty="0" err="1" smtClean="0"/>
              <a:t>Чигиринська</a:t>
            </a:r>
            <a:r>
              <a:rPr lang="ru-RU" sz="1800" dirty="0" smtClean="0"/>
              <a:t> АЕС</a:t>
            </a:r>
            <a:endParaRPr lang="ru-RU" sz="1800" dirty="0"/>
          </a:p>
        </p:txBody>
      </p:sp>
    </p:spTree>
    <p:extLst>
      <p:ext uri="{BB962C8B-B14F-4D97-AF65-F5344CB8AC3E}">
        <p14:creationId xmlns:p14="http://schemas.microsoft.com/office/powerpoint/2010/main" val="355774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TotalTime>
  <Words>1309</Words>
  <Application>Microsoft Office PowerPoint</Application>
  <PresentationFormat>Экран (4:3)</PresentationFormat>
  <Paragraphs>109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Ядерна енергетика</vt:lpstr>
      <vt:lpstr>Атомна енергетика України</vt:lpstr>
      <vt:lpstr>Чорнобильська трагедія</vt:lpstr>
      <vt:lpstr>Презентация PowerPoint</vt:lpstr>
      <vt:lpstr>Ядерна енергетика сьогодні</vt:lpstr>
      <vt:lpstr>Презентация PowerPoint</vt:lpstr>
      <vt:lpstr>Проблеми ядерної енергетики</vt:lpstr>
      <vt:lpstr>Презентация PowerPoint</vt:lpstr>
      <vt:lpstr>Презентация PowerPoint</vt:lpstr>
      <vt:lpstr>Презентация PowerPoint</vt:lpstr>
      <vt:lpstr>Презентация PowerPoint</vt:lpstr>
      <vt:lpstr>Ядерна енергія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Ультразвук</dc:title>
  <dc:creator>Nsbikeco.</dc:creator>
  <cp:lastModifiedBy>user789</cp:lastModifiedBy>
  <cp:revision>5</cp:revision>
  <dcterms:created xsi:type="dcterms:W3CDTF">2014-05-18T19:25:23Z</dcterms:created>
  <dcterms:modified xsi:type="dcterms:W3CDTF">2014-05-18T19:58:40Z</dcterms:modified>
</cp:coreProperties>
</file>