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6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CD0009F-9796-4DCA-82CE-35502237EDC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6DDE506-2032-4AE3-955B-F514474C119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zika.net.ua/index.php?newsid=698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8298" y="2512091"/>
            <a:ext cx="403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Чорнобиль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149080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Пилить ще атомний реактор,дає взнаки</a:t>
            </a:r>
          </a:p>
          <a:p>
            <a:r>
              <a:rPr lang="uk-UA" sz="2000" dirty="0" smtClean="0"/>
              <a:t>Та катастрофа,проклята АЕС.</a:t>
            </a:r>
          </a:p>
          <a:p>
            <a:r>
              <a:rPr lang="uk-UA" sz="2000" dirty="0" smtClean="0"/>
              <a:t>Це мука,плач і крик,і спадок на віки…</a:t>
            </a:r>
          </a:p>
          <a:p>
            <a:r>
              <a:rPr lang="uk-UA" sz="2000" dirty="0" smtClean="0"/>
              <a:t>Так людство платить за прогрес…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88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20888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1.Проведення </a:t>
            </a:r>
            <a:r>
              <a:rPr lang="ru-RU" sz="2000" dirty="0" err="1" smtClean="0"/>
              <a:t>недостатньо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</a:t>
            </a:r>
            <a:r>
              <a:rPr lang="ru-RU" sz="2000" dirty="0" smtClean="0"/>
              <a:t> та правильно </a:t>
            </a:r>
            <a:r>
              <a:rPr lang="ru-RU" sz="2000" dirty="0" err="1" smtClean="0"/>
              <a:t>підготовленого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експерименту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2.Низький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операторів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керівництва</a:t>
            </a:r>
            <a:r>
              <a:rPr lang="ru-RU" sz="2000" dirty="0" smtClean="0"/>
              <a:t> як </a:t>
            </a:r>
            <a:r>
              <a:rPr lang="ru-RU" sz="2000" dirty="0" err="1" smtClean="0"/>
              <a:t>станцій</a:t>
            </a:r>
            <a:r>
              <a:rPr lang="ru-RU" sz="2000" dirty="0" smtClean="0"/>
              <a:t>, так і </a:t>
            </a:r>
            <a:r>
              <a:rPr lang="ru-RU" sz="2000" dirty="0" err="1" smtClean="0"/>
              <a:t>міністерства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електрифікації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ядерної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безпеки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3. </a:t>
            </a:r>
            <a:r>
              <a:rPr lang="ru-RU" sz="2000" dirty="0" err="1" smtClean="0"/>
              <a:t>Недостатній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безпеки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графіт</a:t>
            </a:r>
            <a:r>
              <a:rPr lang="ru-RU" sz="2000" dirty="0" smtClean="0"/>
              <a:t>-уранового реактора РБМК-1000.</a:t>
            </a:r>
          </a:p>
          <a:p>
            <a:endParaRPr lang="ru-RU" sz="2000" dirty="0" smtClean="0"/>
          </a:p>
          <a:p>
            <a:r>
              <a:rPr lang="ru-RU" sz="2000" dirty="0" smtClean="0"/>
              <a:t>4. </a:t>
            </a:r>
            <a:r>
              <a:rPr lang="ru-RU" sz="2000" dirty="0" err="1" smtClean="0"/>
              <a:t>Помилки</a:t>
            </a:r>
            <a:r>
              <a:rPr lang="ru-RU" sz="2000" dirty="0" smtClean="0"/>
              <a:t> персоналу.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6551" y="548680"/>
            <a:ext cx="359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Причини: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8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 b="8403"/>
          <a:stretch>
            <a:fillRect/>
          </a:stretch>
        </p:blipFill>
        <p:spPr>
          <a:xfrm>
            <a:off x="4932363" y="1557338"/>
            <a:ext cx="4016375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692696"/>
            <a:ext cx="4788024" cy="5832648"/>
          </a:xfrm>
        </p:spPr>
        <p:txBody>
          <a:bodyPr>
            <a:noAutofit/>
          </a:bodyPr>
          <a:lstStyle/>
          <a:p>
            <a:r>
              <a:rPr lang="ru-RU" sz="2000" dirty="0"/>
              <a:t>Масштаб </a:t>
            </a:r>
            <a:r>
              <a:rPr lang="ru-RU" sz="2000" dirty="0" err="1"/>
              <a:t>Чорнобильської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, </a:t>
            </a:r>
            <a:r>
              <a:rPr lang="ru-RU" sz="2000" dirty="0" err="1"/>
              <a:t>найтяжчої</a:t>
            </a:r>
            <a:r>
              <a:rPr lang="ru-RU" sz="2000" dirty="0"/>
              <a:t> за всю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/>
              <a:t>людства</a:t>
            </a:r>
            <a:r>
              <a:rPr lang="ru-RU" sz="2000" dirty="0"/>
              <a:t> </a:t>
            </a:r>
            <a:r>
              <a:rPr lang="ru-RU" sz="2000" dirty="0" err="1"/>
              <a:t>техногенної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, добре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всім</a:t>
            </a:r>
            <a:r>
              <a:rPr lang="ru-RU" sz="2000" dirty="0" smtClean="0"/>
              <a:t>. </a:t>
            </a:r>
            <a:r>
              <a:rPr lang="ru-RU" sz="2000" dirty="0"/>
              <a:t>В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 </a:t>
            </a:r>
            <a:r>
              <a:rPr lang="ru-RU" sz="2000" dirty="0" err="1"/>
              <a:t>надійшло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3% </a:t>
            </a:r>
            <a:r>
              <a:rPr lang="ru-RU" sz="2000" dirty="0" err="1"/>
              <a:t>радіонуклідів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на момент </a:t>
            </a:r>
            <a:r>
              <a:rPr lang="ru-RU" sz="2000" dirty="0" err="1"/>
              <a:t>катастрофи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накопичені</a:t>
            </a:r>
            <a:r>
              <a:rPr lang="ru-RU" sz="2000" dirty="0"/>
              <a:t> в </a:t>
            </a:r>
            <a:r>
              <a:rPr lang="ru-RU" sz="2000" dirty="0" smtClean="0"/>
              <a:t>4-му </a:t>
            </a:r>
            <a:r>
              <a:rPr lang="ru-RU" sz="2000" dirty="0" err="1" smtClean="0"/>
              <a:t>енергоблоці</a:t>
            </a:r>
            <a:r>
              <a:rPr lang="ru-RU" sz="2000" dirty="0" smtClean="0"/>
              <a:t> </a:t>
            </a:r>
            <a:r>
              <a:rPr lang="ru-RU" sz="2000" dirty="0"/>
              <a:t>ЧАЕС.</a:t>
            </a:r>
          </a:p>
          <a:p>
            <a:endParaRPr lang="ru-RU" sz="2000" dirty="0"/>
          </a:p>
          <a:p>
            <a:r>
              <a:rPr lang="ru-RU" sz="2000" dirty="0" err="1"/>
              <a:t>Аварія</a:t>
            </a:r>
            <a:r>
              <a:rPr lang="ru-RU" sz="2000" dirty="0"/>
              <a:t> </a:t>
            </a:r>
            <a:r>
              <a:rPr lang="ru-RU" sz="2000" dirty="0" err="1"/>
              <a:t>призвела</a:t>
            </a:r>
            <a:r>
              <a:rPr lang="ru-RU" sz="2000" dirty="0"/>
              <a:t> до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145 </a:t>
            </a:r>
            <a:r>
              <a:rPr lang="ru-RU" sz="2000" dirty="0" err="1"/>
              <a:t>тисяч</a:t>
            </a:r>
            <a:r>
              <a:rPr lang="ru-RU" sz="2000" dirty="0"/>
              <a:t> кв. км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Республіки</a:t>
            </a:r>
            <a:r>
              <a:rPr lang="ru-RU" sz="2000" dirty="0"/>
              <a:t> </a:t>
            </a:r>
            <a:r>
              <a:rPr lang="ru-RU" sz="2000" dirty="0" err="1"/>
              <a:t>Білорусь</a:t>
            </a:r>
            <a:r>
              <a:rPr lang="ru-RU" sz="2000" dirty="0"/>
              <a:t> та </a:t>
            </a:r>
            <a:r>
              <a:rPr lang="ru-RU" sz="2000" dirty="0" err="1"/>
              <a:t>Російської</a:t>
            </a:r>
            <a:r>
              <a:rPr lang="ru-RU" sz="2000" dirty="0"/>
              <a:t> </a:t>
            </a:r>
            <a:r>
              <a:rPr lang="ru-RU" sz="2000" dirty="0" err="1" smtClean="0"/>
              <a:t>Федерації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 </a:t>
            </a:r>
            <a:r>
              <a:rPr lang="ru-RU" sz="2000" dirty="0" err="1"/>
              <a:t>постраждало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5 </a:t>
            </a:r>
            <a:r>
              <a:rPr lang="ru-RU" sz="2000" dirty="0" err="1"/>
              <a:t>мільйонів</a:t>
            </a:r>
            <a:r>
              <a:rPr lang="ru-RU" sz="2000" dirty="0"/>
              <a:t> людей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60648"/>
            <a:ext cx="356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Наслідки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r="8310"/>
          <a:stretch>
            <a:fillRect/>
          </a:stretch>
        </p:blipFill>
        <p:spPr>
          <a:xfrm>
            <a:off x="0" y="1412776"/>
            <a:ext cx="3923928" cy="37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491880" y="0"/>
            <a:ext cx="5652120" cy="6858000"/>
          </a:xfrm>
        </p:spPr>
        <p:txBody>
          <a:bodyPr>
            <a:noAutofit/>
          </a:bodyPr>
          <a:lstStyle/>
          <a:p>
            <a:endParaRPr lang="ru-RU" sz="2000" dirty="0"/>
          </a:p>
          <a:p>
            <a:r>
              <a:rPr lang="ru-RU" sz="2000" dirty="0" err="1"/>
              <a:t>Урядова</a:t>
            </a:r>
            <a:r>
              <a:rPr lang="ru-RU" sz="2000" dirty="0"/>
              <a:t> </a:t>
            </a:r>
            <a:r>
              <a:rPr lang="ru-RU" sz="2000" dirty="0" err="1"/>
              <a:t>комісія</a:t>
            </a:r>
            <a:r>
              <a:rPr lang="ru-RU" sz="2000" dirty="0"/>
              <a:t> </a:t>
            </a:r>
            <a:r>
              <a:rPr lang="ru-RU" sz="2000" dirty="0" err="1"/>
              <a:t>прийняла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про </a:t>
            </a:r>
            <a:r>
              <a:rPr lang="ru-RU" sz="2000" dirty="0" err="1"/>
              <a:t>створення</a:t>
            </a:r>
            <a:r>
              <a:rPr lang="ru-RU" sz="2000" dirty="0"/>
              <a:t> 30-км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відчуження</a:t>
            </a:r>
            <a:r>
              <a:rPr lang="ru-RU" sz="2000" dirty="0"/>
              <a:t>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АЕС. З 27 </a:t>
            </a:r>
            <a:r>
              <a:rPr lang="ru-RU" sz="2000" dirty="0" err="1"/>
              <a:t>квітня</a:t>
            </a:r>
            <a:r>
              <a:rPr lang="ru-RU" sz="2000" dirty="0"/>
              <a:t> 1986 року Уряд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провів</a:t>
            </a:r>
            <a:r>
              <a:rPr lang="ru-RU" sz="2000" dirty="0"/>
              <a:t> </a:t>
            </a:r>
            <a:r>
              <a:rPr lang="ru-RU" sz="2000" dirty="0" err="1"/>
              <a:t>евакуацію</a:t>
            </a:r>
            <a:r>
              <a:rPr lang="ru-RU" sz="2000" dirty="0"/>
              <a:t> </a:t>
            </a:r>
            <a:r>
              <a:rPr lang="ru-RU" sz="2000" dirty="0" err="1"/>
              <a:t>мешканців</a:t>
            </a:r>
            <a:r>
              <a:rPr lang="ru-RU" sz="2000" dirty="0"/>
              <a:t> </a:t>
            </a:r>
            <a:r>
              <a:rPr lang="ru-RU" sz="2000" dirty="0" err="1"/>
              <a:t>міст</a:t>
            </a:r>
            <a:r>
              <a:rPr lang="ru-RU" sz="2000" dirty="0"/>
              <a:t> </a:t>
            </a:r>
            <a:r>
              <a:rPr lang="ru-RU" sz="2000" dirty="0" err="1"/>
              <a:t>Прип’ять</a:t>
            </a:r>
            <a:r>
              <a:rPr lang="ru-RU" sz="2000" dirty="0"/>
              <a:t> та </a:t>
            </a:r>
            <a:r>
              <a:rPr lang="ru-RU" sz="2000" dirty="0" err="1"/>
              <a:t>Чорнобиль</a:t>
            </a:r>
            <a:r>
              <a:rPr lang="ru-RU" sz="2000" dirty="0"/>
              <a:t>, </a:t>
            </a:r>
            <a:r>
              <a:rPr lang="ru-RU" sz="2000" dirty="0" err="1"/>
              <a:t>районних</a:t>
            </a:r>
            <a:r>
              <a:rPr lang="ru-RU" sz="2000" dirty="0"/>
              <a:t> </a:t>
            </a:r>
            <a:r>
              <a:rPr lang="ru-RU" sz="2000" dirty="0" err="1"/>
              <a:t>центрів</a:t>
            </a:r>
            <a:r>
              <a:rPr lang="ru-RU" sz="2000" dirty="0"/>
              <a:t> та </a:t>
            </a:r>
            <a:r>
              <a:rPr lang="ru-RU" sz="2000" dirty="0" err="1"/>
              <a:t>сіл</a:t>
            </a:r>
            <a:r>
              <a:rPr lang="ru-RU" sz="2000" dirty="0"/>
              <a:t> 30-км </a:t>
            </a:r>
            <a:r>
              <a:rPr lang="ru-RU" sz="2000" dirty="0" err="1"/>
              <a:t>зони</a:t>
            </a:r>
            <a:r>
              <a:rPr lang="ru-RU" sz="2000" dirty="0"/>
              <a:t> (</a:t>
            </a:r>
            <a:r>
              <a:rPr lang="ru-RU" sz="2000" dirty="0" err="1"/>
              <a:t>близько</a:t>
            </a:r>
            <a:r>
              <a:rPr lang="ru-RU" sz="2000" dirty="0"/>
              <a:t> 100 </a:t>
            </a:r>
            <a:r>
              <a:rPr lang="ru-RU" sz="2000" dirty="0" err="1"/>
              <a:t>тисяч</a:t>
            </a:r>
            <a:r>
              <a:rPr lang="ru-RU" sz="2000" dirty="0"/>
              <a:t> людей).</a:t>
            </a:r>
          </a:p>
          <a:p>
            <a:endParaRPr lang="ru-RU" sz="2000" dirty="0"/>
          </a:p>
          <a:p>
            <a:r>
              <a:rPr lang="ru-RU" sz="2000" dirty="0" err="1"/>
              <a:t>Приховування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про </a:t>
            </a:r>
            <a:r>
              <a:rPr lang="ru-RU" sz="2000" dirty="0" err="1"/>
              <a:t>Чорнобильську</a:t>
            </a:r>
            <a:r>
              <a:rPr lang="ru-RU" sz="2000" dirty="0"/>
              <a:t> катастрофу </a:t>
            </a:r>
            <a:r>
              <a:rPr lang="ru-RU" sz="2000" dirty="0" err="1"/>
              <a:t>призвело</a:t>
            </a:r>
            <a:r>
              <a:rPr lang="ru-RU" sz="2000" dirty="0"/>
              <a:t> до </a:t>
            </a:r>
            <a:r>
              <a:rPr lang="ru-RU" sz="2000" dirty="0" err="1"/>
              <a:t>виникнення</a:t>
            </a:r>
            <a:r>
              <a:rPr lang="ru-RU" sz="2000" dirty="0"/>
              <a:t> і </a:t>
            </a:r>
            <a:r>
              <a:rPr lang="ru-RU" sz="2000" dirty="0" err="1"/>
              <a:t>розповсюдження</a:t>
            </a:r>
            <a:r>
              <a:rPr lang="ru-RU" sz="2000" dirty="0"/>
              <a:t> </a:t>
            </a:r>
            <a:r>
              <a:rPr lang="ru-RU" sz="2000" dirty="0" err="1"/>
              <a:t>найнеймовірніших</a:t>
            </a:r>
            <a:r>
              <a:rPr lang="ru-RU" sz="2000" dirty="0"/>
              <a:t> чуток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можливих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 smtClean="0"/>
              <a:t>..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err="1"/>
              <a:t>Керівництво</a:t>
            </a:r>
            <a:r>
              <a:rPr lang="ru-RU" sz="2000" dirty="0"/>
              <a:t> СРСР </a:t>
            </a:r>
            <a:r>
              <a:rPr lang="ru-RU" sz="2000" dirty="0" err="1"/>
              <a:t>відмовилось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міжнародного</a:t>
            </a:r>
            <a:r>
              <a:rPr lang="ru-RU" sz="2000" dirty="0"/>
              <a:t> </a:t>
            </a:r>
            <a:r>
              <a:rPr lang="ru-RU" sz="2000" dirty="0" err="1"/>
              <a:t>співробітництва</a:t>
            </a:r>
            <a:r>
              <a:rPr lang="ru-RU" sz="2000" dirty="0"/>
              <a:t> при </a:t>
            </a:r>
            <a:r>
              <a:rPr lang="ru-RU" sz="2000" dirty="0" err="1"/>
              <a:t>проведенні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з </a:t>
            </a:r>
            <a:r>
              <a:rPr lang="ru-RU" sz="2000" dirty="0" err="1"/>
              <a:t>ліквідації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ядерної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 smtClean="0"/>
              <a:t>..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вибуху</a:t>
            </a:r>
            <a:r>
              <a:rPr lang="ru-RU" sz="2000" dirty="0"/>
              <a:t> </a:t>
            </a:r>
            <a:r>
              <a:rPr lang="ru-RU" sz="2000" dirty="0" err="1" smtClean="0"/>
              <a:t>стався</a:t>
            </a:r>
            <a:r>
              <a:rPr lang="ru-RU" sz="2000" dirty="0" smtClean="0"/>
              <a:t> </a:t>
            </a:r>
            <a:r>
              <a:rPr lang="ru-RU" sz="2000" dirty="0" err="1"/>
              <a:t>потужний</a:t>
            </a:r>
            <a:r>
              <a:rPr lang="ru-RU" sz="2000" dirty="0"/>
              <a:t> </a:t>
            </a:r>
            <a:r>
              <a:rPr lang="ru-RU" sz="2000" dirty="0" err="1"/>
              <a:t>викид</a:t>
            </a:r>
            <a:r>
              <a:rPr lang="ru-RU" sz="2000" dirty="0"/>
              <a:t> </a:t>
            </a:r>
            <a:r>
              <a:rPr lang="ru-RU" sz="2000" dirty="0" err="1"/>
              <a:t>радіоактивних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у </a:t>
            </a:r>
            <a:r>
              <a:rPr lang="ru-RU" sz="2000" dirty="0" err="1"/>
              <a:t>довкілля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38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Медико-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демографічні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наслідки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Чорнобильської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катастрофи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медико-</a:t>
            </a:r>
            <a:r>
              <a:rPr lang="ru-RU" sz="2000" dirty="0" err="1" smtClean="0"/>
              <a:t>демографічна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радіоактивно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територіях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продовжує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формуватися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триваючої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демографічної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кризи</a:t>
            </a:r>
            <a:r>
              <a:rPr lang="ru-RU" sz="2000" dirty="0" smtClean="0"/>
              <a:t>. З 1991 р. </a:t>
            </a:r>
            <a:r>
              <a:rPr lang="ru-RU" sz="2000" dirty="0" err="1" smtClean="0"/>
              <a:t>смертність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стала </a:t>
            </a:r>
            <a:r>
              <a:rPr lang="ru-RU" sz="2000" dirty="0" err="1" smtClean="0"/>
              <a:t>перевищувати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народжуваність</a:t>
            </a:r>
            <a:r>
              <a:rPr lang="ru-RU" sz="2000" dirty="0" smtClean="0"/>
              <a:t>. У </a:t>
            </a:r>
            <a:r>
              <a:rPr lang="ru-RU" sz="2000" dirty="0" err="1" smtClean="0"/>
              <a:t>радіоактивно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забруднених</a:t>
            </a:r>
            <a:r>
              <a:rPr lang="ru-RU" sz="2000" dirty="0" smtClean="0"/>
              <a:t> областях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відбулися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 й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виразно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З 1994 р. став </a:t>
            </a:r>
            <a:r>
              <a:rPr lang="ru-RU" sz="2000" dirty="0" err="1" smtClean="0"/>
              <a:t>зменшуватися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ліквідацію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наслідків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катастрофи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негативно </a:t>
            </a:r>
            <a:r>
              <a:rPr lang="ru-RU" sz="2000" dirty="0" err="1" smtClean="0"/>
              <a:t>вплинуло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здійснення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протирадіаційного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соціального</a:t>
            </a:r>
            <a:r>
              <a:rPr lang="ru-RU" sz="2000" dirty="0" smtClean="0"/>
              <a:t> і </a:t>
            </a:r>
            <a:r>
              <a:rPr lang="ru-RU" sz="2000" dirty="0" err="1" smtClean="0"/>
              <a:t>медичного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постраждалих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Наразі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поступово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постраждалих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визнати</a:t>
            </a:r>
            <a:r>
              <a:rPr lang="ru-RU" sz="2000" dirty="0" smtClean="0"/>
              <a:t> одним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медичної</a:t>
            </a:r>
            <a:r>
              <a:rPr lang="ru-RU" sz="2000" dirty="0" smtClean="0"/>
              <a:t> науки й практики та </a:t>
            </a:r>
            <a:r>
              <a:rPr lang="ru-RU" sz="2000" dirty="0" err="1" smtClean="0"/>
              <a:t>здійснюваних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протирадіаційного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соціального</a:t>
            </a:r>
            <a:r>
              <a:rPr lang="ru-RU" sz="2000" dirty="0" smtClean="0"/>
              <a:t> і </a:t>
            </a:r>
            <a:r>
              <a:rPr lang="ru-RU" sz="2000" dirty="0" err="1" smtClean="0"/>
              <a:t>медичного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потерпілих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52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836712"/>
            <a:ext cx="4644008" cy="5616624"/>
          </a:xfrm>
        </p:spPr>
        <p:txBody>
          <a:bodyPr>
            <a:normAutofit/>
          </a:bodyPr>
          <a:lstStyle/>
          <a:p>
            <a:r>
              <a:rPr lang="ru-RU" sz="2000" dirty="0" err="1"/>
              <a:t>Екологічні</a:t>
            </a:r>
            <a:r>
              <a:rPr lang="ru-RU" sz="2000" dirty="0"/>
              <a:t> </a:t>
            </a:r>
            <a:r>
              <a:rPr lang="ru-RU" sz="2000" dirty="0" err="1"/>
              <a:t>наслідки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 </a:t>
            </a:r>
            <a:r>
              <a:rPr lang="ru-RU" sz="2000" dirty="0" err="1"/>
              <a:t>визначаються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</a:t>
            </a:r>
            <a:r>
              <a:rPr lang="ru-RU" sz="2000" dirty="0" err="1"/>
              <a:t>головними</a:t>
            </a:r>
            <a:r>
              <a:rPr lang="ru-RU" sz="2000" dirty="0"/>
              <a:t> факторами - </a:t>
            </a:r>
            <a:r>
              <a:rPr lang="ru-RU" sz="2000" dirty="0" err="1"/>
              <a:t>опроміненням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об’єктів</a:t>
            </a:r>
            <a:r>
              <a:rPr lang="ru-RU" sz="2000" dirty="0"/>
              <a:t> та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радіоактивним</a:t>
            </a:r>
            <a:r>
              <a:rPr lang="ru-RU" sz="2000" dirty="0"/>
              <a:t> </a:t>
            </a:r>
            <a:r>
              <a:rPr lang="ru-RU" sz="2000" dirty="0" err="1"/>
              <a:t>забрудненням</a:t>
            </a:r>
            <a:r>
              <a:rPr lang="ru-RU" sz="2000" dirty="0"/>
              <a:t>.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виділити</a:t>
            </a:r>
            <a:r>
              <a:rPr lang="ru-RU" sz="2000" dirty="0"/>
              <a:t> два </a:t>
            </a:r>
            <a:r>
              <a:rPr lang="ru-RU" sz="2000" dirty="0" err="1"/>
              <a:t>головних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</a:t>
            </a:r>
            <a:r>
              <a:rPr lang="ru-RU" sz="2000" dirty="0" err="1"/>
              <a:t>опромінення</a:t>
            </a:r>
            <a:r>
              <a:rPr lang="ru-RU" sz="2000" dirty="0"/>
              <a:t>: </a:t>
            </a:r>
            <a:r>
              <a:rPr lang="ru-RU" sz="2000" dirty="0" err="1"/>
              <a:t>зовнішнє</a:t>
            </a:r>
            <a:r>
              <a:rPr lang="ru-RU" sz="2000" dirty="0"/>
              <a:t> та </a:t>
            </a:r>
            <a:r>
              <a:rPr lang="ru-RU" sz="2000" dirty="0" err="1"/>
              <a:t>внутрішнє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аварії</a:t>
            </a:r>
            <a:r>
              <a:rPr lang="ru-RU" sz="2000" dirty="0"/>
              <a:t> </a:t>
            </a:r>
            <a:r>
              <a:rPr lang="ru-RU" sz="2000" dirty="0" err="1"/>
              <a:t>зовнішнє</a:t>
            </a:r>
            <a:r>
              <a:rPr lang="ru-RU" sz="2000" dirty="0"/>
              <a:t> </a:t>
            </a:r>
            <a:r>
              <a:rPr lang="ru-RU" sz="2000" dirty="0" err="1"/>
              <a:t>опромінення</a:t>
            </a:r>
            <a:r>
              <a:rPr lang="ru-RU" sz="2000" dirty="0"/>
              <a:t> </a:t>
            </a:r>
            <a:r>
              <a:rPr lang="ru-RU" sz="2000" dirty="0" err="1"/>
              <a:t>сягало</a:t>
            </a:r>
            <a:r>
              <a:rPr lang="ru-RU" sz="2000" dirty="0"/>
              <a:t> </a:t>
            </a:r>
            <a:r>
              <a:rPr lang="ru-RU" sz="2000" dirty="0" err="1"/>
              <a:t>біологічно</a:t>
            </a:r>
            <a:r>
              <a:rPr lang="ru-RU" sz="2000" dirty="0"/>
              <a:t> </a:t>
            </a:r>
            <a:r>
              <a:rPr lang="ru-RU" sz="2000" dirty="0" err="1"/>
              <a:t>небезпечних</a:t>
            </a:r>
            <a:r>
              <a:rPr lang="ru-RU" sz="2000" dirty="0"/>
              <a:t> </a:t>
            </a:r>
            <a:r>
              <a:rPr lang="ru-RU" sz="2000" dirty="0" err="1"/>
              <a:t>рівнів</a:t>
            </a:r>
            <a:r>
              <a:rPr lang="ru-RU" sz="2000" dirty="0"/>
              <a:t> практично </a:t>
            </a:r>
            <a:r>
              <a:rPr lang="ru-RU" sz="2000" dirty="0" err="1"/>
              <a:t>тільки</a:t>
            </a:r>
            <a:r>
              <a:rPr lang="ru-RU" sz="2000" dirty="0"/>
              <a:t> в межах 30-км </a:t>
            </a:r>
            <a:r>
              <a:rPr lang="ru-RU" sz="2000" dirty="0" err="1"/>
              <a:t>зони</a:t>
            </a:r>
            <a:r>
              <a:rPr lang="ru-RU" sz="2000" dirty="0"/>
              <a:t>, де </a:t>
            </a:r>
            <a:r>
              <a:rPr lang="ru-RU" sz="2000" dirty="0" err="1"/>
              <a:t>спостерігався</a:t>
            </a:r>
            <a:r>
              <a:rPr lang="ru-RU" sz="2000" dirty="0"/>
              <a:t> </a:t>
            </a:r>
            <a:r>
              <a:rPr lang="ru-RU" sz="2000" dirty="0" err="1"/>
              <a:t>складний</a:t>
            </a:r>
            <a:r>
              <a:rPr lang="ru-RU" sz="2000" dirty="0"/>
              <a:t> спектр </a:t>
            </a:r>
            <a:r>
              <a:rPr lang="ru-RU" sz="2000" dirty="0" err="1"/>
              <a:t>біологічних</a:t>
            </a:r>
            <a:r>
              <a:rPr lang="ru-RU" sz="2000" dirty="0"/>
              <a:t> </a:t>
            </a:r>
            <a:r>
              <a:rPr lang="ru-RU" sz="2000" dirty="0" err="1"/>
              <a:t>ефектів</a:t>
            </a:r>
            <a:r>
              <a:rPr lang="ru-RU" sz="2000" dirty="0"/>
              <a:t> </a:t>
            </a:r>
            <a:r>
              <a:rPr lang="ru-RU" sz="2000" dirty="0" err="1"/>
              <a:t>різного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83"/>
            <a:ext cx="6668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Еколого-біологічні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наслідки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" b="2419"/>
          <a:stretch>
            <a:fillRect/>
          </a:stretch>
        </p:blipFill>
        <p:spPr>
          <a:xfrm>
            <a:off x="4572000" y="1916832"/>
            <a:ext cx="4320480" cy="355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15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r="7002"/>
          <a:stretch>
            <a:fillRect/>
          </a:stretch>
        </p:blipFill>
        <p:spPr>
          <a:xfrm>
            <a:off x="179388" y="1412875"/>
            <a:ext cx="3960564" cy="410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067944" y="1412776"/>
            <a:ext cx="4824536" cy="5112568"/>
          </a:xfrm>
        </p:spPr>
        <p:txBody>
          <a:bodyPr>
            <a:normAutofit/>
          </a:bodyPr>
          <a:lstStyle/>
          <a:p>
            <a:r>
              <a:rPr lang="ru-RU" sz="2000" dirty="0" err="1"/>
              <a:t>Чорнобильська</a:t>
            </a:r>
            <a:r>
              <a:rPr lang="ru-RU" sz="2000" dirty="0"/>
              <a:t> катастрофа стала причиною </a:t>
            </a:r>
            <a:r>
              <a:rPr lang="ru-RU" sz="2000" dirty="0" err="1"/>
              <a:t>серйозних</a:t>
            </a:r>
            <a:r>
              <a:rPr lang="ru-RU" sz="2000" dirty="0"/>
              <a:t> </a:t>
            </a:r>
            <a:r>
              <a:rPr lang="ru-RU" sz="2000" dirty="0" err="1"/>
              <a:t>збитків</a:t>
            </a:r>
            <a:r>
              <a:rPr lang="ru-RU" sz="2000" dirty="0"/>
              <a:t> для </a:t>
            </a:r>
            <a:r>
              <a:rPr lang="ru-RU" sz="2000" dirty="0" err="1"/>
              <a:t>економіки</a:t>
            </a:r>
            <a:r>
              <a:rPr lang="ru-RU" sz="2000" dirty="0"/>
              <a:t> та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сфери</a:t>
            </a:r>
            <a:r>
              <a:rPr lang="ru-RU" sz="2000" dirty="0"/>
              <a:t> як у </a:t>
            </a:r>
            <a:r>
              <a:rPr lang="ru-RU" sz="2000" dirty="0" err="1"/>
              <a:t>колишньому</a:t>
            </a:r>
            <a:r>
              <a:rPr lang="ru-RU" sz="2000" dirty="0"/>
              <a:t> СРСР, так і за </a:t>
            </a:r>
            <a:r>
              <a:rPr lang="ru-RU" sz="2000" dirty="0" err="1"/>
              <a:t>його</a:t>
            </a:r>
            <a:r>
              <a:rPr lang="ru-RU" sz="2000" dirty="0"/>
              <a:t> межами. </a:t>
            </a:r>
            <a:r>
              <a:rPr lang="ru-RU" sz="2000" dirty="0" err="1"/>
              <a:t>Аварія</a:t>
            </a:r>
            <a:r>
              <a:rPr lang="ru-RU" sz="2000" dirty="0"/>
              <a:t> порушила </a:t>
            </a:r>
            <a:r>
              <a:rPr lang="ru-RU" sz="2000" dirty="0" err="1"/>
              <a:t>нормальну</a:t>
            </a:r>
            <a:r>
              <a:rPr lang="ru-RU" sz="2000" dirty="0"/>
              <a:t> </a:t>
            </a:r>
            <a:r>
              <a:rPr lang="ru-RU" sz="2000" dirty="0" err="1"/>
              <a:t>життєдіяльність</a:t>
            </a:r>
            <a:r>
              <a:rPr lang="ru-RU" sz="2000" dirty="0"/>
              <a:t> та </a:t>
            </a:r>
            <a:r>
              <a:rPr lang="ru-RU" sz="2000" dirty="0" err="1"/>
              <a:t>виробництво</a:t>
            </a:r>
            <a:r>
              <a:rPr lang="ru-RU" sz="2000" dirty="0"/>
              <a:t> у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регіонах</a:t>
            </a:r>
            <a:r>
              <a:rPr lang="ru-RU" sz="2000" dirty="0"/>
              <a:t> УРСР, БРСР та РРФСР, </a:t>
            </a:r>
            <a:r>
              <a:rPr lang="ru-RU" sz="2000" dirty="0" err="1"/>
              <a:t>призвела</a:t>
            </a:r>
            <a:r>
              <a:rPr lang="ru-RU" sz="2000" dirty="0"/>
              <a:t> до </a:t>
            </a:r>
            <a:r>
              <a:rPr lang="ru-RU" sz="2000" dirty="0" err="1"/>
              <a:t>зниження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електроенергії</a:t>
            </a:r>
            <a:r>
              <a:rPr lang="ru-RU" sz="2000" dirty="0"/>
              <a:t> для потреб </a:t>
            </a:r>
            <a:r>
              <a:rPr lang="ru-RU" sz="2000" dirty="0" err="1"/>
              <a:t>економіки</a:t>
            </a:r>
            <a:r>
              <a:rPr lang="ru-RU" sz="2000" dirty="0"/>
              <a:t>, </a:t>
            </a:r>
            <a:r>
              <a:rPr lang="ru-RU" sz="2000" dirty="0" err="1"/>
              <a:t>істотні</a:t>
            </a:r>
            <a:r>
              <a:rPr lang="ru-RU" sz="2000" dirty="0"/>
              <a:t> </a:t>
            </a:r>
            <a:r>
              <a:rPr lang="ru-RU" sz="2000" dirty="0" err="1"/>
              <a:t>збитки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завдані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сільськогосподарським</a:t>
            </a:r>
            <a:r>
              <a:rPr lang="ru-RU" sz="2000" dirty="0"/>
              <a:t> і </a:t>
            </a:r>
            <a:r>
              <a:rPr lang="ru-RU" sz="2000" dirty="0" err="1"/>
              <a:t>промисловим</a:t>
            </a:r>
            <a:r>
              <a:rPr lang="ru-RU" sz="2000" dirty="0"/>
              <a:t> </a:t>
            </a:r>
            <a:r>
              <a:rPr lang="ru-RU" sz="2000" dirty="0" err="1"/>
              <a:t>об’єктам</a:t>
            </a:r>
            <a:r>
              <a:rPr lang="ru-RU" sz="2000" dirty="0"/>
              <a:t>, </a:t>
            </a:r>
            <a:r>
              <a:rPr lang="ru-RU" sz="2000" dirty="0" err="1"/>
              <a:t>постраждали</a:t>
            </a:r>
            <a:r>
              <a:rPr lang="ru-RU" sz="2000" dirty="0"/>
              <a:t> </a:t>
            </a:r>
            <a:r>
              <a:rPr lang="ru-RU" sz="2000" dirty="0" err="1"/>
              <a:t>лісові</a:t>
            </a:r>
            <a:r>
              <a:rPr lang="ru-RU" sz="2000" dirty="0"/>
              <a:t> </a:t>
            </a:r>
            <a:r>
              <a:rPr lang="ru-RU" sz="2000" dirty="0" err="1"/>
              <a:t>масиви</a:t>
            </a:r>
            <a:r>
              <a:rPr lang="ru-RU" sz="2000" dirty="0"/>
              <a:t> та </a:t>
            </a:r>
            <a:r>
              <a:rPr lang="ru-RU" sz="2000" dirty="0" err="1"/>
              <a:t>водне</a:t>
            </a:r>
            <a:r>
              <a:rPr lang="ru-RU" sz="2000" dirty="0"/>
              <a:t> </a:t>
            </a:r>
            <a:r>
              <a:rPr lang="ru-RU" sz="2000" dirty="0" err="1" smtClean="0"/>
              <a:t>господарство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У 1986 </a:t>
            </a:r>
            <a:r>
              <a:rPr lang="ru-RU" sz="2000" dirty="0" err="1" smtClean="0"/>
              <a:t>році</a:t>
            </a:r>
            <a:r>
              <a:rPr lang="ru-RU" sz="2000" dirty="0"/>
              <a:t> </a:t>
            </a:r>
            <a:r>
              <a:rPr lang="ru-RU" sz="2000" dirty="0" err="1"/>
              <a:t>виникла</a:t>
            </a:r>
            <a:r>
              <a:rPr lang="ru-RU" sz="2000" dirty="0"/>
              <a:t> проблема </a:t>
            </a:r>
            <a:r>
              <a:rPr lang="ru-RU" sz="2000" dirty="0" err="1"/>
              <a:t>будівництва</a:t>
            </a:r>
            <a:r>
              <a:rPr lang="ru-RU" sz="2000" dirty="0"/>
              <a:t> </a:t>
            </a:r>
            <a:r>
              <a:rPr lang="ru-RU" sz="2000" dirty="0" err="1"/>
              <a:t>додаткового</a:t>
            </a:r>
            <a:r>
              <a:rPr lang="ru-RU" sz="2000" dirty="0"/>
              <a:t> </a:t>
            </a:r>
            <a:r>
              <a:rPr lang="ru-RU" sz="2000" dirty="0" err="1"/>
              <a:t>житла</a:t>
            </a:r>
            <a:r>
              <a:rPr lang="ru-RU" sz="2000" dirty="0"/>
              <a:t> для </a:t>
            </a:r>
            <a:r>
              <a:rPr lang="ru-RU" sz="2000" dirty="0" err="1"/>
              <a:t>евакуйованих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5602" y="116632"/>
            <a:ext cx="46161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Економічні</a:t>
            </a:r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збитки</a:t>
            </a:r>
            <a:endParaRPr lang="ru-RU" sz="36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6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5" r="25355"/>
          <a:stretch>
            <a:fillRect/>
          </a:stretch>
        </p:blipFill>
        <p:spPr>
          <a:xfrm>
            <a:off x="4284663" y="765175"/>
            <a:ext cx="4591050" cy="547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5536" y="1268760"/>
            <a:ext cx="3486400" cy="5256584"/>
          </a:xfrm>
        </p:spPr>
        <p:txBody>
          <a:bodyPr/>
          <a:lstStyle/>
          <a:p>
            <a:r>
              <a:rPr lang="ru-RU" sz="2000" dirty="0"/>
              <a:t>26 </a:t>
            </a:r>
            <a:r>
              <a:rPr lang="ru-RU" sz="2000" dirty="0" err="1"/>
              <a:t>квітня</a:t>
            </a:r>
            <a:r>
              <a:rPr lang="ru-RU" sz="2000" dirty="0"/>
              <a:t> 1986 року – одна з </a:t>
            </a:r>
            <a:r>
              <a:rPr lang="ru-RU" sz="2000" dirty="0" err="1"/>
              <a:t>найтрагічніших</a:t>
            </a:r>
            <a:r>
              <a:rPr lang="ru-RU" sz="2000" dirty="0"/>
              <a:t> дат в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людства</a:t>
            </a:r>
            <a:r>
              <a:rPr lang="ru-RU" sz="2000" dirty="0"/>
              <a:t>: на четвертому </a:t>
            </a:r>
            <a:r>
              <a:rPr lang="ru-RU" sz="2000" dirty="0" err="1"/>
              <a:t>блоці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</a:t>
            </a:r>
            <a:r>
              <a:rPr lang="ru-RU" sz="2000" dirty="0" err="1"/>
              <a:t>атомної</a:t>
            </a:r>
            <a:r>
              <a:rPr lang="ru-RU" sz="2000" dirty="0"/>
              <a:t> </a:t>
            </a:r>
            <a:r>
              <a:rPr lang="ru-RU" sz="2000" dirty="0" err="1"/>
              <a:t>електростанції</a:t>
            </a:r>
            <a:r>
              <a:rPr lang="ru-RU" sz="2000" dirty="0"/>
              <a:t> за 110 </a:t>
            </a:r>
            <a:r>
              <a:rPr lang="ru-RU" sz="2000" dirty="0" err="1"/>
              <a:t>кілометрів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столиці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Києва</a:t>
            </a:r>
            <a:r>
              <a:rPr lang="ru-RU" sz="2000" dirty="0"/>
              <a:t>, </a:t>
            </a:r>
            <a:r>
              <a:rPr lang="ru-RU" sz="2000" dirty="0" err="1"/>
              <a:t>майже</a:t>
            </a:r>
            <a:r>
              <a:rPr lang="ru-RU" sz="2000" dirty="0"/>
              <a:t> в </a:t>
            </a:r>
            <a:r>
              <a:rPr lang="ru-RU" sz="2000" dirty="0" err="1"/>
              <a:t>центрі</a:t>
            </a:r>
            <a:r>
              <a:rPr lang="ru-RU" sz="2000" dirty="0"/>
              <a:t> </a:t>
            </a:r>
            <a:r>
              <a:rPr lang="ru-RU" sz="2000" dirty="0" err="1"/>
              <a:t>Європи</a:t>
            </a:r>
            <a:r>
              <a:rPr lang="ru-RU" sz="2000" dirty="0"/>
              <a:t>, </a:t>
            </a:r>
            <a:r>
              <a:rPr lang="ru-RU" sz="2000" dirty="0" err="1"/>
              <a:t>сталася</a:t>
            </a:r>
            <a:r>
              <a:rPr lang="ru-RU" sz="2000" dirty="0"/>
              <a:t> </a:t>
            </a:r>
            <a:r>
              <a:rPr lang="ru-RU" sz="2000" dirty="0" err="1"/>
              <a:t>аварія</a:t>
            </a:r>
            <a:r>
              <a:rPr lang="ru-RU" sz="2000" dirty="0"/>
              <a:t>, яку </a:t>
            </a:r>
            <a:r>
              <a:rPr lang="ru-RU" sz="2000" dirty="0" err="1"/>
              <a:t>обґрунтовано</a:t>
            </a:r>
            <a:r>
              <a:rPr lang="ru-RU" sz="2000" dirty="0"/>
              <a:t> </a:t>
            </a:r>
            <a:r>
              <a:rPr lang="ru-RU" sz="2000" dirty="0" err="1"/>
              <a:t>кваліфікують</a:t>
            </a:r>
            <a:r>
              <a:rPr lang="ru-RU" sz="2000" dirty="0"/>
              <a:t> як </a:t>
            </a:r>
            <a:r>
              <a:rPr lang="ru-RU" sz="2000" dirty="0" err="1"/>
              <a:t>найбільшу</a:t>
            </a:r>
            <a:r>
              <a:rPr lang="ru-RU" sz="2000" dirty="0"/>
              <a:t> в </a:t>
            </a:r>
            <a:r>
              <a:rPr lang="ru-RU" sz="2000" dirty="0" err="1"/>
              <a:t>світі</a:t>
            </a:r>
            <a:r>
              <a:rPr lang="ru-RU" sz="2000" dirty="0"/>
              <a:t> </a:t>
            </a:r>
            <a:r>
              <a:rPr lang="ru-RU" sz="2000" dirty="0" err="1"/>
              <a:t>техногенну</a:t>
            </a:r>
            <a:r>
              <a:rPr lang="ru-RU" sz="2000" dirty="0"/>
              <a:t> й </a:t>
            </a:r>
            <a:r>
              <a:rPr lang="ru-RU" sz="2000" dirty="0" err="1"/>
              <a:t>екологічну</a:t>
            </a:r>
            <a:r>
              <a:rPr lang="ru-RU" sz="2000" dirty="0"/>
              <a:t> катастрофу.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306"/>
            <a:ext cx="3702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Висновки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7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8" r="17588"/>
          <a:stretch>
            <a:fillRect/>
          </a:stretch>
        </p:blipFill>
        <p:spPr>
          <a:xfrm>
            <a:off x="4355976" y="620688"/>
            <a:ext cx="4537199" cy="504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5536" y="548680"/>
            <a:ext cx="3456384" cy="5760640"/>
          </a:xfrm>
        </p:spPr>
        <p:txBody>
          <a:bodyPr/>
          <a:lstStyle/>
          <a:p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події</a:t>
            </a:r>
            <a:r>
              <a:rPr lang="ru-RU" sz="2000" dirty="0"/>
              <a:t> </a:t>
            </a:r>
            <a:r>
              <a:rPr lang="ru-RU" sz="2000" dirty="0" err="1"/>
              <a:t>виникло</a:t>
            </a:r>
            <a:r>
              <a:rPr lang="ru-RU" sz="2000" dirty="0"/>
              <a:t> </a:t>
            </a:r>
            <a:r>
              <a:rPr lang="ru-RU" sz="2000" dirty="0" err="1"/>
              <a:t>чимало</a:t>
            </a:r>
            <a:r>
              <a:rPr lang="ru-RU" sz="2000" dirty="0"/>
              <a:t> </a:t>
            </a:r>
            <a:r>
              <a:rPr lang="ru-RU" sz="2000" dirty="0" err="1"/>
              <a:t>міфів</a:t>
            </a:r>
            <a:r>
              <a:rPr lang="ru-RU" sz="2000" dirty="0"/>
              <a:t>, </a:t>
            </a:r>
            <a:r>
              <a:rPr lang="ru-RU" sz="2000" dirty="0" err="1"/>
              <a:t>перекручень</a:t>
            </a:r>
            <a:r>
              <a:rPr lang="ru-RU" sz="2000" dirty="0"/>
              <a:t>, </a:t>
            </a:r>
            <a:r>
              <a:rPr lang="ru-RU" sz="2000" dirty="0" err="1"/>
              <a:t>домислів</a:t>
            </a:r>
            <a:r>
              <a:rPr lang="ru-RU" sz="2000" dirty="0"/>
              <a:t>. </a:t>
            </a:r>
            <a:r>
              <a:rPr lang="ru-RU" sz="2000" dirty="0" err="1"/>
              <a:t>Дехто</a:t>
            </a:r>
            <a:r>
              <a:rPr lang="ru-RU" sz="2000" dirty="0"/>
              <a:t> </a:t>
            </a:r>
            <a:r>
              <a:rPr lang="ru-RU" sz="2000" dirty="0" err="1"/>
              <a:t>зробив</a:t>
            </a:r>
            <a:r>
              <a:rPr lang="ru-RU" sz="2000" dirty="0"/>
              <a:t> </a:t>
            </a:r>
            <a:r>
              <a:rPr lang="ru-RU" sz="2000" dirty="0" err="1"/>
              <a:t>чорнобильську</a:t>
            </a:r>
            <a:r>
              <a:rPr lang="ru-RU" sz="2000" dirty="0"/>
              <a:t> тему картою у </a:t>
            </a:r>
            <a:r>
              <a:rPr lang="ru-RU" sz="2000" dirty="0" err="1"/>
              <a:t>політичній</a:t>
            </a:r>
            <a:r>
              <a:rPr lang="ru-RU" sz="2000" dirty="0"/>
              <a:t> </a:t>
            </a:r>
            <a:r>
              <a:rPr lang="ru-RU" sz="2000" dirty="0" err="1"/>
              <a:t>грі</a:t>
            </a:r>
            <a:r>
              <a:rPr lang="ru-RU" sz="2000" dirty="0"/>
              <a:t>, а в </a:t>
            </a:r>
            <a:r>
              <a:rPr lang="ru-RU" sz="2000" dirty="0" err="1"/>
              <a:t>деяких</a:t>
            </a:r>
            <a:r>
              <a:rPr lang="ru-RU" sz="2000" dirty="0"/>
              <a:t> колах, </a:t>
            </a:r>
            <a:r>
              <a:rPr lang="ru-RU" sz="2000" dirty="0" err="1"/>
              <a:t>керуючись</a:t>
            </a:r>
            <a:r>
              <a:rPr lang="ru-RU" sz="2000" dirty="0"/>
              <a:t> </a:t>
            </a:r>
            <a:r>
              <a:rPr lang="ru-RU" sz="2000" dirty="0" err="1"/>
              <a:t>суб'єктивними</a:t>
            </a:r>
            <a:r>
              <a:rPr lang="ru-RU" sz="2000" dirty="0"/>
              <a:t> </a:t>
            </a:r>
            <a:r>
              <a:rPr lang="ru-RU" sz="2000" dirty="0" err="1"/>
              <a:t>інтересами</a:t>
            </a:r>
            <a:r>
              <a:rPr lang="ru-RU" sz="2000" dirty="0"/>
              <a:t> і </a:t>
            </a:r>
            <a:r>
              <a:rPr lang="ru-RU" sz="2000" dirty="0" err="1"/>
              <a:t>розрахунками</a:t>
            </a:r>
            <a:r>
              <a:rPr lang="ru-RU" sz="2000" dirty="0"/>
              <a:t>, </a:t>
            </a:r>
            <a:r>
              <a:rPr lang="ru-RU" sz="2000" dirty="0" err="1"/>
              <a:t>намагаються</a:t>
            </a:r>
            <a:r>
              <a:rPr lang="ru-RU" sz="2000" dirty="0"/>
              <a:t> </a:t>
            </a:r>
            <a:r>
              <a:rPr lang="ru-RU" sz="2000" dirty="0" err="1"/>
              <a:t>применшити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піддати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забуттю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7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932040" y="1052736"/>
            <a:ext cx="4104456" cy="5012784"/>
          </a:xfrm>
        </p:spPr>
        <p:txBody>
          <a:bodyPr/>
          <a:lstStyle/>
          <a:p>
            <a:r>
              <a:rPr lang="ru-RU" sz="2000" dirty="0" err="1"/>
              <a:t>Втім</a:t>
            </a:r>
            <a:r>
              <a:rPr lang="ru-RU" sz="2000" dirty="0"/>
              <a:t>, </a:t>
            </a:r>
            <a:r>
              <a:rPr lang="ru-RU" sz="2000" dirty="0" err="1"/>
              <a:t>Чорнобиль</a:t>
            </a:r>
            <a:r>
              <a:rPr lang="ru-RU" sz="2000" dirty="0"/>
              <a:t> не минув.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промовисто</a:t>
            </a:r>
            <a:r>
              <a:rPr lang="ru-RU" sz="2000" dirty="0"/>
              <a:t> </a:t>
            </a:r>
            <a:r>
              <a:rPr lang="ru-RU" sz="2000" dirty="0" err="1"/>
              <a:t>нагадує</a:t>
            </a:r>
            <a:r>
              <a:rPr lang="ru-RU" sz="2000" dirty="0"/>
              <a:t> про себе </a:t>
            </a:r>
            <a:r>
              <a:rPr lang="ru-RU" sz="2000" dirty="0" err="1"/>
              <a:t>щодня</a:t>
            </a:r>
            <a:r>
              <a:rPr lang="ru-RU" sz="2000" dirty="0"/>
              <a:t> </a:t>
            </a:r>
            <a:r>
              <a:rPr lang="ru-RU" sz="2000" dirty="0" err="1"/>
              <a:t>численними</a:t>
            </a:r>
            <a:r>
              <a:rPr lang="ru-RU" sz="2000" dirty="0"/>
              <a:t> проблемами в </a:t>
            </a:r>
            <a:r>
              <a:rPr lang="ru-RU" sz="2000" dirty="0" err="1"/>
              <a:t>різних</a:t>
            </a:r>
            <a:r>
              <a:rPr lang="ru-RU" sz="2000" dirty="0"/>
              <a:t> сферах </a:t>
            </a:r>
            <a:r>
              <a:rPr lang="ru-RU" sz="2000" dirty="0" err="1"/>
              <a:t>суспільства</a:t>
            </a:r>
            <a:r>
              <a:rPr lang="ru-RU" sz="2000" dirty="0"/>
              <a:t>, у </a:t>
            </a:r>
            <a:r>
              <a:rPr lang="ru-RU" sz="2000" dirty="0" err="1"/>
              <a:t>долі</a:t>
            </a:r>
            <a:r>
              <a:rPr lang="ru-RU" sz="2000" dirty="0"/>
              <a:t> </a:t>
            </a:r>
            <a:r>
              <a:rPr lang="ru-RU" sz="2000" dirty="0" err="1"/>
              <a:t>мільйонів</a:t>
            </a:r>
            <a:r>
              <a:rPr lang="ru-RU" sz="2000" dirty="0"/>
              <a:t> людей, </a:t>
            </a:r>
            <a:r>
              <a:rPr lang="ru-RU" sz="2000" dirty="0" err="1"/>
              <a:t>житті</a:t>
            </a:r>
            <a:r>
              <a:rPr lang="ru-RU" sz="2000" dirty="0"/>
              <a:t> кожного з нас.</a:t>
            </a:r>
          </a:p>
          <a:p>
            <a:endParaRPr lang="ru-RU" sz="2000" dirty="0"/>
          </a:p>
          <a:p>
            <a:r>
              <a:rPr lang="ru-RU" sz="2000" dirty="0" err="1"/>
              <a:t>Ядерний</a:t>
            </a:r>
            <a:r>
              <a:rPr lang="ru-RU" sz="2000" dirty="0"/>
              <a:t> </a:t>
            </a:r>
            <a:r>
              <a:rPr lang="ru-RU" sz="2000" dirty="0" err="1"/>
              <a:t>розпад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свою, добре </a:t>
            </a:r>
            <a:r>
              <a:rPr lang="ru-RU" sz="2000" dirty="0" err="1"/>
              <a:t>відому</a:t>
            </a:r>
            <a:r>
              <a:rPr lang="ru-RU" sz="2000" dirty="0"/>
              <a:t> </a:t>
            </a:r>
            <a:r>
              <a:rPr lang="ru-RU" sz="2000" dirty="0" err="1"/>
              <a:t>науці</a:t>
            </a:r>
            <a:r>
              <a:rPr lang="ru-RU" sz="2000" dirty="0"/>
              <a:t> </a:t>
            </a:r>
            <a:r>
              <a:rPr lang="ru-RU" sz="2000" dirty="0" err="1"/>
              <a:t>пролонгованість</a:t>
            </a:r>
            <a:r>
              <a:rPr lang="ru-RU" sz="2000" dirty="0"/>
              <a:t> в </a:t>
            </a:r>
            <a:r>
              <a:rPr lang="ru-RU" sz="2000" dirty="0" err="1"/>
              <a:t>часі</a:t>
            </a:r>
            <a:r>
              <a:rPr lang="ru-RU" sz="2000" dirty="0"/>
              <a:t> й </a:t>
            </a:r>
            <a:r>
              <a:rPr lang="ru-RU" sz="2000" dirty="0" err="1"/>
              <a:t>просторі</a:t>
            </a:r>
            <a:r>
              <a:rPr lang="ru-RU" sz="2000" dirty="0"/>
              <a:t>, а </a:t>
            </a:r>
            <a:r>
              <a:rPr lang="ru-RU" sz="2000" dirty="0" err="1"/>
              <a:t>готових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подолання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подібних</a:t>
            </a:r>
            <a:r>
              <a:rPr lang="ru-RU" sz="2000" dirty="0"/>
              <a:t> катастроф не </a:t>
            </a:r>
            <a:r>
              <a:rPr lang="ru-RU" sz="2000" dirty="0" err="1"/>
              <a:t>існує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 b="5982"/>
          <a:stretch>
            <a:fillRect/>
          </a:stretch>
        </p:blipFill>
        <p:spPr>
          <a:xfrm>
            <a:off x="179512" y="1484784"/>
            <a:ext cx="482453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45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41764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Місто</a:t>
            </a:r>
            <a:r>
              <a:rPr lang="ru-RU" sz="2000" dirty="0" smtClean="0"/>
              <a:t> </a:t>
            </a:r>
            <a:r>
              <a:rPr lang="ru-RU" sz="2000" dirty="0" err="1" smtClean="0"/>
              <a:t>Чорнобиль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засноване</a:t>
            </a:r>
            <a:r>
              <a:rPr lang="ru-RU" sz="2000" dirty="0" smtClean="0"/>
              <a:t> за три </a:t>
            </a:r>
            <a:r>
              <a:rPr lang="ru-RU" sz="2000" dirty="0" err="1" smtClean="0"/>
              <a:t>сторіччя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як Колумб </a:t>
            </a:r>
            <a:r>
              <a:rPr lang="ru-RU" sz="2000" dirty="0" err="1" smtClean="0"/>
              <a:t>відкрив</a:t>
            </a:r>
            <a:r>
              <a:rPr lang="ru-RU" sz="2000" dirty="0" smtClean="0"/>
              <a:t> Америку, </a:t>
            </a:r>
            <a:r>
              <a:rPr lang="ru-RU" sz="2000" dirty="0" err="1" smtClean="0"/>
              <a:t>задовго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доба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Ренесансу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Реформації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обличчя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п'ятсот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як Петро Перший створив </a:t>
            </a:r>
            <a:r>
              <a:rPr lang="ru-RU" sz="2000" dirty="0" err="1" smtClean="0"/>
              <a:t>Російську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імперію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восьми </a:t>
            </a:r>
            <a:r>
              <a:rPr lang="ru-RU" sz="2000" dirty="0" err="1" smtClean="0"/>
              <a:t>сотень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мешканці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околиць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вирощуючи</a:t>
            </a:r>
            <a:r>
              <a:rPr lang="ru-RU" sz="2000" dirty="0" smtClean="0"/>
              <a:t> жито й </a:t>
            </a:r>
            <a:r>
              <a:rPr lang="ru-RU" sz="2000" dirty="0" err="1" smtClean="0"/>
              <a:t>картоплю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розводячи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рогату</a:t>
            </a:r>
            <a:r>
              <a:rPr lang="ru-RU" sz="2000" dirty="0" smtClean="0"/>
              <a:t> худобу й свиней. </a:t>
            </a:r>
            <a:r>
              <a:rPr lang="ru-RU" sz="2000" dirty="0" err="1" smtClean="0"/>
              <a:t>Ґрунт</a:t>
            </a:r>
            <a:r>
              <a:rPr lang="ru-RU" sz="2000" dirty="0" smtClean="0"/>
              <a:t> тут </a:t>
            </a:r>
            <a:r>
              <a:rPr lang="ru-RU" sz="2000" dirty="0" err="1" smtClean="0"/>
              <a:t>піщаний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чимало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навколишніх</a:t>
            </a:r>
            <a:r>
              <a:rPr lang="ru-RU" sz="2000" dirty="0" smtClean="0"/>
              <a:t> земель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заболочені</a:t>
            </a:r>
            <a:r>
              <a:rPr lang="ru-RU" sz="2000" dirty="0" smtClean="0"/>
              <a:t> і мало </a:t>
            </a:r>
            <a:r>
              <a:rPr lang="ru-RU" sz="2000" dirty="0" err="1" smtClean="0"/>
              <a:t>придатні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рільництва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жило. </a:t>
            </a:r>
            <a:r>
              <a:rPr lang="ru-RU" sz="2000" dirty="0" err="1" smtClean="0"/>
              <a:t>Незважаючи</a:t>
            </a:r>
            <a:r>
              <a:rPr lang="ru-RU" sz="2000" dirty="0" smtClean="0"/>
              <a:t> на голод, </a:t>
            </a:r>
            <a:r>
              <a:rPr lang="ru-RU" sz="2000" dirty="0" err="1" smtClean="0"/>
              <a:t>пошесті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чуми</a:t>
            </a:r>
            <a:r>
              <a:rPr lang="ru-RU" sz="2000" dirty="0" smtClean="0"/>
              <a:t> й </a:t>
            </a:r>
            <a:r>
              <a:rPr lang="ru-RU" sz="2000" dirty="0" err="1" smtClean="0"/>
              <a:t>холодні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чорнобильці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трималися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4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12548"/>
          <a:stretch>
            <a:fillRect/>
          </a:stretch>
        </p:blipFill>
        <p:spPr>
          <a:xfrm>
            <a:off x="4499992" y="1340768"/>
            <a:ext cx="452075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1" y="1052736"/>
            <a:ext cx="4248472" cy="5012784"/>
          </a:xfrm>
        </p:spPr>
        <p:txBody>
          <a:bodyPr>
            <a:noAutofit/>
          </a:bodyPr>
          <a:lstStyle/>
          <a:p>
            <a:r>
              <a:rPr lang="ru-RU" sz="2000" dirty="0" err="1"/>
              <a:t>майбутнє</a:t>
            </a:r>
            <a:r>
              <a:rPr lang="ru-RU" sz="2000" dirty="0"/>
              <a:t> </a:t>
            </a:r>
            <a:r>
              <a:rPr lang="ru-RU" sz="2000" dirty="0" err="1"/>
              <a:t>підкоряється</a:t>
            </a:r>
            <a:r>
              <a:rPr lang="ru-RU" sz="2000" dirty="0"/>
              <a:t> </a:t>
            </a:r>
            <a:r>
              <a:rPr lang="ru-RU" sz="2000" dirty="0" err="1"/>
              <a:t>людині</a:t>
            </a:r>
            <a:r>
              <a:rPr lang="ru-RU" sz="2000" dirty="0"/>
              <a:t> </a:t>
            </a:r>
            <a:r>
              <a:rPr lang="ru-RU" sz="2000" dirty="0" err="1"/>
              <a:t>тоді</a:t>
            </a:r>
            <a:r>
              <a:rPr lang="ru-RU" sz="2000" dirty="0"/>
              <a:t>, коли вона </a:t>
            </a:r>
            <a:r>
              <a:rPr lang="ru-RU" sz="2000" dirty="0" err="1"/>
              <a:t>здатна</a:t>
            </a:r>
            <a:r>
              <a:rPr lang="ru-RU" sz="2000" dirty="0"/>
              <a:t> </a:t>
            </a:r>
            <a:r>
              <a:rPr lang="ru-RU" sz="2000" dirty="0" err="1"/>
              <a:t>глибоко</a:t>
            </a:r>
            <a:r>
              <a:rPr lang="ru-RU" sz="2000" dirty="0"/>
              <a:t> і </a:t>
            </a:r>
            <a:r>
              <a:rPr lang="ru-RU" sz="2000" dirty="0" err="1"/>
              <a:t>всебічно</a:t>
            </a:r>
            <a:r>
              <a:rPr lang="ru-RU" sz="2000" dirty="0"/>
              <a:t> </a:t>
            </a:r>
            <a:r>
              <a:rPr lang="ru-RU" sz="2000" dirty="0" err="1"/>
              <a:t>осмислювати</a:t>
            </a:r>
            <a:r>
              <a:rPr lang="ru-RU" sz="2000" dirty="0"/>
              <a:t> </a:t>
            </a:r>
            <a:r>
              <a:rPr lang="ru-RU" sz="2000" dirty="0" err="1"/>
              <a:t>минуле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/>
              <a:t>вміти</a:t>
            </a:r>
            <a:r>
              <a:rPr lang="ru-RU" sz="2000" dirty="0"/>
              <a:t> </a:t>
            </a:r>
            <a:r>
              <a:rPr lang="ru-RU" sz="2000" dirty="0" err="1"/>
              <a:t>отримувати</a:t>
            </a:r>
            <a:r>
              <a:rPr lang="ru-RU" sz="2000" dirty="0"/>
              <a:t> уроки з </a:t>
            </a:r>
            <a:r>
              <a:rPr lang="ru-RU" sz="2000" dirty="0" err="1"/>
              <a:t>допущених</a:t>
            </a:r>
            <a:r>
              <a:rPr lang="ru-RU" sz="2000" dirty="0"/>
              <a:t> </a:t>
            </a:r>
            <a:r>
              <a:rPr lang="ru-RU" sz="2000" dirty="0" err="1"/>
              <a:t>помилок</a:t>
            </a:r>
            <a:r>
              <a:rPr lang="ru-RU" sz="2000" dirty="0"/>
              <a:t> і </a:t>
            </a:r>
            <a:r>
              <a:rPr lang="ru-RU" sz="2000" dirty="0" err="1"/>
              <a:t>прорахунків</a:t>
            </a:r>
            <a:r>
              <a:rPr lang="ru-RU" sz="2000" dirty="0"/>
              <a:t>, </a:t>
            </a:r>
            <a:r>
              <a:rPr lang="ru-RU" sz="2000" dirty="0" err="1"/>
              <a:t>шукати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вирішення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. З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погляду</a:t>
            </a:r>
            <a:r>
              <a:rPr lang="ru-RU" sz="2000" dirty="0"/>
              <a:t> </a:t>
            </a:r>
            <a:r>
              <a:rPr lang="ru-RU" sz="2000" dirty="0" err="1"/>
              <a:t>Чорнобильська</a:t>
            </a:r>
            <a:r>
              <a:rPr lang="ru-RU" sz="2000" dirty="0"/>
              <a:t> катастрофа, </a:t>
            </a:r>
            <a:r>
              <a:rPr lang="ru-RU" sz="2000" dirty="0" err="1"/>
              <a:t>котра</a:t>
            </a:r>
            <a:r>
              <a:rPr lang="ru-RU" sz="2000" dirty="0"/>
              <a:t> застала нас </a:t>
            </a:r>
            <a:r>
              <a:rPr lang="ru-RU" sz="2000" dirty="0" err="1"/>
              <a:t>зненацька</a:t>
            </a:r>
            <a:r>
              <a:rPr lang="ru-RU" sz="2000" dirty="0"/>
              <a:t>, </a:t>
            </a:r>
            <a:r>
              <a:rPr lang="ru-RU" sz="2000" dirty="0" err="1"/>
              <a:t>виявивши</a:t>
            </a:r>
            <a:r>
              <a:rPr lang="ru-RU" sz="2000" dirty="0"/>
              <a:t> нашу </a:t>
            </a:r>
            <a:r>
              <a:rPr lang="ru-RU" sz="2000" dirty="0" err="1"/>
              <a:t>низьку</a:t>
            </a:r>
            <a:r>
              <a:rPr lang="ru-RU" sz="2000" dirty="0"/>
              <a:t> </a:t>
            </a:r>
            <a:r>
              <a:rPr lang="ru-RU" sz="2000" dirty="0" err="1"/>
              <a:t>готовність</a:t>
            </a:r>
            <a:r>
              <a:rPr lang="ru-RU" sz="2000" dirty="0"/>
              <a:t> до </a:t>
            </a:r>
            <a:r>
              <a:rPr lang="ru-RU" sz="2000" dirty="0" err="1"/>
              <a:t>екстремальних</a:t>
            </a:r>
            <a:r>
              <a:rPr lang="ru-RU" sz="2000" dirty="0"/>
              <a:t> </a:t>
            </a:r>
            <a:r>
              <a:rPr lang="ru-RU" sz="2000" dirty="0" err="1"/>
              <a:t>ситуацій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</a:t>
            </a:r>
            <a:r>
              <a:rPr lang="ru-RU" sz="2000" dirty="0" err="1"/>
              <a:t>що</a:t>
            </a:r>
            <a:r>
              <a:rPr lang="ru-RU" sz="2000" dirty="0"/>
              <a:t> мало </a:t>
            </a:r>
            <a:r>
              <a:rPr lang="ru-RU" sz="2000" dirty="0" err="1"/>
              <a:t>чого</a:t>
            </a:r>
            <a:r>
              <a:rPr lang="ru-RU" sz="2000" dirty="0"/>
              <a:t> нас </a:t>
            </a:r>
            <a:r>
              <a:rPr lang="ru-RU" sz="2000" dirty="0" err="1"/>
              <a:t>навчила</a:t>
            </a:r>
            <a:r>
              <a:rPr lang="ru-RU" sz="2000" dirty="0"/>
              <a:t>. На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напрямках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подолання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маємо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породжені</a:t>
            </a:r>
            <a:r>
              <a:rPr lang="ru-RU" sz="2000" dirty="0"/>
              <a:t> як </a:t>
            </a:r>
            <a:r>
              <a:rPr lang="ru-RU" sz="2000" dirty="0" err="1"/>
              <a:t>зміною</a:t>
            </a:r>
            <a:r>
              <a:rPr lang="ru-RU" sz="2000" dirty="0"/>
              <a:t> </a:t>
            </a:r>
            <a:r>
              <a:rPr lang="ru-RU" sz="2000" dirty="0" err="1"/>
              <a:t>соціально-економічної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, так і </a:t>
            </a:r>
            <a:r>
              <a:rPr lang="ru-RU" sz="2000" dirty="0" err="1"/>
              <a:t>вічними</a:t>
            </a:r>
            <a:r>
              <a:rPr lang="ru-RU" sz="2000" dirty="0"/>
              <a:t> нашими </a:t>
            </a:r>
            <a:r>
              <a:rPr lang="ru-RU" sz="2000" dirty="0" err="1"/>
              <a:t>вадами</a:t>
            </a:r>
            <a:r>
              <a:rPr lang="ru-RU" sz="2000" dirty="0"/>
              <a:t> – </a:t>
            </a:r>
            <a:r>
              <a:rPr lang="ru-RU" sz="2000" dirty="0" err="1"/>
              <a:t>безгосподарністю</a:t>
            </a:r>
            <a:r>
              <a:rPr lang="ru-RU" sz="2000" dirty="0"/>
              <a:t>, </a:t>
            </a:r>
            <a:r>
              <a:rPr lang="ru-RU" sz="2000" dirty="0" err="1"/>
              <a:t>користолюбством</a:t>
            </a:r>
            <a:r>
              <a:rPr lang="ru-RU" sz="2000" dirty="0"/>
              <a:t>, </a:t>
            </a:r>
            <a:r>
              <a:rPr lang="ru-RU" sz="2000" dirty="0" err="1"/>
              <a:t>нездатністю</a:t>
            </a:r>
            <a:r>
              <a:rPr lang="ru-RU" sz="2000" dirty="0"/>
              <a:t> до </a:t>
            </a:r>
            <a:r>
              <a:rPr lang="ru-RU" sz="2000" dirty="0" err="1"/>
              <a:t>конструктивної</a:t>
            </a:r>
            <a:r>
              <a:rPr lang="ru-RU" sz="2000" dirty="0"/>
              <a:t> самокритики. </a:t>
            </a:r>
          </a:p>
        </p:txBody>
      </p:sp>
    </p:spTree>
    <p:extLst>
      <p:ext uri="{BB962C8B-B14F-4D97-AF65-F5344CB8AC3E}">
        <p14:creationId xmlns:p14="http://schemas.microsoft.com/office/powerpoint/2010/main" val="36301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b="4642"/>
          <a:stretch>
            <a:fillRect/>
          </a:stretch>
        </p:blipFill>
        <p:spPr>
          <a:xfrm>
            <a:off x="4139952" y="1268760"/>
            <a:ext cx="4896544" cy="446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79512" y="1196752"/>
            <a:ext cx="4032448" cy="5400600"/>
          </a:xfrm>
        </p:spPr>
        <p:txBody>
          <a:bodyPr/>
          <a:lstStyle/>
          <a:p>
            <a:r>
              <a:rPr lang="ru-RU" sz="2000" dirty="0" err="1"/>
              <a:t>Чорнобильська</a:t>
            </a:r>
            <a:r>
              <a:rPr lang="ru-RU" sz="2000" dirty="0"/>
              <a:t> катастрофа </a:t>
            </a:r>
            <a:r>
              <a:rPr lang="ru-RU" sz="2000" dirty="0" err="1"/>
              <a:t>трапилась</a:t>
            </a:r>
            <a:r>
              <a:rPr lang="ru-RU" sz="2000" dirty="0"/>
              <a:t> в </a:t>
            </a:r>
            <a:r>
              <a:rPr lang="ru-RU" sz="2000" dirty="0" err="1"/>
              <a:t>період</a:t>
            </a:r>
            <a:r>
              <a:rPr lang="ru-RU" sz="2000" dirty="0"/>
              <a:t>, коли </a:t>
            </a:r>
            <a:r>
              <a:rPr lang="ru-RU" sz="2000" dirty="0" err="1"/>
              <a:t>намітився</a:t>
            </a:r>
            <a:r>
              <a:rPr lang="ru-RU" sz="2000" dirty="0"/>
              <a:t> </a:t>
            </a:r>
            <a:r>
              <a:rPr lang="ru-RU" sz="2000" dirty="0" err="1"/>
              <a:t>злам</a:t>
            </a:r>
            <a:r>
              <a:rPr lang="ru-RU" sz="2000" dirty="0"/>
              <a:t> </a:t>
            </a:r>
            <a:r>
              <a:rPr lang="ru-RU" sz="2000" dirty="0" err="1"/>
              <a:t>тоталітарної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колишнього</a:t>
            </a:r>
            <a:r>
              <a:rPr lang="ru-RU" sz="2000" dirty="0"/>
              <a:t> </a:t>
            </a:r>
            <a:r>
              <a:rPr lang="ru-RU" sz="2000" dirty="0" err="1"/>
              <a:t>радянського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, оголивши </a:t>
            </a:r>
            <a:r>
              <a:rPr lang="ru-RU" sz="2000" dirty="0" err="1"/>
              <a:t>принципові</a:t>
            </a:r>
            <a:r>
              <a:rPr lang="ru-RU" sz="2000" dirty="0"/>
              <a:t> </a:t>
            </a:r>
            <a:r>
              <a:rPr lang="ru-RU" sz="2000" dirty="0" err="1"/>
              <a:t>моменти</a:t>
            </a:r>
            <a:r>
              <a:rPr lang="ru-RU" sz="2000" dirty="0"/>
              <a:t> </a:t>
            </a:r>
            <a:r>
              <a:rPr lang="ru-RU" sz="2000" dirty="0" err="1"/>
              <a:t>дисгармонії</a:t>
            </a:r>
            <a:r>
              <a:rPr lang="ru-RU" sz="2000" dirty="0"/>
              <a:t> в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соціальній</a:t>
            </a:r>
            <a:r>
              <a:rPr lang="ru-RU" sz="2000" dirty="0"/>
              <a:t>, </a:t>
            </a:r>
            <a:r>
              <a:rPr lang="ru-RU" sz="2000" dirty="0" err="1"/>
              <a:t>технічній</a:t>
            </a:r>
            <a:r>
              <a:rPr lang="ru-RU" sz="2000" dirty="0"/>
              <a:t> і </a:t>
            </a:r>
            <a:r>
              <a:rPr lang="ru-RU" sz="2000" dirty="0" err="1"/>
              <a:t>моральній</a:t>
            </a:r>
            <a:r>
              <a:rPr lang="ru-RU" sz="2000" dirty="0"/>
              <a:t> </a:t>
            </a:r>
            <a:r>
              <a:rPr lang="ru-RU" sz="2000" dirty="0" err="1"/>
              <a:t>культурі</a:t>
            </a:r>
            <a:r>
              <a:rPr lang="ru-RU" sz="2000" dirty="0"/>
              <a:t>. </a:t>
            </a:r>
            <a:r>
              <a:rPr lang="ru-RU" sz="2000" dirty="0" err="1"/>
              <a:t>Водночас</a:t>
            </a:r>
            <a:r>
              <a:rPr lang="ru-RU" sz="2000" dirty="0"/>
              <a:t> при </a:t>
            </a:r>
            <a:r>
              <a:rPr lang="ru-RU" sz="2000" dirty="0" err="1"/>
              <a:t>локалізації</a:t>
            </a:r>
            <a:r>
              <a:rPr lang="ru-RU" sz="2000" dirty="0"/>
              <a:t> і </a:t>
            </a:r>
            <a:r>
              <a:rPr lang="ru-RU" sz="2000" dirty="0" err="1"/>
              <a:t>подоланні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 </a:t>
            </a:r>
            <a:r>
              <a:rPr lang="ru-RU" sz="2000" dirty="0" err="1"/>
              <a:t>виявили</a:t>
            </a:r>
            <a:r>
              <a:rPr lang="ru-RU" sz="2000" dirty="0"/>
              <a:t> </a:t>
            </a:r>
            <a:r>
              <a:rPr lang="ru-RU" sz="2000" dirty="0" err="1"/>
              <a:t>героїзм</a:t>
            </a:r>
            <a:r>
              <a:rPr lang="ru-RU" sz="2000" dirty="0"/>
              <a:t>, </a:t>
            </a:r>
            <a:r>
              <a:rPr lang="ru-RU" sz="2000" dirty="0" err="1"/>
              <a:t>мужність</a:t>
            </a:r>
            <a:r>
              <a:rPr lang="ru-RU" sz="2000" dirty="0"/>
              <a:t> і талант </a:t>
            </a:r>
            <a:r>
              <a:rPr lang="ru-RU" sz="2000" dirty="0" err="1"/>
              <a:t>представники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народів</a:t>
            </a:r>
            <a:r>
              <a:rPr lang="ru-RU" sz="2000" dirty="0"/>
              <a:t> </a:t>
            </a:r>
            <a:r>
              <a:rPr lang="ru-RU" sz="2000" dirty="0" err="1"/>
              <a:t>колишнього</a:t>
            </a:r>
            <a:r>
              <a:rPr lang="ru-RU" sz="2000" dirty="0"/>
              <a:t> СРСР. </a:t>
            </a:r>
            <a:r>
              <a:rPr lang="ru-RU" sz="2000" dirty="0" err="1"/>
              <a:t>Ціною</a:t>
            </a:r>
            <a:r>
              <a:rPr lang="ru-RU" sz="2000" dirty="0"/>
              <a:t> </a:t>
            </a:r>
            <a:r>
              <a:rPr lang="ru-RU" sz="2000" dirty="0" err="1"/>
              <a:t>здоров'я</a:t>
            </a:r>
            <a:r>
              <a:rPr lang="ru-RU" sz="2000" dirty="0"/>
              <a:t>, </a:t>
            </a:r>
            <a:r>
              <a:rPr lang="ru-RU" sz="2000" dirty="0" err="1"/>
              <a:t>життя</a:t>
            </a:r>
            <a:r>
              <a:rPr lang="ru-RU" sz="2000" dirty="0"/>
              <a:t> вони </a:t>
            </a:r>
            <a:r>
              <a:rPr lang="ru-RU" sz="2000" dirty="0" err="1"/>
              <a:t>врятували</a:t>
            </a:r>
            <a:r>
              <a:rPr lang="ru-RU" sz="2000" dirty="0"/>
              <a:t> </a:t>
            </a:r>
            <a:r>
              <a:rPr lang="ru-RU" sz="2000" dirty="0" err="1"/>
              <a:t>людство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більшого</a:t>
            </a:r>
            <a:r>
              <a:rPr lang="ru-RU" sz="2000" dirty="0"/>
              <a:t> лиха.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0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r="12876"/>
          <a:stretch>
            <a:fillRect/>
          </a:stretch>
        </p:blipFill>
        <p:spPr>
          <a:xfrm>
            <a:off x="29479" y="1196752"/>
            <a:ext cx="4537075" cy="47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55976" y="1340768"/>
            <a:ext cx="4608512" cy="4724752"/>
          </a:xfrm>
        </p:spPr>
        <p:txBody>
          <a:bodyPr>
            <a:noAutofit/>
          </a:bodyPr>
          <a:lstStyle/>
          <a:p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відлунням</a:t>
            </a:r>
            <a:r>
              <a:rPr lang="ru-RU" sz="2000" dirty="0"/>
              <a:t> </a:t>
            </a:r>
            <a:r>
              <a:rPr lang="ru-RU" sz="2000" dirty="0" err="1"/>
              <a:t>Чорнобильська</a:t>
            </a:r>
            <a:r>
              <a:rPr lang="ru-RU" sz="2000" dirty="0"/>
              <a:t> катастрофа </a:t>
            </a:r>
            <a:r>
              <a:rPr lang="ru-RU" sz="2000" dirty="0" err="1"/>
              <a:t>спонукає</a:t>
            </a:r>
            <a:r>
              <a:rPr lang="ru-RU" sz="2000" dirty="0"/>
              <a:t> до </a:t>
            </a:r>
            <a:r>
              <a:rPr lang="ru-RU" sz="2000" dirty="0" err="1"/>
              <a:t>пильності</a:t>
            </a:r>
            <a:r>
              <a:rPr lang="ru-RU" sz="2000" dirty="0"/>
              <a:t>. Вона </a:t>
            </a:r>
            <a:r>
              <a:rPr lang="ru-RU" sz="2000" dirty="0" err="1"/>
              <a:t>знову</a:t>
            </a:r>
            <a:r>
              <a:rPr lang="ru-RU" sz="2000" dirty="0"/>
              <a:t> і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примушує</a:t>
            </a:r>
            <a:r>
              <a:rPr lang="ru-RU" sz="2000" dirty="0"/>
              <a:t> </a:t>
            </a:r>
            <a:r>
              <a:rPr lang="ru-RU" sz="2000" dirty="0" err="1"/>
              <a:t>замислитися</a:t>
            </a:r>
            <a:r>
              <a:rPr lang="ru-RU" sz="2000" dirty="0"/>
              <a:t> на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науково-технічний</a:t>
            </a:r>
            <a:r>
              <a:rPr lang="ru-RU" sz="2000" dirty="0"/>
              <a:t> </a:t>
            </a:r>
            <a:r>
              <a:rPr lang="ru-RU" sz="2000" dirty="0" err="1"/>
              <a:t>прогрес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сучасній</a:t>
            </a:r>
            <a:r>
              <a:rPr lang="ru-RU" sz="2000" dirty="0"/>
              <a:t> </a:t>
            </a:r>
            <a:r>
              <a:rPr lang="ru-RU" sz="2000" dirty="0" err="1"/>
              <a:t>людині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досягти</a:t>
            </a:r>
            <a:r>
              <a:rPr lang="ru-RU" sz="2000" dirty="0"/>
              <a:t> </a:t>
            </a:r>
            <a:r>
              <a:rPr lang="ru-RU" sz="2000" dirty="0" err="1"/>
              <a:t>намічених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 на шляху </a:t>
            </a:r>
            <a:r>
              <a:rPr lang="ru-RU" sz="2000" dirty="0" err="1"/>
              <a:t>цивілізованого</a:t>
            </a:r>
            <a:r>
              <a:rPr lang="ru-RU" sz="2000" dirty="0"/>
              <a:t> </a:t>
            </a:r>
            <a:r>
              <a:rPr lang="ru-RU" sz="2000" dirty="0" err="1"/>
              <a:t>поступу</a:t>
            </a:r>
            <a:r>
              <a:rPr lang="ru-RU" sz="2000" dirty="0"/>
              <a:t>, а й </a:t>
            </a:r>
            <a:r>
              <a:rPr lang="ru-RU" sz="2000" dirty="0" err="1"/>
              <a:t>вимагає</a:t>
            </a:r>
            <a:r>
              <a:rPr lang="ru-RU" sz="2000" dirty="0"/>
              <a:t> (й </a:t>
            </a:r>
            <a:r>
              <a:rPr lang="ru-RU" sz="2000" dirty="0" err="1"/>
              <a:t>дозволяє</a:t>
            </a:r>
            <a:r>
              <a:rPr lang="ru-RU" sz="2000" dirty="0"/>
              <a:t>) </a:t>
            </a:r>
            <a:r>
              <a:rPr lang="ru-RU" sz="2000" dirty="0" err="1"/>
              <a:t>знаходити</a:t>
            </a:r>
            <a:r>
              <a:rPr lang="ru-RU" sz="2000" dirty="0"/>
              <a:t> </a:t>
            </a:r>
            <a:r>
              <a:rPr lang="ru-RU" sz="2000" dirty="0" err="1"/>
              <a:t>запобіжники</a:t>
            </a:r>
            <a:r>
              <a:rPr lang="ru-RU" sz="2000" dirty="0"/>
              <a:t>, </a:t>
            </a:r>
            <a:r>
              <a:rPr lang="ru-RU" sz="2000" dirty="0" err="1"/>
              <a:t>котрі</a:t>
            </a:r>
            <a:r>
              <a:rPr lang="ru-RU" sz="2000" dirty="0"/>
              <a:t>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гарантії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, а </a:t>
            </a:r>
            <a:r>
              <a:rPr lang="ru-RU" sz="2000" dirty="0" err="1"/>
              <a:t>це</a:t>
            </a:r>
            <a:r>
              <a:rPr lang="ru-RU" sz="2000" dirty="0"/>
              <a:t> прямо </a:t>
            </a:r>
            <a:r>
              <a:rPr lang="ru-RU" sz="2000" dirty="0" err="1"/>
              <a:t>пов'язано</a:t>
            </a:r>
            <a:r>
              <a:rPr lang="ru-RU" sz="2000" dirty="0"/>
              <a:t> і з </a:t>
            </a:r>
            <a:r>
              <a:rPr lang="ru-RU" sz="2000" dirty="0" err="1"/>
              <a:t>формуванням</a:t>
            </a:r>
            <a:r>
              <a:rPr lang="ru-RU" sz="2000" dirty="0"/>
              <a:t> та </a:t>
            </a:r>
            <a:r>
              <a:rPr lang="ru-RU" sz="2000" dirty="0" err="1"/>
              <a:t>розвитком</a:t>
            </a:r>
            <a:r>
              <a:rPr lang="ru-RU" sz="2000" dirty="0"/>
              <a:t> </a:t>
            </a:r>
            <a:r>
              <a:rPr lang="ru-RU" sz="2000" dirty="0" err="1"/>
              <a:t>світоглядних</a:t>
            </a:r>
            <a:r>
              <a:rPr lang="ru-RU" sz="2000" dirty="0"/>
              <a:t> </a:t>
            </a:r>
            <a:r>
              <a:rPr lang="ru-RU" sz="2000" dirty="0" err="1"/>
              <a:t>моральних</a:t>
            </a:r>
            <a:r>
              <a:rPr lang="ru-RU" sz="2000" dirty="0"/>
              <a:t> засад,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об'єднують</a:t>
            </a:r>
            <a:r>
              <a:rPr lang="ru-RU" sz="2000" dirty="0"/>
              <a:t> людей.</a:t>
            </a:r>
          </a:p>
          <a:p>
            <a:endParaRPr lang="ru-RU" sz="2000" dirty="0"/>
          </a:p>
          <a:p>
            <a:r>
              <a:rPr lang="ru-RU" sz="2000" dirty="0" err="1"/>
              <a:t>Чорнобиль</a:t>
            </a:r>
            <a:r>
              <a:rPr lang="ru-RU" sz="2000" dirty="0"/>
              <a:t> кличе </a:t>
            </a:r>
            <a:r>
              <a:rPr lang="ru-RU" sz="2000" dirty="0" err="1"/>
              <a:t>людство</a:t>
            </a:r>
            <a:r>
              <a:rPr lang="ru-RU" sz="2000" dirty="0"/>
              <a:t> до </a:t>
            </a:r>
            <a:r>
              <a:rPr lang="ru-RU" sz="2000" dirty="0" err="1"/>
              <a:t>консолідації</a:t>
            </a:r>
            <a:r>
              <a:rPr lang="ru-RU" sz="2000" dirty="0"/>
              <a:t> </a:t>
            </a:r>
            <a:r>
              <a:rPr lang="ru-RU" sz="2000" dirty="0" err="1"/>
              <a:t>заради</a:t>
            </a:r>
            <a:r>
              <a:rPr lang="ru-RU" sz="2000" dirty="0"/>
              <a:t> </a:t>
            </a:r>
            <a:r>
              <a:rPr lang="ru-RU" sz="2000" dirty="0" err="1"/>
              <a:t>власного</a:t>
            </a:r>
            <a:r>
              <a:rPr lang="ru-RU" sz="2000" dirty="0"/>
              <a:t> </a:t>
            </a:r>
            <a:r>
              <a:rPr lang="ru-RU" sz="2000" dirty="0" err="1"/>
              <a:t>порятунку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73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940" y="332656"/>
            <a:ext cx="2801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Взято з: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940" y="2967335"/>
            <a:ext cx="85565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http://www.fizika.net.ua/index.php?newsid=698</a:t>
            </a:r>
            <a:endParaRPr lang="uk-UA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0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946" y="2967335"/>
            <a:ext cx="6228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2846" y="404664"/>
            <a:ext cx="36211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Тепер</a:t>
            </a:r>
            <a:r>
              <a:rPr lang="ru-RU" sz="2800" dirty="0" smtClean="0"/>
              <a:t> </a:t>
            </a:r>
            <a:r>
              <a:rPr lang="ru-RU" sz="2800" dirty="0" err="1" smtClean="0"/>
              <a:t>Чорнобиль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порожній</a:t>
            </a:r>
            <a:r>
              <a:rPr lang="ru-RU" sz="2800" dirty="0" smtClean="0"/>
              <a:t>, </a:t>
            </a:r>
            <a:r>
              <a:rPr lang="ru-RU" sz="2800" dirty="0" err="1" smtClean="0"/>
              <a:t>покинутий</a:t>
            </a:r>
            <a:r>
              <a:rPr lang="ru-RU" sz="2800" dirty="0" smtClean="0"/>
              <a:t>, </a:t>
            </a:r>
            <a:r>
              <a:rPr lang="ru-RU" sz="2800" dirty="0" err="1" smtClean="0"/>
              <a:t>позбавлений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людського</a:t>
            </a:r>
            <a:r>
              <a:rPr lang="ru-RU" sz="2800" dirty="0" smtClean="0"/>
              <a:t> тепла, </a:t>
            </a:r>
            <a:r>
              <a:rPr lang="ru-RU" sz="2800" dirty="0" err="1" smtClean="0"/>
              <a:t>оточений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мовчазним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рудим</a:t>
            </a:r>
            <a:r>
              <a:rPr lang="ru-RU" sz="2800" dirty="0" smtClean="0"/>
              <a:t> </a:t>
            </a:r>
            <a:r>
              <a:rPr lang="ru-RU" sz="2800" dirty="0" err="1" smtClean="0"/>
              <a:t>лісом</a:t>
            </a:r>
            <a:r>
              <a:rPr lang="ru-RU" sz="2800" dirty="0" smtClean="0"/>
              <a:t>. </a:t>
            </a:r>
            <a:r>
              <a:rPr lang="ru-RU" sz="2800" dirty="0" err="1" smtClean="0"/>
              <a:t>Тепер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одне</a:t>
            </a:r>
            <a:r>
              <a:rPr lang="ru-RU" sz="2800" dirty="0" smtClean="0"/>
              <a:t> з 179 </a:t>
            </a:r>
            <a:r>
              <a:rPr lang="ru-RU" sz="2800" dirty="0" err="1" smtClean="0"/>
              <a:t>міст</a:t>
            </a:r>
            <a:r>
              <a:rPr lang="ru-RU" sz="2800" dirty="0" smtClean="0"/>
              <a:t> і </a:t>
            </a:r>
            <a:r>
              <a:rPr lang="ru-RU" sz="2800" dirty="0" err="1" smtClean="0"/>
              <a:t>сіл</a:t>
            </a:r>
            <a:r>
              <a:rPr lang="ru-RU" sz="2800" dirty="0" smtClean="0"/>
              <a:t>, </a:t>
            </a:r>
            <a:r>
              <a:rPr lang="ru-RU" sz="2800" dirty="0" err="1" smtClean="0"/>
              <a:t>евакуйованих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найбільшої</a:t>
            </a:r>
            <a:r>
              <a:rPr lang="ru-RU" sz="2800" dirty="0" smtClean="0"/>
              <a:t> в </a:t>
            </a:r>
            <a:r>
              <a:rPr lang="ru-RU" sz="2800" dirty="0" err="1" smtClean="0"/>
              <a:t>історії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атомної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аварії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" y="404664"/>
            <a:ext cx="5504455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97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41044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Атомна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невблаганна</a:t>
            </a:r>
            <a:r>
              <a:rPr lang="ru-RU" sz="2000" dirty="0" smtClean="0"/>
              <a:t>: вона не </a:t>
            </a:r>
            <a:r>
              <a:rPr lang="ru-RU" sz="2000" dirty="0" err="1" smtClean="0"/>
              <a:t>прощає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помилок</a:t>
            </a:r>
            <a:r>
              <a:rPr lang="ru-RU" sz="2000" dirty="0" smtClean="0"/>
              <a:t>. Одна-</a:t>
            </a:r>
            <a:r>
              <a:rPr lang="ru-RU" sz="2000" dirty="0" err="1" smtClean="0"/>
              <a:t>єдина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. Тим-то </a:t>
            </a:r>
            <a:r>
              <a:rPr lang="ru-RU" sz="2000" dirty="0" err="1" smtClean="0"/>
              <a:t>атомні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електростанції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ретельно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проектуються</a:t>
            </a:r>
            <a:r>
              <a:rPr lang="ru-RU" sz="2000" dirty="0" smtClean="0"/>
              <a:t>, регулярно </a:t>
            </a:r>
            <a:r>
              <a:rPr lang="ru-RU" sz="2000" dirty="0" err="1" smtClean="0"/>
              <a:t>перевіряються</a:t>
            </a:r>
            <a:r>
              <a:rPr lang="ru-RU" sz="2000" dirty="0" smtClean="0"/>
              <a:t> й </a:t>
            </a:r>
            <a:r>
              <a:rPr lang="ru-RU" sz="2000" dirty="0" err="1" smtClean="0"/>
              <a:t>обладнуються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приладами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запобігають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виникненню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небезпеки</a:t>
            </a:r>
            <a:r>
              <a:rPr lang="ru-RU" sz="2000" dirty="0" smtClean="0"/>
              <a:t>. Люди,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відповідають</a:t>
            </a:r>
            <a:r>
              <a:rPr lang="ru-RU" sz="2000" dirty="0" smtClean="0"/>
              <a:t> за роботу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приладів</a:t>
            </a:r>
            <a:r>
              <a:rPr lang="ru-RU" sz="2000" dirty="0" smtClean="0"/>
              <a:t>, - </a:t>
            </a:r>
            <a:r>
              <a:rPr lang="ru-RU" sz="2000" dirty="0" err="1" smtClean="0"/>
              <a:t>здебільшого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чесні</a:t>
            </a:r>
            <a:r>
              <a:rPr lang="ru-RU" sz="2000" dirty="0" smtClean="0"/>
              <a:t>, </a:t>
            </a:r>
            <a:r>
              <a:rPr lang="ru-RU" sz="2000" dirty="0" err="1" smtClean="0"/>
              <a:t>щирі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розумні</a:t>
            </a:r>
            <a:r>
              <a:rPr lang="ru-RU" sz="2000" dirty="0" smtClean="0"/>
              <a:t> й </a:t>
            </a:r>
            <a:r>
              <a:rPr lang="ru-RU" sz="2000" dirty="0" err="1" smtClean="0"/>
              <a:t>віддані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своїй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справі</a:t>
            </a:r>
            <a:r>
              <a:rPr lang="ru-RU" sz="2000" dirty="0" smtClean="0"/>
              <a:t> люди. Головна </a:t>
            </a:r>
            <a:r>
              <a:rPr lang="ru-RU" sz="2000" dirty="0" err="1" smtClean="0"/>
              <a:t>їхня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турбота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безпечна</a:t>
            </a:r>
            <a:r>
              <a:rPr lang="ru-RU" sz="2000" dirty="0" smtClean="0"/>
              <a:t> робота реактора. Але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найвищої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кваліфікації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фахівців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аварія</a:t>
            </a:r>
            <a:r>
              <a:rPr lang="ru-RU" sz="2000" dirty="0" smtClean="0"/>
              <a:t>. Люди </a:t>
            </a:r>
            <a:r>
              <a:rPr lang="ru-RU" sz="2000" dirty="0" err="1" smtClean="0"/>
              <a:t>помиляються</a:t>
            </a:r>
            <a:r>
              <a:rPr lang="ru-RU" sz="2000" dirty="0" smtClean="0"/>
              <a:t>. </a:t>
            </a:r>
            <a:r>
              <a:rPr lang="ru-RU" sz="2000" dirty="0" err="1" smtClean="0"/>
              <a:t>Машини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ламаються</a:t>
            </a:r>
            <a:r>
              <a:rPr lang="ru-RU" sz="2000" dirty="0" smtClean="0"/>
              <a:t>. І тому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ядерних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електростанціях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траплялися</a:t>
            </a:r>
            <a:r>
              <a:rPr lang="ru-RU" sz="2000" dirty="0" smtClean="0"/>
              <a:t> неполадки – </a:t>
            </a:r>
            <a:r>
              <a:rPr lang="ru-RU" sz="2000" dirty="0" err="1" smtClean="0"/>
              <a:t>більші</a:t>
            </a:r>
            <a:r>
              <a:rPr lang="ru-RU" sz="2000" dirty="0" smtClean="0"/>
              <a:t> й </a:t>
            </a:r>
            <a:r>
              <a:rPr lang="ru-RU" sz="2000" dirty="0" err="1" smtClean="0"/>
              <a:t>менші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80727"/>
            <a:ext cx="4924053" cy="532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6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6496"/>
          <a:stretch>
            <a:fillRect/>
          </a:stretch>
        </p:blipFill>
        <p:spPr>
          <a:xfrm>
            <a:off x="4283968" y="1700808"/>
            <a:ext cx="486003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07504" y="1411035"/>
            <a:ext cx="4104456" cy="5112568"/>
          </a:xfrm>
        </p:spPr>
        <p:txBody>
          <a:bodyPr>
            <a:noAutofit/>
          </a:bodyPr>
          <a:lstStyle/>
          <a:p>
            <a:endParaRPr lang="ru-RU" dirty="0"/>
          </a:p>
          <a:p>
            <a:r>
              <a:rPr lang="ru-RU" sz="2000" dirty="0" smtClean="0"/>
              <a:t>Склад: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*</a:t>
            </a:r>
            <a:r>
              <a:rPr lang="ru-RU" sz="2000" dirty="0" err="1" smtClean="0"/>
              <a:t>енергоблок</a:t>
            </a:r>
            <a:r>
              <a:rPr lang="ru-RU" sz="2000" dirty="0" smtClean="0"/>
              <a:t> </a:t>
            </a:r>
            <a:r>
              <a:rPr lang="ru-RU" sz="2000" dirty="0"/>
              <a:t>№ 1, </a:t>
            </a:r>
            <a:r>
              <a:rPr lang="ru-RU" sz="2000" dirty="0" err="1"/>
              <a:t>зупинений</a:t>
            </a:r>
            <a:r>
              <a:rPr lang="ru-RU" sz="2000" dirty="0"/>
              <a:t> у 1996 </a:t>
            </a: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*</a:t>
            </a:r>
            <a:r>
              <a:rPr lang="ru-RU" sz="2000" dirty="0" err="1" smtClean="0"/>
              <a:t>енергоблок</a:t>
            </a:r>
            <a:r>
              <a:rPr lang="ru-RU" sz="2000" dirty="0" smtClean="0"/>
              <a:t> </a:t>
            </a:r>
            <a:r>
              <a:rPr lang="ru-RU" sz="2000" dirty="0"/>
              <a:t>№ 2, </a:t>
            </a:r>
            <a:r>
              <a:rPr lang="ru-RU" sz="2000" dirty="0" err="1"/>
              <a:t>зупинений</a:t>
            </a:r>
            <a:r>
              <a:rPr lang="ru-RU" sz="2000" dirty="0"/>
              <a:t> в </a:t>
            </a:r>
            <a:r>
              <a:rPr lang="ru-RU" sz="2000" dirty="0" err="1"/>
              <a:t>жовтні</a:t>
            </a:r>
            <a:r>
              <a:rPr lang="ru-RU" sz="2000" dirty="0"/>
              <a:t> </a:t>
            </a:r>
            <a:r>
              <a:rPr lang="ru-RU" sz="2000" dirty="0" smtClean="0"/>
              <a:t>1991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/>
              <a:t>* </a:t>
            </a:r>
            <a:r>
              <a:rPr lang="ru-RU" sz="2000" dirty="0" err="1"/>
              <a:t>енергоблок</a:t>
            </a:r>
            <a:r>
              <a:rPr lang="ru-RU" sz="2000" dirty="0"/>
              <a:t> № 3, </a:t>
            </a:r>
            <a:r>
              <a:rPr lang="ru-RU" sz="2000" dirty="0" err="1"/>
              <a:t>перебував</a:t>
            </a:r>
            <a:r>
              <a:rPr lang="ru-RU" sz="2000" dirty="0"/>
              <a:t> в </a:t>
            </a:r>
            <a:r>
              <a:rPr lang="ru-RU" sz="2000" dirty="0" err="1"/>
              <a:t>режимі</a:t>
            </a:r>
            <a:r>
              <a:rPr lang="ru-RU" sz="2000" dirty="0"/>
              <a:t> </a:t>
            </a:r>
            <a:r>
              <a:rPr lang="ru-RU" sz="2000" dirty="0" err="1"/>
              <a:t>експлуатації</a:t>
            </a:r>
            <a:r>
              <a:rPr lang="ru-RU" sz="2000" dirty="0"/>
              <a:t> до 2000 року;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err="1" smtClean="0"/>
              <a:t>енергоблок</a:t>
            </a:r>
            <a:r>
              <a:rPr lang="ru-RU" sz="2000" dirty="0" smtClean="0"/>
              <a:t> </a:t>
            </a:r>
            <a:r>
              <a:rPr lang="ru-RU" sz="2000" dirty="0"/>
              <a:t>№ 4, на </a:t>
            </a:r>
            <a:r>
              <a:rPr lang="ru-RU" sz="2000" dirty="0" err="1"/>
              <a:t>якому</a:t>
            </a:r>
            <a:r>
              <a:rPr lang="ru-RU" sz="2000" dirty="0"/>
              <a:t> в 1986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сталася</a:t>
            </a:r>
            <a:r>
              <a:rPr lang="ru-RU" sz="2000" dirty="0"/>
              <a:t> </a:t>
            </a:r>
            <a:r>
              <a:rPr lang="ru-RU" sz="2000" dirty="0" err="1"/>
              <a:t>аварія</a:t>
            </a:r>
            <a:r>
              <a:rPr lang="ru-RU" sz="2000" dirty="0"/>
              <a:t> масштабу </a:t>
            </a:r>
            <a:r>
              <a:rPr lang="ru-RU" sz="2000" dirty="0" err="1"/>
              <a:t>екологічної</a:t>
            </a:r>
            <a:r>
              <a:rPr lang="ru-RU" sz="2000" dirty="0"/>
              <a:t> </a:t>
            </a:r>
            <a:endParaRPr lang="ru-RU" sz="2000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/>
              <a:t>* </a:t>
            </a:r>
            <a:r>
              <a:rPr lang="ru-RU" sz="2000" dirty="0" err="1"/>
              <a:t>енергоблоки</a:t>
            </a:r>
            <a:r>
              <a:rPr lang="ru-RU" sz="2000" dirty="0"/>
              <a:t> № 5 та № 6 з </a:t>
            </a:r>
            <a:r>
              <a:rPr lang="ru-RU" sz="2000" dirty="0" err="1"/>
              <a:t>незавершеним</a:t>
            </a:r>
            <a:r>
              <a:rPr lang="ru-RU" sz="2000" dirty="0"/>
              <a:t> </a:t>
            </a:r>
            <a:r>
              <a:rPr lang="ru-RU" sz="2000" dirty="0" err="1"/>
              <a:t>будівництвом</a:t>
            </a:r>
            <a:r>
              <a:rPr lang="ru-RU" sz="2000" dirty="0" smtClean="0"/>
              <a:t>,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/>
              <a:t>* </a:t>
            </a:r>
            <a:r>
              <a:rPr lang="ru-RU" sz="2000" dirty="0" err="1"/>
              <a:t>сховище</a:t>
            </a:r>
            <a:r>
              <a:rPr lang="ru-RU" sz="2000" dirty="0"/>
              <a:t> </a:t>
            </a:r>
            <a:r>
              <a:rPr lang="ru-RU" sz="2000" dirty="0" err="1"/>
              <a:t>рідких</a:t>
            </a:r>
            <a:r>
              <a:rPr lang="ru-RU" sz="2000" dirty="0"/>
              <a:t> та </a:t>
            </a:r>
            <a:r>
              <a:rPr lang="ru-RU" sz="2000" dirty="0" err="1"/>
              <a:t>твердих</a:t>
            </a:r>
            <a:r>
              <a:rPr lang="ru-RU" sz="2000" dirty="0"/>
              <a:t> </a:t>
            </a:r>
            <a:r>
              <a:rPr lang="ru-RU" sz="2000" dirty="0" err="1"/>
              <a:t>радіоактивних</a:t>
            </a:r>
            <a:r>
              <a:rPr lang="ru-RU" sz="2000" dirty="0"/>
              <a:t> </a:t>
            </a:r>
            <a:r>
              <a:rPr lang="ru-RU" sz="2000" dirty="0" err="1"/>
              <a:t>відходів</a:t>
            </a:r>
            <a:r>
              <a:rPr lang="ru-RU" sz="2000" dirty="0"/>
              <a:t> і </a:t>
            </a:r>
            <a:r>
              <a:rPr lang="ru-RU" sz="2000" dirty="0" err="1"/>
              <a:t>відпрацьованого</a:t>
            </a:r>
            <a:r>
              <a:rPr lang="ru-RU" sz="2000" dirty="0"/>
              <a:t> ядерного </a:t>
            </a:r>
            <a:r>
              <a:rPr lang="ru-RU" sz="2000" dirty="0" err="1"/>
              <a:t>палива</a:t>
            </a:r>
            <a:r>
              <a:rPr lang="ru-RU" sz="2000" dirty="0"/>
              <a:t> та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споруди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6632"/>
            <a:ext cx="75646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Чорнобильська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АЕС (ЧАЕС)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Чорнобильська</a:t>
            </a:r>
            <a:r>
              <a:rPr lang="ru-RU" b="1" i="1" dirty="0" smtClean="0"/>
              <a:t> АЕС (ЧАЕС) </a:t>
            </a:r>
            <a:r>
              <a:rPr lang="ru-RU" dirty="0" smtClean="0"/>
              <a:t>— </a:t>
            </a:r>
            <a:r>
              <a:rPr lang="ru-RU" dirty="0" err="1" smtClean="0"/>
              <a:t>атомна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електростанція</a:t>
            </a:r>
            <a:r>
              <a:rPr lang="ru-RU" dirty="0" smtClean="0"/>
              <a:t>, </a:t>
            </a:r>
            <a:r>
              <a:rPr lang="ru-RU" dirty="0" err="1" smtClean="0"/>
              <a:t>збудована</a:t>
            </a:r>
            <a:r>
              <a:rPr lang="ru-RU" dirty="0" smtClean="0"/>
              <a:t> в 1971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Київська</a:t>
            </a:r>
            <a:r>
              <a:rPr lang="ru-RU" dirty="0" smtClean="0"/>
              <a:t> область)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639852"/>
            <a:ext cx="4896544" cy="6029508"/>
          </a:xfrm>
        </p:spPr>
        <p:txBody>
          <a:bodyPr>
            <a:noAutofit/>
          </a:bodyPr>
          <a:lstStyle/>
          <a:p>
            <a:r>
              <a:rPr lang="ru-RU" sz="1900" dirty="0"/>
              <a:t>25 </a:t>
            </a:r>
            <a:r>
              <a:rPr lang="ru-RU" sz="1900" dirty="0" err="1"/>
              <a:t>квітня</a:t>
            </a:r>
            <a:r>
              <a:rPr lang="ru-RU" sz="1900" dirty="0"/>
              <a:t> 1986 року на </a:t>
            </a:r>
            <a:r>
              <a:rPr lang="ru-RU" sz="1900" dirty="0" err="1"/>
              <a:t>Чорнобильській</a:t>
            </a:r>
            <a:r>
              <a:rPr lang="ru-RU" sz="1900" dirty="0"/>
              <a:t> АЕС </a:t>
            </a:r>
            <a:r>
              <a:rPr lang="ru-RU" sz="1900" dirty="0" err="1"/>
              <a:t>готувалися</a:t>
            </a:r>
            <a:r>
              <a:rPr lang="ru-RU" sz="1900" dirty="0"/>
              <a:t> до </a:t>
            </a:r>
            <a:r>
              <a:rPr lang="ru-RU" sz="1900" dirty="0" err="1" smtClean="0"/>
              <a:t>зупинення</a:t>
            </a:r>
            <a:r>
              <a:rPr lang="ru-RU" sz="1900" dirty="0" smtClean="0"/>
              <a:t>  4-го </a:t>
            </a:r>
            <a:r>
              <a:rPr lang="ru-RU" sz="1900" dirty="0"/>
              <a:t>блоку на </a:t>
            </a:r>
            <a:r>
              <a:rPr lang="ru-RU" sz="1900" dirty="0" err="1" smtClean="0"/>
              <a:t>плановий</a:t>
            </a:r>
            <a:r>
              <a:rPr lang="ru-RU" sz="1900" dirty="0" smtClean="0"/>
              <a:t>  </a:t>
            </a:r>
            <a:r>
              <a:rPr lang="ru-RU" sz="1900" dirty="0"/>
              <a:t>ремонт. </a:t>
            </a:r>
            <a:r>
              <a:rPr lang="ru-RU" sz="1900" dirty="0" err="1"/>
              <a:t>Цим</a:t>
            </a:r>
            <a:r>
              <a:rPr lang="ru-RU" sz="1900" dirty="0"/>
              <a:t> </a:t>
            </a:r>
            <a:r>
              <a:rPr lang="ru-RU" sz="1900" dirty="0" err="1" smtClean="0"/>
              <a:t>вирішили</a:t>
            </a:r>
            <a:r>
              <a:rPr lang="ru-RU" sz="1900" dirty="0" smtClean="0"/>
              <a:t> </a:t>
            </a:r>
            <a:r>
              <a:rPr lang="ru-RU" sz="1900" dirty="0" err="1"/>
              <a:t>скористатися</a:t>
            </a:r>
            <a:r>
              <a:rPr lang="ru-RU" sz="1900" dirty="0"/>
              <a:t>, </a:t>
            </a:r>
            <a:r>
              <a:rPr lang="ru-RU" sz="1900" dirty="0" err="1"/>
              <a:t>щоб</a:t>
            </a:r>
            <a:r>
              <a:rPr lang="ru-RU" sz="1900" dirty="0"/>
              <a:t> провести </a:t>
            </a:r>
            <a:r>
              <a:rPr lang="ru-RU" sz="1900" dirty="0" err="1"/>
              <a:t>випробування</a:t>
            </a:r>
            <a:r>
              <a:rPr lang="ru-RU" sz="1900" dirty="0"/>
              <a:t> </a:t>
            </a:r>
            <a:r>
              <a:rPr lang="ru-RU" sz="1900" dirty="0" err="1"/>
              <a:t>однієї</a:t>
            </a:r>
            <a:r>
              <a:rPr lang="ru-RU" sz="1900" dirty="0"/>
              <a:t> з систем </a:t>
            </a:r>
            <a:r>
              <a:rPr lang="ru-RU" sz="1900" dirty="0" err="1"/>
              <a:t>безпеки</a:t>
            </a:r>
            <a:r>
              <a:rPr lang="ru-RU" sz="1900" dirty="0"/>
              <a:t> </a:t>
            </a:r>
            <a:r>
              <a:rPr lang="ru-RU" sz="1900" dirty="0" err="1"/>
              <a:t>експлуатації</a:t>
            </a:r>
            <a:r>
              <a:rPr lang="ru-RU" sz="1900" dirty="0"/>
              <a:t> реактора РБМК-1000. Але </a:t>
            </a:r>
            <a:r>
              <a:rPr lang="ru-RU" sz="1900" dirty="0" err="1"/>
              <a:t>програма</a:t>
            </a:r>
            <a:r>
              <a:rPr lang="ru-RU" sz="1900" dirty="0"/>
              <a:t> </a:t>
            </a:r>
            <a:r>
              <a:rPr lang="ru-RU" sz="1900" dirty="0" err="1"/>
              <a:t>випробування</a:t>
            </a:r>
            <a:r>
              <a:rPr lang="ru-RU" sz="1900" dirty="0"/>
              <a:t> мала </a:t>
            </a:r>
            <a:r>
              <a:rPr lang="ru-RU" sz="1900" dirty="0" err="1"/>
              <a:t>серйозні</a:t>
            </a:r>
            <a:r>
              <a:rPr lang="ru-RU" sz="1900" dirty="0"/>
              <a:t> </a:t>
            </a:r>
            <a:r>
              <a:rPr lang="ru-RU" sz="1900" dirty="0" err="1"/>
              <a:t>недоліки</a:t>
            </a:r>
            <a:r>
              <a:rPr lang="ru-RU" sz="1900" dirty="0"/>
              <a:t>. </a:t>
            </a:r>
            <a:r>
              <a:rPr lang="ru-RU" sz="1900" dirty="0" err="1"/>
              <a:t>Внаслідок</a:t>
            </a:r>
            <a:r>
              <a:rPr lang="ru-RU" sz="1900" dirty="0"/>
              <a:t> </a:t>
            </a:r>
            <a:r>
              <a:rPr lang="ru-RU" sz="1900" dirty="0" err="1"/>
              <a:t>збігу</a:t>
            </a:r>
            <a:r>
              <a:rPr lang="ru-RU" sz="1900" dirty="0"/>
              <a:t> </a:t>
            </a:r>
            <a:r>
              <a:rPr lang="ru-RU" sz="1900" dirty="0" err="1"/>
              <a:t>цілого</a:t>
            </a:r>
            <a:r>
              <a:rPr lang="ru-RU" sz="1900" dirty="0"/>
              <a:t> ряду </a:t>
            </a:r>
            <a:r>
              <a:rPr lang="ru-RU" sz="1900" dirty="0" err="1"/>
              <a:t>обставин</a:t>
            </a:r>
            <a:r>
              <a:rPr lang="ru-RU" sz="1900" dirty="0"/>
              <a:t>, </a:t>
            </a:r>
            <a:r>
              <a:rPr lang="ru-RU" sz="1900" dirty="0" err="1"/>
              <a:t>починаючи</a:t>
            </a:r>
            <a:r>
              <a:rPr lang="ru-RU" sz="1900" dirty="0"/>
              <a:t> з 1 </a:t>
            </a:r>
            <a:r>
              <a:rPr lang="ru-RU" sz="1900" dirty="0" err="1"/>
              <a:t>години</a:t>
            </a:r>
            <a:r>
              <a:rPr lang="ru-RU" sz="1900" dirty="0"/>
              <a:t> 24 </a:t>
            </a:r>
            <a:r>
              <a:rPr lang="ru-RU" sz="1900" dirty="0" err="1"/>
              <a:t>хвилини</a:t>
            </a:r>
            <a:r>
              <a:rPr lang="ru-RU" sz="1900" dirty="0"/>
              <a:t> 26 </a:t>
            </a:r>
            <a:r>
              <a:rPr lang="ru-RU" sz="1900" dirty="0" err="1"/>
              <a:t>квітня</a:t>
            </a:r>
            <a:r>
              <a:rPr lang="ru-RU" sz="1900" dirty="0"/>
              <a:t>, </a:t>
            </a:r>
            <a:r>
              <a:rPr lang="ru-RU" sz="1900" dirty="0" err="1"/>
              <a:t>відбулася</a:t>
            </a:r>
            <a:r>
              <a:rPr lang="ru-RU" sz="1900" dirty="0"/>
              <a:t> </a:t>
            </a:r>
            <a:r>
              <a:rPr lang="ru-RU" sz="1900" dirty="0" err="1"/>
              <a:t>серія</a:t>
            </a:r>
            <a:r>
              <a:rPr lang="ru-RU" sz="1900" dirty="0"/>
              <a:t> </a:t>
            </a:r>
            <a:r>
              <a:rPr lang="ru-RU" sz="1900" dirty="0" err="1"/>
              <a:t>вибухів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призвели</a:t>
            </a:r>
            <a:r>
              <a:rPr lang="ru-RU" sz="1900" dirty="0"/>
              <a:t> до </a:t>
            </a:r>
            <a:r>
              <a:rPr lang="ru-RU" sz="1900" dirty="0" err="1"/>
              <a:t>руйнування</a:t>
            </a:r>
            <a:r>
              <a:rPr lang="ru-RU" sz="1900" dirty="0"/>
              <a:t> реактора та </a:t>
            </a:r>
            <a:r>
              <a:rPr lang="ru-RU" sz="1900" dirty="0" err="1"/>
              <a:t>будівлі</a:t>
            </a:r>
            <a:r>
              <a:rPr lang="ru-RU" sz="1900" dirty="0"/>
              <a:t> 4-го блока і </a:t>
            </a:r>
            <a:r>
              <a:rPr lang="ru-RU" sz="1900" dirty="0" err="1"/>
              <a:t>викиду</a:t>
            </a:r>
            <a:r>
              <a:rPr lang="ru-RU" sz="1900" dirty="0"/>
              <a:t> </a:t>
            </a:r>
            <a:r>
              <a:rPr lang="ru-RU" sz="1900" dirty="0" err="1"/>
              <a:t>великої</a:t>
            </a:r>
            <a:r>
              <a:rPr lang="ru-RU" sz="1900" dirty="0"/>
              <a:t> </a:t>
            </a:r>
            <a:r>
              <a:rPr lang="ru-RU" sz="1900" dirty="0" err="1"/>
              <a:t>кількості</a:t>
            </a:r>
            <a:r>
              <a:rPr lang="ru-RU" sz="1900" dirty="0"/>
              <a:t> </a:t>
            </a:r>
            <a:r>
              <a:rPr lang="ru-RU" sz="1900" dirty="0" err="1"/>
              <a:t>радіоактивних</a:t>
            </a:r>
            <a:r>
              <a:rPr lang="ru-RU" sz="1900" dirty="0"/>
              <a:t> </a:t>
            </a:r>
            <a:r>
              <a:rPr lang="ru-RU" sz="1900" dirty="0" err="1"/>
              <a:t>речовин</a:t>
            </a:r>
            <a:r>
              <a:rPr lang="ru-RU" sz="1900" dirty="0"/>
              <a:t> у </a:t>
            </a:r>
            <a:r>
              <a:rPr lang="ru-RU" sz="1900" dirty="0" err="1"/>
              <a:t>довкілля</a:t>
            </a:r>
            <a:r>
              <a:rPr lang="ru-RU" sz="1900" dirty="0"/>
              <a:t>. Потоки </a:t>
            </a:r>
            <a:r>
              <a:rPr lang="ru-RU" sz="1900" dirty="0" err="1"/>
              <a:t>високоактивної</a:t>
            </a:r>
            <a:r>
              <a:rPr lang="ru-RU" sz="1900" dirty="0"/>
              <a:t> </a:t>
            </a:r>
            <a:r>
              <a:rPr lang="ru-RU" sz="1900" dirty="0" err="1"/>
              <a:t>лави</a:t>
            </a:r>
            <a:r>
              <a:rPr lang="ru-RU" sz="1900" dirty="0"/>
              <a:t> з </a:t>
            </a:r>
            <a:r>
              <a:rPr lang="ru-RU" sz="1900" dirty="0" err="1"/>
              <a:t>розплавленого</a:t>
            </a:r>
            <a:r>
              <a:rPr lang="ru-RU" sz="1900" dirty="0"/>
              <a:t> </a:t>
            </a:r>
            <a:r>
              <a:rPr lang="ru-RU" sz="1900" dirty="0" err="1"/>
              <a:t>палива</a:t>
            </a:r>
            <a:r>
              <a:rPr lang="ru-RU" sz="1900" dirty="0"/>
              <a:t> й </a:t>
            </a:r>
            <a:r>
              <a:rPr lang="ru-RU" sz="1900" dirty="0" err="1"/>
              <a:t>графіту</a:t>
            </a:r>
            <a:r>
              <a:rPr lang="ru-RU" sz="1900" dirty="0"/>
              <a:t> проникли у </a:t>
            </a:r>
            <a:r>
              <a:rPr lang="ru-RU" sz="1900" dirty="0" err="1"/>
              <a:t>приміщення</a:t>
            </a:r>
            <a:r>
              <a:rPr lang="ru-RU" sz="1900" dirty="0"/>
              <a:t> </a:t>
            </a:r>
            <a:r>
              <a:rPr lang="ru-RU" sz="1900" dirty="0" err="1"/>
              <a:t>нижньої</a:t>
            </a:r>
            <a:r>
              <a:rPr lang="ru-RU" sz="1900" dirty="0"/>
              <a:t> </a:t>
            </a:r>
            <a:r>
              <a:rPr lang="ru-RU" sz="1900" dirty="0" err="1"/>
              <a:t>частини</a:t>
            </a:r>
            <a:r>
              <a:rPr lang="ru-RU" sz="1900" dirty="0"/>
              <a:t> реактора. В </a:t>
            </a:r>
            <a:r>
              <a:rPr lang="ru-RU" sz="1900" dirty="0" err="1"/>
              <a:t>результаті</a:t>
            </a:r>
            <a:r>
              <a:rPr lang="ru-RU" sz="1900" dirty="0"/>
              <a:t> </a:t>
            </a:r>
            <a:r>
              <a:rPr lang="ru-RU" sz="1900" dirty="0" err="1"/>
              <a:t>склалася</a:t>
            </a:r>
            <a:r>
              <a:rPr lang="ru-RU" sz="1900" dirty="0"/>
              <a:t> </a:t>
            </a:r>
            <a:r>
              <a:rPr lang="ru-RU" sz="1900" dirty="0" err="1"/>
              <a:t>надзвичайна</a:t>
            </a:r>
            <a:r>
              <a:rPr lang="ru-RU" sz="1900" dirty="0"/>
              <a:t> </a:t>
            </a:r>
            <a:r>
              <a:rPr lang="ru-RU" sz="1900" dirty="0" err="1"/>
              <a:t>ситуація</a:t>
            </a:r>
            <a:r>
              <a:rPr lang="ru-RU" sz="1900" dirty="0"/>
              <a:t>, яка </a:t>
            </a:r>
            <a:r>
              <a:rPr lang="ru-RU" sz="1900" dirty="0" err="1"/>
              <a:t>вимагала</a:t>
            </a:r>
            <a:r>
              <a:rPr lang="ru-RU" sz="1900" dirty="0"/>
              <a:t> </a:t>
            </a:r>
            <a:r>
              <a:rPr lang="ru-RU" sz="1900" dirty="0" err="1"/>
              <a:t>термінових</a:t>
            </a:r>
            <a:r>
              <a:rPr lang="ru-RU" sz="1900" dirty="0"/>
              <a:t> </a:t>
            </a:r>
            <a:r>
              <a:rPr lang="ru-RU" sz="1900" dirty="0" err="1"/>
              <a:t>дій</a:t>
            </a:r>
            <a:r>
              <a:rPr lang="ru-RU" sz="1900" dirty="0"/>
              <a:t> по </a:t>
            </a:r>
            <a:r>
              <a:rPr lang="ru-RU" sz="1900" dirty="0" err="1"/>
              <a:t>нейтралізації</a:t>
            </a:r>
            <a:r>
              <a:rPr lang="ru-RU" sz="1900" dirty="0"/>
              <a:t> </a:t>
            </a:r>
            <a:r>
              <a:rPr lang="ru-RU" sz="1900" dirty="0" err="1"/>
              <a:t>небезпеки</a:t>
            </a:r>
            <a:r>
              <a:rPr lang="ru-RU" sz="19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16632"/>
            <a:ext cx="4763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Аварія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26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квітня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1986 року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4032250" cy="347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55976" y="692696"/>
            <a:ext cx="4202792" cy="5444832"/>
          </a:xfrm>
        </p:spPr>
        <p:txBody>
          <a:bodyPr/>
          <a:lstStyle/>
          <a:p>
            <a:r>
              <a:rPr lang="ru-RU" sz="2000" dirty="0"/>
              <a:t>Першими в </a:t>
            </a:r>
            <a:r>
              <a:rPr lang="ru-RU" sz="2000" dirty="0" err="1"/>
              <a:t>боротьбу</a:t>
            </a:r>
            <a:r>
              <a:rPr lang="ru-RU" sz="2000" dirty="0"/>
              <a:t> з вогнем </a:t>
            </a:r>
            <a:r>
              <a:rPr lang="ru-RU" sz="2000" dirty="0" err="1"/>
              <a:t>включилися</a:t>
            </a:r>
            <a:r>
              <a:rPr lang="ru-RU" sz="2000" dirty="0"/>
              <a:t> </a:t>
            </a:r>
            <a:r>
              <a:rPr lang="ru-RU" sz="2000" dirty="0" err="1"/>
              <a:t>воєнізовані</a:t>
            </a:r>
            <a:r>
              <a:rPr lang="ru-RU" sz="2000" dirty="0"/>
              <a:t> </a:t>
            </a:r>
            <a:r>
              <a:rPr lang="ru-RU" sz="2000" dirty="0" err="1"/>
              <a:t>пожежні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міст</a:t>
            </a:r>
            <a:r>
              <a:rPr lang="ru-RU" sz="2000" dirty="0"/>
              <a:t> </a:t>
            </a:r>
            <a:r>
              <a:rPr lang="ru-RU" sz="2000" dirty="0" err="1"/>
              <a:t>Чорнобиля</a:t>
            </a:r>
            <a:r>
              <a:rPr lang="ru-RU" sz="2000" dirty="0"/>
              <a:t> і </a:t>
            </a:r>
            <a:r>
              <a:rPr lang="ru-RU" sz="2000" dirty="0" err="1"/>
              <a:t>Прип'яті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Києва</a:t>
            </a:r>
            <a:r>
              <a:rPr lang="ru-RU" sz="2000" dirty="0"/>
              <a:t> й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населених</a:t>
            </a:r>
            <a:r>
              <a:rPr lang="ru-RU" sz="2000" dirty="0"/>
              <a:t> </a:t>
            </a:r>
            <a:r>
              <a:rPr lang="ru-RU" sz="2000" dirty="0" err="1"/>
              <a:t>пунктів</a:t>
            </a:r>
            <a:r>
              <a:rPr lang="ru-RU" sz="2000" dirty="0"/>
              <a:t> </a:t>
            </a:r>
            <a:r>
              <a:rPr lang="ru-RU" sz="2000" dirty="0" err="1"/>
              <a:t>Київщини</a:t>
            </a:r>
            <a:r>
              <a:rPr lang="ru-RU" sz="2000" dirty="0"/>
              <a:t>, особливо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Білої</a:t>
            </a:r>
            <a:r>
              <a:rPr lang="ru-RU" sz="2000" dirty="0"/>
              <a:t> Церкви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рішучим</a:t>
            </a:r>
            <a:r>
              <a:rPr lang="ru-RU" sz="2000" dirty="0"/>
              <a:t> </a:t>
            </a:r>
            <a:r>
              <a:rPr lang="ru-RU" sz="2000" dirty="0" err="1"/>
              <a:t>діям</a:t>
            </a:r>
            <a:r>
              <a:rPr lang="ru-RU" sz="2000" dirty="0"/>
              <a:t> </a:t>
            </a:r>
            <a:r>
              <a:rPr lang="ru-RU" sz="2000" dirty="0" err="1"/>
              <a:t>воєнізованої</a:t>
            </a:r>
            <a:r>
              <a:rPr lang="ru-RU" sz="2000" dirty="0"/>
              <a:t> </a:t>
            </a:r>
            <a:r>
              <a:rPr lang="ru-RU" sz="2000" dirty="0" err="1"/>
              <a:t>пожежної</a:t>
            </a:r>
            <a:r>
              <a:rPr lang="ru-RU" sz="2000" dirty="0"/>
              <a:t>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АЕС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підрозділів</a:t>
            </a:r>
            <a:r>
              <a:rPr lang="ru-RU" sz="2000" dirty="0"/>
              <a:t> </a:t>
            </a:r>
            <a:r>
              <a:rPr lang="ru-RU" sz="2000" dirty="0" err="1"/>
              <a:t>пожежу</a:t>
            </a:r>
            <a:r>
              <a:rPr lang="ru-RU" sz="2000" dirty="0"/>
              <a:t> на </a:t>
            </a:r>
            <a:r>
              <a:rPr lang="ru-RU" sz="2000" dirty="0" err="1"/>
              <a:t>покрівлях</a:t>
            </a:r>
            <a:r>
              <a:rPr lang="ru-RU" sz="2000" dirty="0"/>
              <a:t> ЧАЕС о 6 </a:t>
            </a:r>
            <a:r>
              <a:rPr lang="ru-RU" sz="2000" dirty="0" err="1"/>
              <a:t>годині</a:t>
            </a:r>
            <a:r>
              <a:rPr lang="ru-RU" sz="2000" dirty="0"/>
              <a:t> 35 </a:t>
            </a:r>
            <a:r>
              <a:rPr lang="ru-RU" sz="2000" dirty="0" err="1"/>
              <a:t>хвилин</a:t>
            </a:r>
            <a:r>
              <a:rPr lang="ru-RU" sz="2000" dirty="0"/>
              <a:t> 26 </a:t>
            </a:r>
            <a:r>
              <a:rPr lang="ru-RU" sz="2000" dirty="0" err="1"/>
              <a:t>квітня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ліквідовано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9" b="7789"/>
          <a:stretch>
            <a:fillRect/>
          </a:stretch>
        </p:blipFill>
        <p:spPr>
          <a:xfrm>
            <a:off x="107504" y="764704"/>
            <a:ext cx="4176464" cy="448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8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r="547"/>
          <a:stretch>
            <a:fillRect/>
          </a:stretch>
        </p:blipFill>
        <p:spPr>
          <a:xfrm>
            <a:off x="0" y="1124744"/>
            <a:ext cx="3851920" cy="395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779912" y="260648"/>
            <a:ext cx="5040560" cy="6408712"/>
          </a:xfrm>
        </p:spPr>
        <p:txBody>
          <a:bodyPr>
            <a:normAutofit/>
          </a:bodyPr>
          <a:lstStyle/>
          <a:p>
            <a:r>
              <a:rPr lang="ru-RU" sz="2000" dirty="0"/>
              <a:t>Практично </a:t>
            </a:r>
            <a:r>
              <a:rPr lang="ru-RU" sz="2000" dirty="0" err="1"/>
              <a:t>всі</a:t>
            </a:r>
            <a:r>
              <a:rPr lang="ru-RU" sz="2000" dirty="0"/>
              <a:t>, </a:t>
            </a:r>
            <a:r>
              <a:rPr lang="ru-RU" sz="2000" dirty="0" err="1"/>
              <a:t>хто</a:t>
            </a:r>
            <a:r>
              <a:rPr lang="ru-RU" sz="2000" dirty="0"/>
              <a:t> першими </a:t>
            </a:r>
            <a:r>
              <a:rPr lang="ru-RU" sz="2000" dirty="0" err="1"/>
              <a:t>включилися</a:t>
            </a:r>
            <a:r>
              <a:rPr lang="ru-RU" sz="2000" dirty="0"/>
              <a:t> в </a:t>
            </a:r>
            <a:r>
              <a:rPr lang="ru-RU" sz="2000" dirty="0" err="1"/>
              <a:t>боротьбу</a:t>
            </a:r>
            <a:r>
              <a:rPr lang="ru-RU" sz="2000" dirty="0"/>
              <a:t> з </a:t>
            </a:r>
            <a:r>
              <a:rPr lang="ru-RU" sz="2000" dirty="0" err="1"/>
              <a:t>пожежею</a:t>
            </a:r>
            <a:r>
              <a:rPr lang="ru-RU" sz="2000" dirty="0"/>
              <a:t>, </a:t>
            </a:r>
            <a:r>
              <a:rPr lang="ru-RU" sz="2000" dirty="0" err="1"/>
              <a:t>дістали</a:t>
            </a:r>
            <a:r>
              <a:rPr lang="ru-RU" sz="2000" dirty="0"/>
              <a:t> </a:t>
            </a:r>
            <a:r>
              <a:rPr lang="ru-RU" sz="2000" dirty="0" err="1"/>
              <a:t>небезпечні</a:t>
            </a:r>
            <a:r>
              <a:rPr lang="ru-RU" sz="2000" dirty="0"/>
              <a:t> для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дози</a:t>
            </a:r>
            <a:r>
              <a:rPr lang="ru-RU" sz="2000" dirty="0"/>
              <a:t> </a:t>
            </a:r>
            <a:r>
              <a:rPr lang="ru-RU" sz="2000" dirty="0" err="1"/>
              <a:t>опромінення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/>
              <a:t>Всі</a:t>
            </a:r>
            <a:r>
              <a:rPr lang="ru-RU" sz="2000" dirty="0"/>
              <a:t> вони посмертно </a:t>
            </a:r>
            <a:r>
              <a:rPr lang="ru-RU" sz="2000" dirty="0" err="1"/>
              <a:t>відзначені</a:t>
            </a:r>
            <a:r>
              <a:rPr lang="ru-RU" sz="2000" dirty="0"/>
              <a:t> </a:t>
            </a:r>
            <a:r>
              <a:rPr lang="ru-RU" sz="2000" dirty="0" err="1"/>
              <a:t>високими</a:t>
            </a:r>
            <a:r>
              <a:rPr lang="ru-RU" sz="2000" dirty="0"/>
              <a:t> </a:t>
            </a:r>
            <a:r>
              <a:rPr lang="ru-RU" sz="2000" dirty="0" err="1" smtClean="0"/>
              <a:t>нагородами.Високі</a:t>
            </a:r>
            <a:r>
              <a:rPr lang="ru-RU" sz="2000" dirty="0" smtClean="0"/>
              <a:t> </a:t>
            </a:r>
            <a:r>
              <a:rPr lang="ru-RU" sz="2000" dirty="0" err="1"/>
              <a:t>моральні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, </a:t>
            </a:r>
            <a:r>
              <a:rPr lang="ru-RU" sz="2000" dirty="0" err="1"/>
              <a:t>бойова</a:t>
            </a:r>
            <a:r>
              <a:rPr lang="ru-RU" sz="2000" dirty="0"/>
              <a:t> </a:t>
            </a:r>
            <a:r>
              <a:rPr lang="ru-RU" sz="2000" dirty="0" err="1"/>
              <a:t>готовність</a:t>
            </a:r>
            <a:r>
              <a:rPr lang="ru-RU" sz="2000" dirty="0"/>
              <a:t>, </a:t>
            </a:r>
            <a:r>
              <a:rPr lang="ru-RU" sz="2000" dirty="0" err="1"/>
              <a:t>професіоналізм</a:t>
            </a:r>
            <a:r>
              <a:rPr lang="ru-RU" sz="2000" dirty="0"/>
              <a:t> – усе </a:t>
            </a:r>
            <a:r>
              <a:rPr lang="ru-RU" sz="2000" dirty="0" err="1"/>
              <a:t>це</a:t>
            </a:r>
            <a:r>
              <a:rPr lang="ru-RU" sz="2000" dirty="0"/>
              <a:t> дозволило </a:t>
            </a:r>
            <a:r>
              <a:rPr lang="ru-RU" sz="2000" dirty="0" err="1"/>
              <a:t>пожежникам</a:t>
            </a:r>
            <a:r>
              <a:rPr lang="ru-RU" sz="2000" dirty="0"/>
              <a:t> </a:t>
            </a:r>
            <a:r>
              <a:rPr lang="ru-RU" sz="2000" dirty="0" err="1"/>
              <a:t>успішно</a:t>
            </a:r>
            <a:r>
              <a:rPr lang="ru-RU" sz="2000" dirty="0"/>
              <a:t> </a:t>
            </a:r>
            <a:r>
              <a:rPr lang="ru-RU" sz="2000" dirty="0" err="1"/>
              <a:t>вийти</a:t>
            </a:r>
            <a:r>
              <a:rPr lang="ru-RU" sz="2000" dirty="0"/>
              <a:t> з </a:t>
            </a:r>
            <a:r>
              <a:rPr lang="ru-RU" sz="2000" dirty="0" err="1"/>
              <a:t>ситуацій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виникли</a:t>
            </a:r>
            <a:r>
              <a:rPr lang="ru-RU" sz="2000" dirty="0"/>
              <a:t> </a:t>
            </a:r>
            <a:r>
              <a:rPr lang="ru-RU" sz="2000" dirty="0" err="1"/>
              <a:t>відразу</a:t>
            </a:r>
            <a:r>
              <a:rPr lang="ru-RU" sz="2000" dirty="0"/>
              <a:t> ж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аварії</a:t>
            </a:r>
            <a:r>
              <a:rPr lang="ru-RU" sz="2000" dirty="0"/>
              <a:t>. Разом з </a:t>
            </a:r>
            <a:r>
              <a:rPr lang="ru-RU" sz="2000" dirty="0" err="1"/>
              <a:t>тим</a:t>
            </a:r>
            <a:r>
              <a:rPr lang="ru-RU" sz="2000" dirty="0"/>
              <a:t> стало ясно,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пожежна</a:t>
            </a:r>
            <a:r>
              <a:rPr lang="ru-RU" sz="2000" dirty="0"/>
              <a:t> </a:t>
            </a:r>
            <a:r>
              <a:rPr lang="ru-RU" sz="2000" dirty="0" err="1"/>
              <a:t>техніка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погано </a:t>
            </a:r>
            <a:r>
              <a:rPr lang="ru-RU" sz="2000" dirty="0" err="1"/>
              <a:t>захищена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проникнення</a:t>
            </a:r>
            <a:r>
              <a:rPr lang="ru-RU" sz="2000" dirty="0"/>
              <a:t> </a:t>
            </a:r>
            <a:r>
              <a:rPr lang="ru-RU" sz="2000" dirty="0" err="1"/>
              <a:t>радіоактивного</a:t>
            </a:r>
            <a:r>
              <a:rPr lang="ru-RU" sz="2000" dirty="0"/>
              <a:t> пилу в </a:t>
            </a:r>
            <a:r>
              <a:rPr lang="ru-RU" sz="2000" dirty="0" err="1"/>
              <a:t>кабіни</a:t>
            </a:r>
            <a:r>
              <a:rPr lang="ru-RU" sz="2000" dirty="0"/>
              <a:t> машин, мала невеликий </a:t>
            </a:r>
            <a:r>
              <a:rPr lang="ru-RU" sz="2000" dirty="0" err="1"/>
              <a:t>коефіцієнт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іонізуючого</a:t>
            </a:r>
            <a:r>
              <a:rPr lang="ru-RU" sz="2000" dirty="0"/>
              <a:t> </a:t>
            </a:r>
            <a:r>
              <a:rPr lang="ru-RU" sz="2000" dirty="0" err="1" smtClean="0"/>
              <a:t>випромінювання</a:t>
            </a:r>
            <a:r>
              <a:rPr lang="ru-RU" sz="2000" dirty="0" smtClean="0"/>
              <a:t>. </a:t>
            </a:r>
            <a:r>
              <a:rPr lang="ru-RU" sz="2000" dirty="0" err="1"/>
              <a:t>Пожежники</a:t>
            </a:r>
            <a:r>
              <a:rPr lang="ru-RU" sz="2000" dirty="0"/>
              <a:t> не </a:t>
            </a:r>
            <a:r>
              <a:rPr lang="ru-RU" sz="2000" dirty="0" err="1"/>
              <a:t>мали</a:t>
            </a:r>
            <a:r>
              <a:rPr lang="ru-RU" sz="2000" dirty="0"/>
              <a:t> </a:t>
            </a:r>
            <a:r>
              <a:rPr lang="ru-RU" sz="2000" dirty="0" err="1"/>
              <a:t>надійних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особового</a:t>
            </a:r>
            <a:r>
              <a:rPr lang="ru-RU" sz="2000" dirty="0"/>
              <a:t> складу, </a:t>
            </a:r>
            <a:r>
              <a:rPr lang="ru-RU" sz="2000" dirty="0" err="1"/>
              <a:t>пристрої</a:t>
            </a:r>
            <a:r>
              <a:rPr lang="ru-RU" sz="2000" dirty="0"/>
              <a:t> </a:t>
            </a:r>
            <a:r>
              <a:rPr lang="ru-RU" sz="2000" dirty="0" err="1"/>
              <a:t>індивідуального</a:t>
            </a:r>
            <a:r>
              <a:rPr lang="ru-RU" sz="2000" dirty="0"/>
              <a:t> </a:t>
            </a:r>
            <a:r>
              <a:rPr lang="ru-RU" sz="2000" dirty="0" err="1"/>
              <a:t>дозиметричного</a:t>
            </a:r>
            <a:r>
              <a:rPr lang="ru-RU" sz="2000" dirty="0"/>
              <a:t> контролю не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забезпечували</a:t>
            </a:r>
            <a:r>
              <a:rPr lang="ru-RU" sz="2000" dirty="0"/>
              <a:t> </a:t>
            </a:r>
            <a:r>
              <a:rPr lang="ru-RU" sz="2000" dirty="0" err="1"/>
              <a:t>достовірні</a:t>
            </a:r>
            <a:r>
              <a:rPr lang="ru-RU" sz="2000" dirty="0"/>
              <a:t> </a:t>
            </a:r>
            <a:r>
              <a:rPr lang="ru-RU" sz="2000" dirty="0" err="1"/>
              <a:t>дози</a:t>
            </a:r>
            <a:r>
              <a:rPr lang="ru-RU" sz="2000" dirty="0"/>
              <a:t> </a:t>
            </a:r>
            <a:r>
              <a:rPr lang="ru-RU" sz="2000" dirty="0" err="1"/>
              <a:t>опромінювання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r="15071"/>
          <a:stretch>
            <a:fillRect/>
          </a:stretch>
        </p:blipFill>
        <p:spPr>
          <a:xfrm>
            <a:off x="4788024" y="1700808"/>
            <a:ext cx="4176464" cy="41764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1484784"/>
            <a:ext cx="4752528" cy="5084792"/>
          </a:xfrm>
        </p:spPr>
        <p:txBody>
          <a:bodyPr>
            <a:normAutofit/>
          </a:bodyPr>
          <a:lstStyle/>
          <a:p>
            <a:r>
              <a:rPr lang="ru-RU" sz="2000" dirty="0" err="1"/>
              <a:t>Розчищенням</a:t>
            </a:r>
            <a:r>
              <a:rPr lang="ru-RU" sz="2000" dirty="0"/>
              <a:t> </a:t>
            </a:r>
            <a:r>
              <a:rPr lang="ru-RU" sz="2000" dirty="0" err="1"/>
              <a:t>підходів</a:t>
            </a:r>
            <a:r>
              <a:rPr lang="ru-RU" sz="2000" dirty="0"/>
              <a:t> до </a:t>
            </a:r>
            <a:r>
              <a:rPr lang="ru-RU" sz="2000" dirty="0" err="1"/>
              <a:t>зруйнованого</a:t>
            </a:r>
            <a:r>
              <a:rPr lang="ru-RU" sz="2000" dirty="0"/>
              <a:t> реактора, </a:t>
            </a:r>
            <a:r>
              <a:rPr lang="ru-RU" sz="2000" dirty="0" err="1"/>
              <a:t>прибиранням</a:t>
            </a:r>
            <a:r>
              <a:rPr lang="ru-RU" sz="2000" dirty="0"/>
              <a:t> </a:t>
            </a:r>
            <a:r>
              <a:rPr lang="ru-RU" sz="2000" dirty="0" err="1"/>
              <a:t>викинутих</a:t>
            </a:r>
            <a:r>
              <a:rPr lang="ru-RU" sz="2000" dirty="0"/>
              <a:t> </a:t>
            </a:r>
            <a:r>
              <a:rPr lang="ru-RU" sz="2000" dirty="0" err="1"/>
              <a:t>вибухом</a:t>
            </a:r>
            <a:r>
              <a:rPr lang="ru-RU" sz="2000" dirty="0"/>
              <a:t> ядерного </a:t>
            </a:r>
            <a:r>
              <a:rPr lang="ru-RU" sz="2000" dirty="0" err="1"/>
              <a:t>палива</a:t>
            </a:r>
            <a:r>
              <a:rPr lang="ru-RU" sz="2000" dirty="0"/>
              <a:t>, </a:t>
            </a:r>
            <a:r>
              <a:rPr lang="ru-RU" sz="2000" dirty="0" err="1"/>
              <a:t>уламків</a:t>
            </a:r>
            <a:r>
              <a:rPr lang="ru-RU" sz="2000" dirty="0"/>
              <a:t> </a:t>
            </a:r>
            <a:r>
              <a:rPr lang="ru-RU" sz="2000" dirty="0" err="1"/>
              <a:t>паливних</a:t>
            </a:r>
            <a:r>
              <a:rPr lang="ru-RU" sz="2000" dirty="0"/>
              <a:t> </a:t>
            </a:r>
            <a:r>
              <a:rPr lang="ru-RU" sz="2000" dirty="0" err="1"/>
              <a:t>шматків</a:t>
            </a:r>
            <a:r>
              <a:rPr lang="ru-RU" sz="2000" dirty="0"/>
              <a:t>, </a:t>
            </a:r>
            <a:r>
              <a:rPr lang="ru-RU" sz="2000" dirty="0" err="1"/>
              <a:t>графітової</a:t>
            </a:r>
            <a:r>
              <a:rPr lang="ru-RU" sz="2000" dirty="0"/>
              <a:t> кладки та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конструкцій</a:t>
            </a:r>
            <a:r>
              <a:rPr lang="ru-RU" sz="2000" dirty="0"/>
              <a:t> </a:t>
            </a:r>
            <a:r>
              <a:rPr lang="ru-RU" sz="2000" dirty="0" err="1"/>
              <a:t>зайнялися</a:t>
            </a:r>
            <a:r>
              <a:rPr lang="ru-RU" sz="2000" dirty="0"/>
              <a:t> </a:t>
            </a:r>
            <a:r>
              <a:rPr lang="ru-RU" sz="2000" dirty="0" err="1"/>
              <a:t>підрозділи</a:t>
            </a:r>
            <a:r>
              <a:rPr lang="ru-RU" sz="2000" dirty="0"/>
              <a:t> </a:t>
            </a:r>
            <a:r>
              <a:rPr lang="ru-RU" sz="2000" dirty="0" err="1"/>
              <a:t>збройних</a:t>
            </a:r>
            <a:r>
              <a:rPr lang="ru-RU" sz="2000" dirty="0"/>
              <a:t> сил </a:t>
            </a:r>
            <a:r>
              <a:rPr lang="ru-RU" sz="2000" dirty="0" err="1"/>
              <a:t>колишнього</a:t>
            </a:r>
            <a:r>
              <a:rPr lang="ru-RU" sz="2000" dirty="0"/>
              <a:t> СРСР, ряду </a:t>
            </a:r>
            <a:r>
              <a:rPr lang="ru-RU" sz="2000" dirty="0" err="1"/>
              <a:t>міністерств</a:t>
            </a:r>
            <a:r>
              <a:rPr lang="ru-RU" sz="2000" dirty="0"/>
              <a:t> і </a:t>
            </a:r>
            <a:r>
              <a:rPr lang="ru-RU" sz="2000" dirty="0" err="1"/>
              <a:t>відомств</a:t>
            </a:r>
            <a:r>
              <a:rPr lang="ru-RU" sz="2000" dirty="0"/>
              <a:t>. У </a:t>
            </a:r>
            <a:r>
              <a:rPr lang="ru-RU" sz="2000" dirty="0" err="1"/>
              <a:t>перші</a:t>
            </a:r>
            <a:r>
              <a:rPr lang="ru-RU" sz="2000" dirty="0"/>
              <a:t> ж </a:t>
            </a:r>
            <a:r>
              <a:rPr lang="ru-RU" sz="2000" dirty="0" err="1"/>
              <a:t>дні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аварії</a:t>
            </a:r>
            <a:r>
              <a:rPr lang="ru-RU" sz="2000" dirty="0"/>
              <a:t> </a:t>
            </a:r>
            <a:r>
              <a:rPr lang="ru-RU" sz="2000" dirty="0" err="1"/>
              <a:t>розгорнулися</a:t>
            </a:r>
            <a:r>
              <a:rPr lang="ru-RU" sz="2000" dirty="0"/>
              <a:t> </a:t>
            </a:r>
            <a:r>
              <a:rPr lang="ru-RU" sz="2000" dirty="0" err="1"/>
              <a:t>інженерні</a:t>
            </a:r>
            <a:r>
              <a:rPr lang="ru-RU" sz="2000" dirty="0"/>
              <a:t>, </a:t>
            </a:r>
            <a:r>
              <a:rPr lang="ru-RU" sz="2000" dirty="0" err="1"/>
              <a:t>хімічні</a:t>
            </a:r>
            <a:r>
              <a:rPr lang="ru-RU" sz="2000" dirty="0"/>
              <a:t> та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по </a:t>
            </a:r>
            <a:r>
              <a:rPr lang="ru-RU" sz="2000" dirty="0" err="1"/>
              <a:t>мінімізації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трагедії</a:t>
            </a:r>
            <a:r>
              <a:rPr lang="ru-RU" sz="2000" dirty="0"/>
              <a:t>. Для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у </a:t>
            </a:r>
            <a:r>
              <a:rPr lang="ru-RU" sz="2000" dirty="0" err="1"/>
              <a:t>зоні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АЕС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мобілізовано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цивільних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перебували</a:t>
            </a:r>
            <a:r>
              <a:rPr lang="ru-RU" sz="2000" dirty="0"/>
              <a:t> на </a:t>
            </a:r>
            <a:r>
              <a:rPr lang="ru-RU" sz="2000" dirty="0" err="1"/>
              <a:t>військовому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61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150</TotalTime>
  <Words>1481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2012-04-27T11:52:37Z</dcterms:created>
  <dcterms:modified xsi:type="dcterms:W3CDTF">2012-04-27T14:23:27Z</dcterms:modified>
</cp:coreProperties>
</file>