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72" r:id="rId9"/>
    <p:sldId id="273" r:id="rId10"/>
    <p:sldId id="274" r:id="rId11"/>
    <p:sldId id="275" r:id="rId12"/>
    <p:sldId id="27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4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28" autoAdjust="0"/>
  </p:normalViewPr>
  <p:slideViewPr>
    <p:cSldViewPr>
      <p:cViewPr varScale="1">
        <p:scale>
          <a:sx n="73" d="100"/>
          <a:sy n="73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1861F-C0CE-4F66-B375-CA7E3D7D37F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740D5-E3D7-4BEA-B0FB-516B0537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4672" cy="1611559"/>
          </a:xfrm>
        </p:spPr>
        <p:txBody>
          <a:bodyPr>
            <a:normAutofit/>
          </a:bodyPr>
          <a:lstStyle/>
          <a:p>
            <a:r>
              <a:rPr lang="ru-RU" sz="7200" b="1" i="1" dirty="0" err="1" smtClean="0">
                <a:solidFill>
                  <a:srgbClr val="F8A4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Астероїди</a:t>
            </a:r>
            <a:endParaRPr lang="ru-RU" sz="7200" b="1" i="1" dirty="0">
              <a:solidFill>
                <a:srgbClr val="F8A4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lenta-ua.net/uploads/posts/2013-08/1375990971_utrom-9-avgusta-mimo-zemli-pronesetsya-aste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81174"/>
            <a:ext cx="7620000" cy="507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90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1932 Карлом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Рейнмутом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,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був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відкритий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потім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загублений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виявлений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знову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1973 року (через 41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рік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 Аполлон —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астероїд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орбіта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якого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перетинає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орбіти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Землі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Венери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та Марса.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Це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перший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представник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виділеної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пізніше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групи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Аполлона, члени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якої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перигелії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наближається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до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Сонця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ближче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ніж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Земля.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Новости науки - угрожающие Земле астероиды: Сегодня мимо Земли пролетит астероид группы Аполл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392488" cy="3074743"/>
          </a:xfrm>
          <a:prstGeom prst="rect">
            <a:avLst/>
          </a:prstGeom>
          <a:noFill/>
        </p:spPr>
      </p:pic>
      <p:pic>
        <p:nvPicPr>
          <p:cNvPr id="29701" name="Picture 5" descr="http://img0.liveinternet.ru/images/attach/c/0/48/122/48122112_Jawaharlal_Neh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707" y="3068960"/>
            <a:ext cx="2767804" cy="351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47099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1976 року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американським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астрономом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Елеанорою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Гелін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відкрито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Атон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котрий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започаткував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нову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групу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Атона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 велика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піввісь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орбіти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яких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менша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за 1 астроном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ічну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о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диницю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., 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відстань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Сонця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в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афелії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більша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за 0,938 а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строномічну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диницю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d3trabu2dfbdfb.cloudfront.net/9/0/908742_300x3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rrrs.ru/wp-content/uploads/2012/10/%D0%A5%D0%B8%D1%80%D0%BE%D0%BD.jpg"/>
          <p:cNvPicPr>
            <a:picLocks noChangeAspect="1" noChangeArrowheads="1"/>
          </p:cNvPicPr>
          <p:nvPr/>
        </p:nvPicPr>
        <p:blipFill>
          <a:blip r:embed="rId2" cstate="print"/>
          <a:srcRect t="11631"/>
          <a:stretch>
            <a:fillRect/>
          </a:stretch>
        </p:blipFill>
        <p:spPr bwMode="auto">
          <a:xfrm>
            <a:off x="2627784" y="3212976"/>
            <a:ext cx="4104033" cy="324036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4768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1977 року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виявлено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Хірон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групи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астероїдів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перетинають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орбіти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газових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планет.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Отримали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офіційну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назву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кентаври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— за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істотами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давньогрецької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міфології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були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поєднанням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людини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та коня),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оскільки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мають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характеристики як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астероїдів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так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комет.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5220072" cy="7920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79296" cy="56166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dirty="0"/>
              <a:t>На початку </a:t>
            </a:r>
            <a:r>
              <a:rPr lang="ru-RU" sz="1800" dirty="0" err="1"/>
              <a:t>астероїдам</a:t>
            </a:r>
            <a:r>
              <a:rPr lang="ru-RU" sz="1800" dirty="0"/>
              <a:t> давали </a:t>
            </a:r>
            <a:r>
              <a:rPr lang="ru-RU" sz="1800" dirty="0" err="1"/>
              <a:t>імена</a:t>
            </a:r>
            <a:r>
              <a:rPr lang="ru-RU" sz="1800" dirty="0"/>
              <a:t> </a:t>
            </a:r>
            <a:r>
              <a:rPr lang="ru-RU" sz="1800" dirty="0" err="1"/>
              <a:t>героїв</a:t>
            </a:r>
            <a:r>
              <a:rPr lang="ru-RU" sz="1800" dirty="0"/>
              <a:t> </a:t>
            </a:r>
            <a:r>
              <a:rPr lang="ru-RU" sz="1800" dirty="0" err="1" smtClean="0"/>
              <a:t>римської</a:t>
            </a:r>
            <a:r>
              <a:rPr lang="ru-RU" sz="1800" dirty="0"/>
              <a:t> </a:t>
            </a:r>
            <a:r>
              <a:rPr lang="ru-RU" sz="1800" dirty="0" smtClean="0"/>
              <a:t>та</a:t>
            </a:r>
            <a:r>
              <a:rPr lang="ru-RU" sz="1800" dirty="0"/>
              <a:t> </a:t>
            </a:r>
            <a:r>
              <a:rPr lang="ru-RU" sz="1800" dirty="0" err="1"/>
              <a:t>грецької</a:t>
            </a:r>
            <a:r>
              <a:rPr lang="ru-RU" sz="1800" dirty="0"/>
              <a:t> </a:t>
            </a:r>
            <a:r>
              <a:rPr lang="ru-RU" sz="1800" dirty="0" err="1"/>
              <a:t>міфології</a:t>
            </a:r>
            <a:r>
              <a:rPr lang="ru-RU" sz="1800" dirty="0"/>
              <a:t>, </a:t>
            </a:r>
            <a:r>
              <a:rPr lang="ru-RU" sz="1800" dirty="0" err="1"/>
              <a:t>пізніше</a:t>
            </a:r>
            <a:r>
              <a:rPr lang="ru-RU" sz="1800" dirty="0"/>
              <a:t> </a:t>
            </a:r>
            <a:r>
              <a:rPr lang="ru-RU" sz="1800" dirty="0" err="1"/>
              <a:t>відкривачі</a:t>
            </a:r>
            <a:r>
              <a:rPr lang="ru-RU" sz="1800" dirty="0"/>
              <a:t> </a:t>
            </a:r>
            <a:r>
              <a:rPr lang="ru-RU" sz="1800" dirty="0" err="1"/>
              <a:t>отримали</a:t>
            </a:r>
            <a:r>
              <a:rPr lang="ru-RU" sz="1800" dirty="0"/>
              <a:t> право </a:t>
            </a:r>
            <a:r>
              <a:rPr lang="ru-RU" sz="1800" dirty="0" err="1"/>
              <a:t>називати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як </a:t>
            </a:r>
            <a:r>
              <a:rPr lang="ru-RU" sz="1800" dirty="0" err="1"/>
              <a:t>завгодно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 — </a:t>
            </a:r>
            <a:r>
              <a:rPr lang="ru-RU" sz="1800" dirty="0" err="1"/>
              <a:t>своїм</a:t>
            </a:r>
            <a:r>
              <a:rPr lang="ru-RU" sz="1800" dirty="0"/>
              <a:t> </a:t>
            </a:r>
            <a:r>
              <a:rPr lang="ru-RU" sz="1800" dirty="0" err="1"/>
              <a:t>ім'ям</a:t>
            </a:r>
            <a:r>
              <a:rPr lang="ru-RU" sz="1800" dirty="0"/>
              <a:t>. 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астероїдам</a:t>
            </a:r>
            <a:r>
              <a:rPr lang="ru-RU" sz="1800" dirty="0"/>
              <a:t> давали </a:t>
            </a:r>
            <a:r>
              <a:rPr lang="ru-RU" sz="1800" dirty="0" err="1"/>
              <a:t>переважно</a:t>
            </a:r>
            <a:r>
              <a:rPr lang="ru-RU" sz="1800" dirty="0"/>
              <a:t> </a:t>
            </a:r>
            <a:r>
              <a:rPr lang="ru-RU" sz="1800" dirty="0" err="1"/>
              <a:t>жіночі</a:t>
            </a:r>
            <a:r>
              <a:rPr lang="ru-RU" sz="1800" dirty="0"/>
              <a:t> </a:t>
            </a:r>
            <a:r>
              <a:rPr lang="ru-RU" sz="1800" dirty="0" err="1"/>
              <a:t>імена</a:t>
            </a:r>
            <a:r>
              <a:rPr lang="ru-RU" sz="1800" dirty="0"/>
              <a:t>, </a:t>
            </a:r>
            <a:r>
              <a:rPr lang="ru-RU" sz="1800" dirty="0" err="1"/>
              <a:t>чоловічі</a:t>
            </a:r>
            <a:r>
              <a:rPr lang="ru-RU" sz="1800" dirty="0"/>
              <a:t> </a:t>
            </a:r>
            <a:r>
              <a:rPr lang="ru-RU" sz="1800" dirty="0" err="1"/>
              <a:t>імена</a:t>
            </a:r>
            <a:r>
              <a:rPr lang="ru-RU" sz="1800" dirty="0"/>
              <a:t> </a:t>
            </a:r>
            <a:r>
              <a:rPr lang="ru-RU" sz="1800" dirty="0" err="1"/>
              <a:t>отримували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ті</a:t>
            </a:r>
            <a:r>
              <a:rPr lang="ru-RU" sz="1800" dirty="0"/>
              <a:t> </a:t>
            </a:r>
            <a:r>
              <a:rPr lang="ru-RU" sz="1800" dirty="0" err="1"/>
              <a:t>астероїди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незвичайні</a:t>
            </a:r>
            <a:r>
              <a:rPr lang="ru-RU" sz="1800" dirty="0"/>
              <a:t> </a:t>
            </a:r>
            <a:r>
              <a:rPr lang="ru-RU" sz="1800" dirty="0" err="1" smtClean="0"/>
              <a:t>орбіти</a:t>
            </a:r>
            <a:r>
              <a:rPr lang="ru-RU" sz="1800" dirty="0" smtClean="0"/>
              <a:t>, </a:t>
            </a:r>
            <a:r>
              <a:rPr lang="ru-RU" sz="1800" dirty="0" smtClean="0"/>
              <a:t>(</a:t>
            </a:r>
            <a:r>
              <a:rPr lang="ru-RU" sz="1800" dirty="0" err="1" smtClean="0"/>
              <a:t>наприклад</a:t>
            </a:r>
            <a:r>
              <a:rPr lang="ru-RU" sz="1800" dirty="0"/>
              <a:t>, </a:t>
            </a:r>
            <a:r>
              <a:rPr lang="ru-RU" sz="1800" dirty="0" err="1" smtClean="0"/>
              <a:t>Ікар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наближається</a:t>
            </a:r>
            <a:r>
              <a:rPr lang="ru-RU" sz="1800" dirty="0"/>
              <a:t> до 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ближче</a:t>
            </a:r>
            <a:r>
              <a:rPr lang="ru-RU" sz="1800" dirty="0"/>
              <a:t> </a:t>
            </a:r>
            <a:r>
              <a:rPr lang="ru-RU" sz="1800" dirty="0" err="1" smtClean="0"/>
              <a:t>Меркурія</a:t>
            </a:r>
            <a:r>
              <a:rPr lang="ru-RU" sz="1800" dirty="0" smtClean="0"/>
              <a:t>). </a:t>
            </a:r>
            <a:r>
              <a:rPr lang="ru-RU" sz="1800" dirty="0" err="1"/>
              <a:t>Пізніше</a:t>
            </a:r>
            <a:r>
              <a:rPr lang="ru-RU" sz="1800" dirty="0"/>
              <a:t> й </a:t>
            </a:r>
            <a:r>
              <a:rPr lang="ru-RU" sz="1800" dirty="0" err="1"/>
              <a:t>цього</a:t>
            </a:r>
            <a:r>
              <a:rPr lang="ru-RU" sz="1800" dirty="0"/>
              <a:t> правила перестали </a:t>
            </a:r>
            <a:r>
              <a:rPr lang="ru-RU" sz="1800" dirty="0" err="1"/>
              <a:t>дотримуватися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</a:t>
            </a:r>
            <a:r>
              <a:rPr lang="ru-RU" sz="1800" dirty="0" err="1"/>
              <a:t>астероїда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надають</a:t>
            </a:r>
            <a:r>
              <a:rPr lang="ru-RU" sz="1800" dirty="0"/>
              <a:t> </a:t>
            </a:r>
            <a:r>
              <a:rPr lang="ru-RU" sz="1800" dirty="0" err="1"/>
              <a:t>тимчасову</a:t>
            </a:r>
            <a:r>
              <a:rPr lang="ru-RU" sz="1800" dirty="0"/>
              <a:t> </a:t>
            </a:r>
            <a:r>
              <a:rPr lang="ru-RU" sz="1800" dirty="0" err="1"/>
              <a:t>назву</a:t>
            </a:r>
            <a:r>
              <a:rPr lang="ru-RU" sz="1800" dirty="0"/>
              <a:t> на </a:t>
            </a:r>
            <a:r>
              <a:rPr lang="ru-RU" sz="1800" dirty="0" err="1"/>
              <a:t>зразок</a:t>
            </a:r>
            <a:r>
              <a:rPr lang="ru-RU" sz="1800" dirty="0"/>
              <a:t> 2002 </a:t>
            </a:r>
            <a:r>
              <a:rPr lang="en-US" sz="1800" dirty="0"/>
              <a:t>AT</a:t>
            </a:r>
            <a:r>
              <a:rPr lang="en-US" sz="1800" baseline="-25000" dirty="0"/>
              <a:t>4</a:t>
            </a:r>
            <a:r>
              <a:rPr lang="en-US" sz="1800" dirty="0"/>
              <a:t>, </a:t>
            </a:r>
            <a:r>
              <a:rPr lang="ru-RU" sz="1800" dirty="0"/>
              <a:t>яка </a:t>
            </a:r>
            <a:r>
              <a:rPr lang="ru-RU" sz="1800" dirty="0" err="1"/>
              <a:t>складається</a:t>
            </a:r>
            <a:r>
              <a:rPr lang="ru-RU" sz="1800" dirty="0"/>
              <a:t> з року </a:t>
            </a:r>
            <a:r>
              <a:rPr lang="ru-RU" sz="1800" dirty="0" err="1"/>
              <a:t>відкриття</a:t>
            </a:r>
            <a:r>
              <a:rPr lang="ru-RU" sz="1800" dirty="0"/>
              <a:t>, коду </a:t>
            </a:r>
            <a:r>
              <a:rPr lang="ru-RU" sz="1800" dirty="0" err="1"/>
              <a:t>півмісяця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(</a:t>
            </a:r>
            <a:r>
              <a:rPr lang="ru-RU" sz="1800" dirty="0" err="1"/>
              <a:t>латинська</a:t>
            </a:r>
            <a:r>
              <a:rPr lang="ru-RU" sz="1800" dirty="0"/>
              <a:t> </a:t>
            </a:r>
            <a:r>
              <a:rPr lang="ru-RU" sz="1800" dirty="0" err="1"/>
              <a:t>літера</a:t>
            </a:r>
            <a:r>
              <a:rPr lang="ru-RU" sz="1800" dirty="0"/>
              <a:t>) й порядкового номера у </a:t>
            </a:r>
            <a:r>
              <a:rPr lang="ru-RU" sz="1800" dirty="0" err="1"/>
              <a:t>півмісяці</a:t>
            </a:r>
            <a:r>
              <a:rPr lang="ru-RU" sz="1800" dirty="0"/>
              <a:t> (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теж</a:t>
            </a:r>
            <a:r>
              <a:rPr lang="ru-RU" sz="1800" dirty="0"/>
              <a:t> </a:t>
            </a:r>
            <a:r>
              <a:rPr lang="ru-RU" sz="1800" dirty="0" err="1"/>
              <a:t>кодується</a:t>
            </a:r>
            <a:r>
              <a:rPr lang="ru-RU" sz="1800" dirty="0"/>
              <a:t> </a:t>
            </a:r>
            <a:r>
              <a:rPr lang="ru-RU" sz="1800" dirty="0" err="1"/>
              <a:t>латинською</a:t>
            </a:r>
            <a:r>
              <a:rPr lang="ru-RU" sz="1800" dirty="0"/>
              <a:t> </a:t>
            </a:r>
            <a:r>
              <a:rPr lang="ru-RU" sz="1800" dirty="0" err="1"/>
              <a:t>літерою</a:t>
            </a:r>
            <a:r>
              <a:rPr lang="ru-RU" sz="1800" dirty="0"/>
              <a:t>). У </a:t>
            </a:r>
            <a:r>
              <a:rPr lang="ru-RU" sz="1800" dirty="0" err="1"/>
              <a:t>позначеннях</a:t>
            </a:r>
            <a:r>
              <a:rPr lang="ru-RU" sz="1800" dirty="0"/>
              <a:t> не </a:t>
            </a:r>
            <a:r>
              <a:rPr lang="ru-RU" sz="1800" dirty="0" err="1"/>
              <a:t>вживаються</a:t>
            </a:r>
            <a:r>
              <a:rPr lang="ru-RU" sz="1800" dirty="0"/>
              <a:t> </a:t>
            </a:r>
            <a:r>
              <a:rPr lang="ru-RU" sz="1800" dirty="0" err="1"/>
              <a:t>літери</a:t>
            </a:r>
            <a:r>
              <a:rPr lang="ru-RU" sz="1800" dirty="0"/>
              <a:t> «</a:t>
            </a:r>
            <a:r>
              <a:rPr lang="en-US" sz="1800" dirty="0"/>
              <a:t>I» (</a:t>
            </a:r>
            <a:r>
              <a:rPr lang="ru-RU" sz="1800" dirty="0"/>
              <a:t>через </a:t>
            </a:r>
            <a:r>
              <a:rPr lang="ru-RU" sz="1800" dirty="0" err="1"/>
              <a:t>подібність</a:t>
            </a:r>
            <a:r>
              <a:rPr lang="ru-RU" sz="1800" dirty="0"/>
              <a:t> з </a:t>
            </a:r>
            <a:r>
              <a:rPr lang="ru-RU" sz="1800" dirty="0" err="1"/>
              <a:t>одиницею</a:t>
            </a:r>
            <a:r>
              <a:rPr lang="ru-RU" sz="1800" dirty="0"/>
              <a:t>) і «</a:t>
            </a:r>
            <a:r>
              <a:rPr lang="en-US" sz="1800" dirty="0"/>
              <a:t>Z». </a:t>
            </a:r>
            <a:r>
              <a:rPr lang="ru-RU" sz="1800" dirty="0"/>
              <a:t>Таким чином </a:t>
            </a:r>
            <a:r>
              <a:rPr lang="ru-RU" sz="1800" dirty="0" err="1"/>
              <a:t>позначається</a:t>
            </a:r>
            <a:r>
              <a:rPr lang="ru-RU" sz="1800" dirty="0"/>
              <a:t> 24 </a:t>
            </a:r>
            <a:r>
              <a:rPr lang="ru-RU" sz="1800" dirty="0" err="1"/>
              <a:t>півмісяці</a:t>
            </a:r>
            <a:r>
              <a:rPr lang="ru-RU" sz="1800" dirty="0"/>
              <a:t> та 24 перших </a:t>
            </a:r>
            <a:r>
              <a:rPr lang="ru-RU" sz="1800" dirty="0" err="1"/>
              <a:t>астероїди</a:t>
            </a:r>
            <a:r>
              <a:rPr lang="ru-RU" sz="1800" dirty="0"/>
              <a:t> у кожному </a:t>
            </a:r>
            <a:r>
              <a:rPr lang="ru-RU" sz="1800" dirty="0" err="1"/>
              <a:t>півмісяці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астероїдів</a:t>
            </a:r>
            <a:r>
              <a:rPr lang="ru-RU" sz="1800" dirty="0"/>
              <a:t>, </a:t>
            </a:r>
            <a:r>
              <a:rPr lang="ru-RU" sz="1800" dirty="0" err="1"/>
              <a:t>відкритих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</a:t>
            </a:r>
            <a:r>
              <a:rPr lang="ru-RU" sz="1800" dirty="0" err="1"/>
              <a:t>півмісяця</a:t>
            </a:r>
            <a:r>
              <a:rPr lang="ru-RU" sz="1800" dirty="0"/>
              <a:t>, </a:t>
            </a:r>
            <a:r>
              <a:rPr lang="ru-RU" sz="1800" dirty="0" err="1"/>
              <a:t>перевищить</a:t>
            </a:r>
            <a:r>
              <a:rPr lang="ru-RU" sz="1800" dirty="0"/>
              <a:t> 24, </a:t>
            </a:r>
            <a:r>
              <a:rPr lang="ru-RU" sz="1800" dirty="0" err="1"/>
              <a:t>знову</a:t>
            </a:r>
            <a:r>
              <a:rPr lang="ru-RU" sz="1800" dirty="0"/>
              <a:t> </a:t>
            </a:r>
            <a:r>
              <a:rPr lang="ru-RU" sz="1800" dirty="0" err="1"/>
              <a:t>повертаються</a:t>
            </a:r>
            <a:r>
              <a:rPr lang="ru-RU" sz="1800" dirty="0"/>
              <a:t> до початку </a:t>
            </a:r>
            <a:r>
              <a:rPr lang="ru-RU" sz="1800" dirty="0" err="1"/>
              <a:t>алфавіту</a:t>
            </a:r>
            <a:r>
              <a:rPr lang="ru-RU" sz="1800" dirty="0"/>
              <a:t>, і </a:t>
            </a:r>
            <a:r>
              <a:rPr lang="ru-RU" sz="1800" dirty="0" err="1"/>
              <a:t>додають</a:t>
            </a:r>
            <a:r>
              <a:rPr lang="ru-RU" sz="1800" dirty="0"/>
              <a:t> до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літері</a:t>
            </a:r>
            <a:r>
              <a:rPr lang="ru-RU" sz="1800" dirty="0"/>
              <a:t> </a:t>
            </a:r>
            <a:r>
              <a:rPr lang="ru-RU" sz="1800" dirty="0" err="1"/>
              <a:t>індекс</a:t>
            </a:r>
            <a:r>
              <a:rPr lang="ru-RU" sz="1800" dirty="0"/>
              <a:t> 2, </a:t>
            </a:r>
            <a:r>
              <a:rPr lang="ru-RU" sz="1800" dirty="0" err="1"/>
              <a:t>далі</a:t>
            </a:r>
            <a:r>
              <a:rPr lang="ru-RU" sz="1800" dirty="0"/>
              <a:t> — 3, і т. д. На </a:t>
            </a:r>
            <a:r>
              <a:rPr lang="ru-RU" sz="1800" dirty="0" err="1"/>
              <a:t>прикладі</a:t>
            </a:r>
            <a:r>
              <a:rPr lang="ru-RU" sz="1800" dirty="0"/>
              <a:t> </a:t>
            </a:r>
            <a:r>
              <a:rPr lang="ru-RU" sz="1800" dirty="0" err="1"/>
              <a:t>астероїда</a:t>
            </a:r>
            <a:r>
              <a:rPr lang="ru-RU" sz="1800" dirty="0"/>
              <a:t> 1969 </a:t>
            </a:r>
            <a:r>
              <a:rPr lang="en-US" sz="1800" dirty="0"/>
              <a:t>TD</a:t>
            </a:r>
            <a:r>
              <a:rPr lang="en-US" sz="1800" baseline="-25000" dirty="0"/>
              <a:t>2</a:t>
            </a:r>
            <a:r>
              <a:rPr lang="en-US" sz="1800" dirty="0"/>
              <a:t> —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відкрито</a:t>
            </a:r>
            <a:r>
              <a:rPr lang="ru-RU" sz="1800" dirty="0"/>
              <a:t> 1969 року, у </a:t>
            </a:r>
            <a:r>
              <a:rPr lang="ru-RU" sz="1800" dirty="0" err="1"/>
              <a:t>першій</a:t>
            </a:r>
            <a:r>
              <a:rPr lang="ru-RU" sz="1800" dirty="0"/>
              <a:t> </a:t>
            </a:r>
            <a:r>
              <a:rPr lang="ru-RU" sz="1800" dirty="0" err="1"/>
              <a:t>половині</a:t>
            </a:r>
            <a:r>
              <a:rPr lang="ru-RU" sz="1800" dirty="0"/>
              <a:t> </a:t>
            </a:r>
            <a:r>
              <a:rPr lang="ru-RU" sz="1800" dirty="0" err="1"/>
              <a:t>жовтня</a:t>
            </a:r>
            <a:r>
              <a:rPr lang="ru-RU" sz="1800" dirty="0"/>
              <a:t> (</a:t>
            </a:r>
            <a:r>
              <a:rPr lang="en-US" sz="1800" i="1" dirty="0"/>
              <a:t>T</a:t>
            </a:r>
            <a:r>
              <a:rPr lang="en-US" sz="1800" dirty="0"/>
              <a:t>), 28-</a:t>
            </a:r>
            <a:r>
              <a:rPr lang="ru-RU" sz="1800" dirty="0"/>
              <a:t>м за </a:t>
            </a:r>
            <a:r>
              <a:rPr lang="ru-RU" sz="1800" dirty="0" err="1"/>
              <a:t>ліком</a:t>
            </a:r>
            <a:r>
              <a:rPr lang="ru-RU" sz="1800" dirty="0"/>
              <a:t> (</a:t>
            </a:r>
            <a:r>
              <a:rPr lang="en-US" sz="1800" i="1" dirty="0"/>
              <a:t>D</a:t>
            </a:r>
            <a:r>
              <a:rPr lang="en-US" sz="1800" i="1" baseline="-25000" dirty="0"/>
              <a:t>2</a:t>
            </a:r>
            <a:r>
              <a:rPr lang="en-US" sz="1800" dirty="0"/>
              <a:t>).</a:t>
            </a:r>
          </a:p>
          <a:p>
            <a:r>
              <a:rPr lang="ru-RU" sz="1800" dirty="0"/>
              <a:t>Потому, як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відомою</a:t>
            </a:r>
            <a:r>
              <a:rPr lang="ru-RU" sz="1800" dirty="0"/>
              <a:t> </a:t>
            </a:r>
            <a:r>
              <a:rPr lang="ru-RU" sz="1800" dirty="0" err="1"/>
              <a:t>орбіта</a:t>
            </a:r>
            <a:r>
              <a:rPr lang="ru-RU" sz="1800" dirty="0"/>
              <a:t> </a:t>
            </a:r>
            <a:r>
              <a:rPr lang="ru-RU" sz="1800" dirty="0" err="1"/>
              <a:t>астероїда</a:t>
            </a:r>
            <a:r>
              <a:rPr lang="ru-RU" sz="1800" dirty="0"/>
              <a:t>,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надають</a:t>
            </a:r>
            <a:r>
              <a:rPr lang="ru-RU" sz="1800" dirty="0"/>
              <a:t> </a:t>
            </a:r>
            <a:r>
              <a:rPr lang="ru-RU" sz="1800" dirty="0" err="1"/>
              <a:t>постійний</a:t>
            </a:r>
            <a:r>
              <a:rPr lang="ru-RU" sz="1800" dirty="0"/>
              <a:t> </a:t>
            </a:r>
            <a:r>
              <a:rPr lang="ru-RU" sz="1800" dirty="0" err="1"/>
              <a:t>порядковий</a:t>
            </a:r>
            <a:r>
              <a:rPr lang="ru-RU" sz="1800" dirty="0"/>
              <a:t> номер,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записують</a:t>
            </a:r>
            <a:r>
              <a:rPr lang="ru-RU" sz="1800" dirty="0"/>
              <a:t> у дужках, перед </a:t>
            </a:r>
            <a:r>
              <a:rPr lang="ru-RU" sz="1800" dirty="0" err="1"/>
              <a:t>тимчасовою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((8245) 1977 </a:t>
            </a:r>
            <a:r>
              <a:rPr lang="en-US" sz="1800" dirty="0"/>
              <a:t>RC9), </a:t>
            </a:r>
            <a:r>
              <a:rPr lang="ru-RU" sz="1800" dirty="0"/>
              <a:t>а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 </a:t>
            </a:r>
            <a:r>
              <a:rPr lang="ru-RU" sz="1800" dirty="0" err="1"/>
              <a:t>власну</a:t>
            </a:r>
            <a:r>
              <a:rPr lang="ru-RU" sz="1800" dirty="0"/>
              <a:t> </a:t>
            </a:r>
            <a:r>
              <a:rPr lang="ru-RU" sz="1800" dirty="0" err="1"/>
              <a:t>назву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, 1709 </a:t>
            </a:r>
            <a:r>
              <a:rPr lang="ru-RU" sz="1800" dirty="0" err="1"/>
              <a:t>Україна</a:t>
            </a:r>
            <a:r>
              <a:rPr lang="ru-RU" sz="1800" dirty="0"/>
              <a:t>.</a:t>
            </a:r>
          </a:p>
          <a:p>
            <a:pPr marL="13716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6055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70609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Загальна</a:t>
            </a:r>
            <a:r>
              <a:rPr lang="ru-RU" b="1" i="1" dirty="0" smtClean="0"/>
              <a:t> характеристика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3"/>
            <a:ext cx="9036496" cy="14615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dirty="0" err="1"/>
              <a:t>Астероїди</a:t>
            </a:r>
            <a:r>
              <a:rPr lang="ru-RU" sz="1800" b="1" i="1" dirty="0"/>
              <a:t> </a:t>
            </a:r>
            <a:r>
              <a:rPr lang="ru-RU" sz="1800" b="1" i="1" dirty="0" err="1"/>
              <a:t>вважають</a:t>
            </a:r>
            <a:r>
              <a:rPr lang="ru-RU" sz="1800" b="1" i="1" dirty="0"/>
              <a:t> </a:t>
            </a:r>
            <a:r>
              <a:rPr lang="ru-RU" sz="1800" b="1" i="1" dirty="0" err="1"/>
              <a:t>залишками</a:t>
            </a:r>
            <a:r>
              <a:rPr lang="ru-RU" sz="1800" b="1" i="1" dirty="0"/>
              <a:t> протопланетного диска,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залишилися</a:t>
            </a:r>
            <a:r>
              <a:rPr lang="ru-RU" sz="1800" b="1" i="1" dirty="0"/>
              <a:t> </a:t>
            </a:r>
            <a:r>
              <a:rPr lang="ru-RU" sz="1800" b="1" i="1" dirty="0" err="1"/>
              <a:t>після</a:t>
            </a:r>
            <a:r>
              <a:rPr lang="ru-RU" sz="1800" b="1" i="1" dirty="0"/>
              <a:t> </a:t>
            </a:r>
            <a:r>
              <a:rPr lang="ru-RU" sz="1800" b="1" i="1" dirty="0" err="1"/>
              <a:t>формування</a:t>
            </a:r>
            <a:r>
              <a:rPr lang="ru-RU" sz="1800" b="1" i="1" dirty="0"/>
              <a:t> </a:t>
            </a:r>
            <a:r>
              <a:rPr lang="ru-RU" sz="1800" b="1" i="1" dirty="0" err="1"/>
              <a:t>Сонячної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системи</a:t>
            </a:r>
            <a:r>
              <a:rPr lang="ru-RU" sz="1800" b="1" i="1" dirty="0" smtClean="0"/>
              <a:t>. </a:t>
            </a:r>
            <a:r>
              <a:rPr lang="ru-RU" sz="1800" b="1" i="1" dirty="0" err="1"/>
              <a:t>Загальна</a:t>
            </a:r>
            <a:r>
              <a:rPr lang="ru-RU" sz="1800" b="1" i="1" dirty="0"/>
              <a:t> </a:t>
            </a:r>
            <a:r>
              <a:rPr lang="ru-RU" sz="1800" b="1" i="1" dirty="0" err="1"/>
              <a:t>їх</a:t>
            </a:r>
            <a:r>
              <a:rPr lang="ru-RU" sz="1800" b="1" i="1" dirty="0"/>
              <a:t> </a:t>
            </a:r>
            <a:r>
              <a:rPr lang="ru-RU" sz="1800" b="1" i="1" dirty="0" err="1"/>
              <a:t>кількість</a:t>
            </a:r>
            <a:r>
              <a:rPr lang="ru-RU" sz="1800" b="1" i="1" dirty="0"/>
              <a:t> — </a:t>
            </a:r>
            <a:r>
              <a:rPr lang="ru-RU" sz="1800" b="1" i="1" dirty="0" err="1"/>
              <a:t>більше</a:t>
            </a:r>
            <a:r>
              <a:rPr lang="ru-RU" sz="1800" b="1" i="1" dirty="0"/>
              <a:t> 575 тис., а </a:t>
            </a:r>
            <a:r>
              <a:rPr lang="ru-RU" sz="1800" b="1" i="1" dirty="0" err="1"/>
              <a:t>їх</a:t>
            </a:r>
            <a:r>
              <a:rPr lang="ru-RU" sz="1800" b="1" i="1" dirty="0"/>
              <a:t> </a:t>
            </a:r>
            <a:r>
              <a:rPr lang="ru-RU" sz="1800" b="1" i="1" dirty="0" err="1"/>
              <a:t>загальну</a:t>
            </a:r>
            <a:r>
              <a:rPr lang="ru-RU" sz="1800" b="1" i="1" dirty="0"/>
              <a:t> </a:t>
            </a:r>
            <a:r>
              <a:rPr lang="ru-RU" sz="1800" b="1" i="1" dirty="0" err="1"/>
              <a:t>масу</a:t>
            </a:r>
            <a:r>
              <a:rPr lang="ru-RU" sz="1800" b="1" i="1" dirty="0"/>
              <a:t> </a:t>
            </a:r>
            <a:r>
              <a:rPr lang="ru-RU" sz="1800" b="1" i="1" dirty="0" err="1"/>
              <a:t>оцінюють</a:t>
            </a:r>
            <a:r>
              <a:rPr lang="ru-RU" sz="1800" b="1" i="1" dirty="0"/>
              <a:t> у 4,2 × 10</a:t>
            </a:r>
            <a:r>
              <a:rPr lang="ru-RU" sz="1800" b="1" i="1" baseline="30000" dirty="0"/>
              <a:t>21</a:t>
            </a:r>
            <a:r>
              <a:rPr lang="ru-RU" sz="1800" b="1" i="1" dirty="0"/>
              <a:t> кг, </a:t>
            </a:r>
            <a:r>
              <a:rPr lang="ru-RU" sz="1800" b="1" i="1" dirty="0" err="1"/>
              <a:t>що</a:t>
            </a:r>
            <a:r>
              <a:rPr lang="ru-RU" sz="1800" b="1" i="1" dirty="0"/>
              <a:t> становить </a:t>
            </a:r>
            <a:r>
              <a:rPr lang="ru-RU" sz="1800" b="1" i="1" dirty="0" err="1"/>
              <a:t>менше</a:t>
            </a:r>
            <a:r>
              <a:rPr lang="ru-RU" sz="1800" b="1" i="1" dirty="0"/>
              <a:t> одного </a:t>
            </a:r>
            <a:r>
              <a:rPr lang="ru-RU" sz="1800" b="1" i="1" dirty="0" err="1"/>
              <a:t>відсотка</a:t>
            </a:r>
            <a:r>
              <a:rPr lang="ru-RU" sz="1800" b="1" i="1" dirty="0"/>
              <a:t> </a:t>
            </a:r>
            <a:r>
              <a:rPr lang="ru-RU" sz="1800" b="1" i="1" dirty="0" err="1"/>
              <a:t>від</a:t>
            </a:r>
            <a:r>
              <a:rPr lang="ru-RU" sz="1800" b="1" i="1" dirty="0"/>
              <a:t> </a:t>
            </a:r>
            <a:r>
              <a:rPr lang="ru-RU" sz="1800" b="1" i="1" dirty="0" err="1"/>
              <a:t>маси</a:t>
            </a:r>
            <a:r>
              <a:rPr lang="ru-RU" sz="1800" b="1" i="1" dirty="0"/>
              <a:t> </a:t>
            </a:r>
            <a:r>
              <a:rPr lang="ru-RU" sz="1800" b="1" i="1" dirty="0" err="1" smtClean="0"/>
              <a:t>Землі</a:t>
            </a:r>
            <a:r>
              <a:rPr lang="ru-RU" sz="1800" b="1" i="1" dirty="0" smtClean="0"/>
              <a:t>. </a:t>
            </a:r>
            <a:r>
              <a:rPr lang="ru-RU" sz="1800" b="1" i="1" dirty="0" err="1" smtClean="0"/>
              <a:t>Орбіти</a:t>
            </a:r>
            <a:r>
              <a:rPr lang="ru-RU" sz="1800" b="1" i="1" dirty="0"/>
              <a:t> </a:t>
            </a:r>
            <a:r>
              <a:rPr lang="ru-RU" sz="1800" b="1" i="1" dirty="0" err="1"/>
              <a:t>більшості</a:t>
            </a:r>
            <a:r>
              <a:rPr lang="ru-RU" sz="1800" b="1" i="1" dirty="0"/>
              <a:t> </a:t>
            </a:r>
            <a:r>
              <a:rPr lang="ru-RU" sz="1800" b="1" i="1" dirty="0" err="1"/>
              <a:t>відомих</a:t>
            </a:r>
            <a:r>
              <a:rPr lang="ru-RU" sz="1800" b="1" i="1" dirty="0"/>
              <a:t> </a:t>
            </a:r>
            <a:r>
              <a:rPr lang="ru-RU" sz="1800" b="1" i="1" dirty="0" err="1"/>
              <a:t>астероїдів</a:t>
            </a:r>
            <a:r>
              <a:rPr lang="ru-RU" sz="1800" b="1" i="1" dirty="0"/>
              <a:t> </a:t>
            </a:r>
            <a:r>
              <a:rPr lang="ru-RU" sz="1800" b="1" i="1" dirty="0" err="1"/>
              <a:t>розташовані</a:t>
            </a:r>
            <a:r>
              <a:rPr lang="ru-RU" sz="1800" b="1" i="1" dirty="0"/>
              <a:t> </a:t>
            </a:r>
            <a:r>
              <a:rPr lang="ru-RU" sz="1800" b="1" i="1" dirty="0" err="1"/>
              <a:t>між</a:t>
            </a:r>
            <a:r>
              <a:rPr lang="ru-RU" sz="1800" b="1" i="1" dirty="0"/>
              <a:t> </a:t>
            </a:r>
            <a:r>
              <a:rPr lang="ru-RU" sz="1800" b="1" i="1" dirty="0" err="1"/>
              <a:t>орбітами</a:t>
            </a:r>
            <a:r>
              <a:rPr lang="ru-RU" sz="1800" b="1" i="1" dirty="0"/>
              <a:t> </a:t>
            </a:r>
            <a:r>
              <a:rPr lang="ru-RU" sz="1800" b="1" i="1" dirty="0" smtClean="0"/>
              <a:t> Марса</a:t>
            </a:r>
            <a:r>
              <a:rPr lang="ru-RU" sz="1800" b="1" i="1" dirty="0"/>
              <a:t> й </a:t>
            </a:r>
            <a:r>
              <a:rPr lang="ru-RU" sz="1800" b="1" i="1" dirty="0" err="1"/>
              <a:t>Юпітера</a:t>
            </a:r>
            <a:r>
              <a:rPr lang="ru-RU" sz="1800" b="1" i="1" dirty="0"/>
              <a:t> (так званий </a:t>
            </a:r>
            <a:r>
              <a:rPr lang="ru-RU" sz="1800" b="1" i="1" dirty="0" err="1"/>
              <a:t>головний</a:t>
            </a:r>
            <a:r>
              <a:rPr lang="ru-RU" sz="1800" b="1" i="1" dirty="0"/>
              <a:t> пояс </a:t>
            </a:r>
            <a:r>
              <a:rPr lang="ru-RU" sz="1800" b="1" i="1" dirty="0" err="1"/>
              <a:t>астероїдів</a:t>
            </a:r>
            <a:r>
              <a:rPr lang="ru-RU" sz="1800" b="1" i="1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586319"/>
            <a:ext cx="5292080" cy="4271682"/>
          </a:xfrm>
          <a:prstGeom prst="rect">
            <a:avLst/>
          </a:prstGeom>
        </p:spPr>
      </p:pic>
      <p:pic>
        <p:nvPicPr>
          <p:cNvPr id="12290" name="Picture 2" descr="http://vital666.ru/wp-content/uploads/2013/05/aste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0016"/>
            <a:ext cx="4427984" cy="442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02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784976" cy="2060848"/>
          </a:xfrm>
        </p:spPr>
        <p:txBody>
          <a:bodyPr>
            <a:noAutofit/>
          </a:bodyPr>
          <a:lstStyle/>
          <a:p>
            <a:r>
              <a:rPr lang="ru-RU" sz="2400" b="1" i="1" dirty="0" err="1"/>
              <a:t>Найвідоміші</a:t>
            </a:r>
            <a:r>
              <a:rPr lang="ru-RU" sz="2400" b="1" i="1" dirty="0"/>
              <a:t> </a:t>
            </a:r>
            <a:r>
              <a:rPr lang="ru-RU" sz="2400" b="1" i="1" dirty="0" err="1"/>
              <a:t>астероїди</a:t>
            </a:r>
            <a:r>
              <a:rPr lang="ru-RU" sz="2400" b="1" i="1" dirty="0"/>
              <a:t>: Паллада, Юнона, Веста, </a:t>
            </a:r>
            <a:r>
              <a:rPr lang="ru-RU" sz="2400" b="1" i="1" dirty="0" err="1"/>
              <a:t>Ерос</a:t>
            </a:r>
            <a:r>
              <a:rPr lang="ru-RU" sz="2400" b="1" i="1" dirty="0"/>
              <a:t>, </a:t>
            </a:r>
            <a:r>
              <a:rPr lang="ru-RU" sz="2400" b="1" i="1" dirty="0" smtClean="0"/>
              <a:t>Амур</a:t>
            </a:r>
            <a:r>
              <a:rPr lang="ru-RU" sz="2400" b="1" i="1" dirty="0"/>
              <a:t>,</a:t>
            </a:r>
            <a:r>
              <a:rPr lang="ru-RU" sz="2400" b="1" i="1" dirty="0"/>
              <a:t> </a:t>
            </a:r>
            <a:r>
              <a:rPr lang="ru-RU" sz="2400" b="1" i="1" dirty="0" err="1"/>
              <a:t>Гідальго</a:t>
            </a:r>
            <a:r>
              <a:rPr lang="ru-RU" sz="2400" b="1" i="1" dirty="0"/>
              <a:t>, </a:t>
            </a:r>
            <a:r>
              <a:rPr lang="ru-RU" sz="2400" b="1" i="1" dirty="0" err="1"/>
              <a:t>Ікар</a:t>
            </a:r>
            <a:r>
              <a:rPr lang="ru-RU" sz="2400" b="1" i="1" dirty="0"/>
              <a:t>.</a:t>
            </a:r>
          </a:p>
          <a:p>
            <a:r>
              <a:rPr lang="ru-RU" sz="2400" b="1" i="1" dirty="0" err="1"/>
              <a:t>Розмір</a:t>
            </a:r>
            <a:r>
              <a:rPr lang="ru-RU" sz="2400" b="1" i="1" dirty="0"/>
              <a:t> є одним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основних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параметрів</a:t>
            </a:r>
            <a:r>
              <a:rPr lang="ru-RU" sz="2400" b="1" i="1" dirty="0"/>
              <a:t>, за </a:t>
            </a:r>
            <a:r>
              <a:rPr lang="ru-RU" sz="2400" b="1" i="1" dirty="0" err="1"/>
              <a:t>якими</a:t>
            </a:r>
            <a:r>
              <a:rPr lang="ru-RU" sz="2400" b="1" i="1" dirty="0"/>
              <a:t> </a:t>
            </a:r>
            <a:r>
              <a:rPr lang="ru-RU" sz="2400" b="1" i="1" dirty="0" err="1"/>
              <a:t>класифікують</a:t>
            </a:r>
            <a:r>
              <a:rPr lang="ru-RU" sz="2400" b="1" i="1" dirty="0"/>
              <a:t> </a:t>
            </a:r>
            <a:r>
              <a:rPr lang="ru-RU" sz="2400" b="1" i="1" dirty="0" err="1"/>
              <a:t>астероїди</a:t>
            </a:r>
            <a:r>
              <a:rPr lang="ru-RU" sz="2400" b="1" i="1" dirty="0"/>
              <a:t>. </a:t>
            </a:r>
            <a:r>
              <a:rPr lang="ru-RU" sz="2400" b="1" i="1" dirty="0" err="1"/>
              <a:t>Можна</a:t>
            </a:r>
            <a:r>
              <a:rPr lang="ru-RU" sz="2400" b="1" i="1" dirty="0"/>
              <a:t> </a:t>
            </a:r>
            <a:r>
              <a:rPr lang="ru-RU" sz="2400" b="1" i="1" dirty="0" err="1"/>
              <a:t>вважати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всі</a:t>
            </a:r>
            <a:r>
              <a:rPr lang="ru-RU" sz="2400" b="1" i="1" dirty="0"/>
              <a:t> </a:t>
            </a:r>
            <a:r>
              <a:rPr lang="ru-RU" sz="2400" b="1" i="1" dirty="0" err="1"/>
              <a:t>астероїди</a:t>
            </a:r>
            <a:r>
              <a:rPr lang="ru-RU" sz="2400" b="1" i="1" dirty="0"/>
              <a:t>, </a:t>
            </a:r>
            <a:r>
              <a:rPr lang="ru-RU" sz="2400" b="1" i="1" dirty="0" err="1"/>
              <a:t>розміром</a:t>
            </a:r>
            <a:r>
              <a:rPr lang="ru-RU" sz="2400" b="1" i="1" dirty="0"/>
              <a:t> </a:t>
            </a:r>
            <a:r>
              <a:rPr lang="ru-RU" sz="2400" b="1" i="1" dirty="0" err="1"/>
              <a:t>понад</a:t>
            </a:r>
            <a:r>
              <a:rPr lang="ru-RU" sz="2400" b="1" i="1" dirty="0"/>
              <a:t> 100 км, </a:t>
            </a:r>
            <a:r>
              <a:rPr lang="ru-RU" sz="2400" b="1" i="1" dirty="0" err="1"/>
              <a:t>вже</a:t>
            </a:r>
            <a:r>
              <a:rPr lang="ru-RU" sz="2400" b="1" i="1" dirty="0"/>
              <a:t> </a:t>
            </a:r>
            <a:r>
              <a:rPr lang="ru-RU" sz="2400" b="1" i="1" dirty="0" err="1"/>
              <a:t>відкрито</a:t>
            </a:r>
            <a:r>
              <a:rPr lang="ru-RU" sz="2400" b="1" i="1" dirty="0"/>
              <a:t>. </a:t>
            </a:r>
            <a:r>
              <a:rPr lang="ru-RU" sz="2400" b="1" i="1" dirty="0" err="1"/>
              <a:t>Наразі</a:t>
            </a:r>
            <a:r>
              <a:rPr lang="ru-RU" sz="2400" b="1" i="1" dirty="0"/>
              <a:t> </a:t>
            </a:r>
            <a:r>
              <a:rPr lang="ru-RU" sz="2400" b="1" i="1" dirty="0" err="1"/>
              <a:t>відомо</a:t>
            </a:r>
            <a:r>
              <a:rPr lang="ru-RU" sz="2400" b="1" i="1" dirty="0"/>
              <a:t> 26 </a:t>
            </a:r>
            <a:r>
              <a:rPr lang="ru-RU" sz="2400" b="1" i="1" dirty="0" err="1"/>
              <a:t>астероїдів</a:t>
            </a:r>
            <a:r>
              <a:rPr lang="ru-RU" sz="2400" b="1" i="1" dirty="0"/>
              <a:t> </a:t>
            </a:r>
            <a:r>
              <a:rPr lang="ru-RU" sz="2400" b="1" i="1" dirty="0" err="1"/>
              <a:t>діаметром</a:t>
            </a:r>
            <a:r>
              <a:rPr lang="ru-RU" sz="2400" b="1" i="1" dirty="0"/>
              <a:t> </a:t>
            </a:r>
            <a:r>
              <a:rPr lang="ru-RU" sz="2400" b="1" i="1" dirty="0" err="1"/>
              <a:t>понад</a:t>
            </a:r>
            <a:r>
              <a:rPr lang="ru-RU" sz="2400" b="1" i="1" dirty="0"/>
              <a:t> 200 </a:t>
            </a:r>
            <a:r>
              <a:rPr lang="ru-RU" sz="2400" b="1" i="1" dirty="0" smtClean="0"/>
              <a:t>км.</a:t>
            </a:r>
            <a:endParaRPr lang="ru-RU" sz="2400" b="1" i="1" dirty="0"/>
          </a:p>
          <a:p>
            <a:r>
              <a:rPr lang="ru-RU" sz="2400" b="1" i="1" dirty="0" err="1"/>
              <a:t>Більші</a:t>
            </a:r>
            <a:r>
              <a:rPr lang="ru-RU" sz="2400" b="1" i="1" dirty="0"/>
              <a:t> </a:t>
            </a:r>
            <a:r>
              <a:rPr lang="ru-RU" sz="2400" b="1" i="1" dirty="0" err="1"/>
              <a:t>небесні</a:t>
            </a:r>
            <a:r>
              <a:rPr lang="ru-RU" sz="2400" b="1" i="1" dirty="0"/>
              <a:t> </a:t>
            </a:r>
            <a:r>
              <a:rPr lang="ru-RU" sz="2400" b="1" i="1" dirty="0" err="1"/>
              <a:t>тіла</a:t>
            </a:r>
            <a:r>
              <a:rPr lang="ru-RU" sz="2400" b="1" i="1" dirty="0"/>
              <a:t> (</a:t>
            </a:r>
            <a:r>
              <a:rPr lang="ru-RU" sz="2400" b="1" i="1" dirty="0" err="1"/>
              <a:t>понад</a:t>
            </a:r>
            <a:r>
              <a:rPr lang="ru-RU" sz="2400" b="1" i="1" dirty="0"/>
              <a:t> 800 км у </a:t>
            </a:r>
            <a:r>
              <a:rPr lang="ru-RU" sz="2400" b="1" i="1" dirty="0" err="1"/>
              <a:t>діаметрі</a:t>
            </a:r>
            <a:r>
              <a:rPr lang="ru-RU" sz="2400" b="1" i="1" dirty="0"/>
              <a:t>),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обертаються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навколо</a:t>
            </a:r>
            <a:r>
              <a:rPr lang="ru-RU" sz="2400" b="1" i="1" dirty="0"/>
              <a:t> </a:t>
            </a:r>
            <a:r>
              <a:rPr lang="ru-RU" sz="2400" b="1" i="1" dirty="0" err="1"/>
              <a:t>Сонця</a:t>
            </a:r>
            <a:r>
              <a:rPr lang="ru-RU" sz="2400" b="1" i="1" dirty="0"/>
              <a:t>, </a:t>
            </a:r>
            <a:r>
              <a:rPr lang="ru-RU" sz="2400" b="1" i="1" dirty="0" err="1"/>
              <a:t>під</a:t>
            </a:r>
            <a:r>
              <a:rPr lang="ru-RU" sz="2400" b="1" i="1" dirty="0"/>
              <a:t> </a:t>
            </a:r>
            <a:r>
              <a:rPr lang="ru-RU" sz="2400" b="1" i="1" dirty="0" err="1"/>
              <a:t>дією</a:t>
            </a:r>
            <a:r>
              <a:rPr lang="ru-RU" sz="2400" b="1" i="1" dirty="0"/>
              <a:t> </a:t>
            </a:r>
            <a:r>
              <a:rPr lang="ru-RU" sz="2400" b="1" i="1" dirty="0" err="1"/>
              <a:t>власних</a:t>
            </a:r>
            <a:r>
              <a:rPr lang="ru-RU" sz="2400" b="1" i="1" dirty="0"/>
              <a:t> </a:t>
            </a:r>
            <a:r>
              <a:rPr lang="ru-RU" sz="2400" b="1" i="1" dirty="0" err="1"/>
              <a:t>гравітаційних</a:t>
            </a:r>
            <a:r>
              <a:rPr lang="ru-RU" sz="2400" b="1" i="1" dirty="0"/>
              <a:t> сил </a:t>
            </a:r>
            <a:r>
              <a:rPr lang="ru-RU" sz="2400" b="1" i="1" dirty="0" err="1"/>
              <a:t>набувають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сферичної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форми</a:t>
            </a:r>
            <a:r>
              <a:rPr lang="ru-RU" sz="2400" b="1" i="1" dirty="0"/>
              <a:t>, і </a:t>
            </a:r>
            <a:r>
              <a:rPr lang="ru-RU" sz="2400" b="1" i="1" dirty="0" err="1"/>
              <a:t>такі</a:t>
            </a:r>
            <a:r>
              <a:rPr lang="ru-RU" sz="2400" b="1" i="1" dirty="0"/>
              <a:t> </a:t>
            </a:r>
            <a:r>
              <a:rPr lang="ru-RU" sz="2400" b="1" i="1" dirty="0" err="1"/>
              <a:t>тіла</a:t>
            </a:r>
            <a:r>
              <a:rPr lang="ru-RU" sz="2400" b="1" i="1" dirty="0"/>
              <a:t> </a:t>
            </a:r>
            <a:r>
              <a:rPr lang="ru-RU" sz="2400" b="1" i="1" dirty="0" err="1"/>
              <a:t>класифікують</a:t>
            </a:r>
            <a:r>
              <a:rPr lang="ru-RU" sz="2400" b="1" i="1" dirty="0"/>
              <a:t> як </a:t>
            </a:r>
            <a:r>
              <a:rPr lang="ru-RU" sz="2400" b="1" i="1" dirty="0" err="1"/>
              <a:t>планети</a:t>
            </a:r>
            <a:r>
              <a:rPr lang="ru-RU" sz="2400" b="1" i="1" dirty="0"/>
              <a:t> </a:t>
            </a:r>
            <a:r>
              <a:rPr lang="ru-RU" sz="2400" b="1" i="1" dirty="0" err="1"/>
              <a:t>або</a:t>
            </a:r>
            <a:r>
              <a:rPr lang="ru-RU" sz="2400" b="1" i="1" dirty="0"/>
              <a:t> </a:t>
            </a:r>
            <a:r>
              <a:rPr lang="ru-RU" sz="2400" b="1" i="1" dirty="0" err="1"/>
              <a:t>карликові</a:t>
            </a:r>
            <a:r>
              <a:rPr lang="ru-RU" sz="2400" b="1" i="1" dirty="0"/>
              <a:t> </a:t>
            </a:r>
            <a:r>
              <a:rPr lang="ru-RU" sz="2400" b="1" i="1" dirty="0" err="1"/>
              <a:t>планети</a:t>
            </a:r>
            <a:r>
              <a:rPr lang="ru-RU" sz="2400" b="1" i="1" dirty="0"/>
              <a:t>.</a:t>
            </a:r>
          </a:p>
          <a:p>
            <a:endParaRPr lang="ru-RU" sz="2400" dirty="0"/>
          </a:p>
        </p:txBody>
      </p:sp>
      <p:pic>
        <p:nvPicPr>
          <p:cNvPr id="11278" name="Picture 14" descr="http://image.tsn.ua/media/images2/original/Oct2013/383871063.jpg"/>
          <p:cNvPicPr>
            <a:picLocks noChangeAspect="1" noChangeArrowheads="1"/>
          </p:cNvPicPr>
          <p:nvPr/>
        </p:nvPicPr>
        <p:blipFill>
          <a:blip r:embed="rId2" cstate="print"/>
          <a:srcRect t="8562" b="7535"/>
          <a:stretch>
            <a:fillRect/>
          </a:stretch>
        </p:blipFill>
        <p:spPr bwMode="auto">
          <a:xfrm>
            <a:off x="1979712" y="4198832"/>
            <a:ext cx="5184576" cy="2659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4625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948264" cy="980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568952" cy="259228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</a:t>
            </a:r>
            <a:r>
              <a:rPr lang="ru-RU" dirty="0" smtClean="0"/>
              <a:t>ерший </a:t>
            </a:r>
            <a:r>
              <a:rPr lang="ru-RU" dirty="0" err="1"/>
              <a:t>астероїд</a:t>
            </a:r>
            <a:r>
              <a:rPr lang="ru-RU" dirty="0"/>
              <a:t> Цереру 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карликова</a:t>
            </a:r>
            <a:r>
              <a:rPr lang="ru-RU" dirty="0"/>
              <a:t> планета)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італієць</a:t>
            </a:r>
            <a:r>
              <a:rPr lang="ru-RU" dirty="0"/>
              <a:t> Джузеппе </a:t>
            </a:r>
            <a:r>
              <a:rPr lang="ru-RU" dirty="0" err="1" smtClean="0"/>
              <a:t>Піацці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вів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зоряного</a:t>
            </a:r>
            <a:r>
              <a:rPr lang="ru-RU" dirty="0"/>
              <a:t> каталогу. 1 </a:t>
            </a:r>
            <a:r>
              <a:rPr lang="ru-RU" dirty="0" err="1"/>
              <a:t>січня</a:t>
            </a:r>
            <a:r>
              <a:rPr lang="ru-RU" dirty="0"/>
              <a:t> </a:t>
            </a:r>
            <a:r>
              <a:rPr lang="ru-RU" dirty="0" smtClean="0"/>
              <a:t>1801</a:t>
            </a:r>
            <a:r>
              <a:rPr lang="ru-RU" dirty="0"/>
              <a:t> </a:t>
            </a:r>
            <a:r>
              <a:rPr lang="ru-RU" dirty="0" smtClean="0"/>
              <a:t>року </a:t>
            </a:r>
            <a:r>
              <a:rPr lang="ru-RU" dirty="0" err="1"/>
              <a:t>Піацці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у </a:t>
            </a:r>
            <a:r>
              <a:rPr lang="ru-RU" dirty="0" err="1"/>
              <a:t>сузір'ї</a:t>
            </a:r>
            <a:r>
              <a:rPr lang="ru-RU" dirty="0"/>
              <a:t> </a:t>
            </a:r>
            <a:r>
              <a:rPr lang="ru-RU" dirty="0" err="1"/>
              <a:t>Близнят</a:t>
            </a:r>
            <a:r>
              <a:rPr lang="ru-RU" dirty="0"/>
              <a:t> </a:t>
            </a:r>
            <a:r>
              <a:rPr lang="ru-RU" dirty="0" err="1"/>
              <a:t>слабку</a:t>
            </a:r>
            <a:r>
              <a:rPr lang="ru-RU" dirty="0"/>
              <a:t> </a:t>
            </a:r>
            <a:r>
              <a:rPr lang="ru-RU" dirty="0" err="1" smtClean="0"/>
              <a:t>зірочку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/>
              <a:t>чомусь</a:t>
            </a:r>
            <a:r>
              <a:rPr lang="ru-RU" dirty="0"/>
              <a:t> не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каталозі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каталозі</a:t>
            </a:r>
            <a:r>
              <a:rPr lang="ru-RU" dirty="0"/>
              <a:t> </a:t>
            </a:r>
            <a:r>
              <a:rPr lang="ru-RU" dirty="0" err="1"/>
              <a:t>Христіана</a:t>
            </a:r>
            <a:r>
              <a:rPr lang="ru-RU" dirty="0"/>
              <a:t> Майера,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Піацці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вечора</a:t>
            </a:r>
            <a:r>
              <a:rPr lang="ru-RU" dirty="0"/>
              <a:t>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зірка</a:t>
            </a:r>
            <a:r>
              <a:rPr lang="ru-RU" dirty="0"/>
              <a:t>» </a:t>
            </a:r>
            <a:r>
              <a:rPr lang="ru-RU" dirty="0" err="1"/>
              <a:t>зсунулася</a:t>
            </a:r>
            <a:r>
              <a:rPr lang="ru-RU" dirty="0"/>
              <a:t> на 4′ за прямим </a:t>
            </a:r>
            <a:r>
              <a:rPr lang="ru-RU" dirty="0" err="1" smtClean="0"/>
              <a:t>піднесенням</a:t>
            </a:r>
            <a:r>
              <a:rPr lang="ru-RU" dirty="0" smtClean="0"/>
              <a:t> </a:t>
            </a:r>
            <a:r>
              <a:rPr lang="ru-RU" dirty="0"/>
              <a:t>на 3,5′ </a:t>
            </a:r>
            <a:r>
              <a:rPr lang="ru-RU" dirty="0" smtClean="0"/>
              <a:t>за </a:t>
            </a:r>
            <a:r>
              <a:rPr lang="ru-RU" dirty="0" err="1" smtClean="0"/>
              <a:t>схиленням</a:t>
            </a:r>
            <a:r>
              <a:rPr lang="ru-RU" dirty="0"/>
              <a:t>.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шести </a:t>
            </a:r>
            <a:r>
              <a:rPr lang="ru-RU" dirty="0" err="1"/>
              <a:t>тижнів</a:t>
            </a:r>
            <a:r>
              <a:rPr lang="ru-RU" dirty="0"/>
              <a:t> дало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новою планетою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://www.insap.org/insap/insap3_files/piazz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55428"/>
            <a:ext cx="2699792" cy="3702572"/>
          </a:xfrm>
          <a:prstGeom prst="rect">
            <a:avLst/>
          </a:prstGeom>
          <a:noFill/>
        </p:spPr>
      </p:pic>
      <p:pic>
        <p:nvPicPr>
          <p:cNvPr id="9220" name="Picture 4" descr="http://www.fresher.ru/manager_content/images/dalekij-kosmos-v-sentyabre-2012/big/19.jpg"/>
          <p:cNvPicPr>
            <a:picLocks noChangeAspect="1" noChangeArrowheads="1"/>
          </p:cNvPicPr>
          <p:nvPr/>
        </p:nvPicPr>
        <p:blipFill>
          <a:blip r:embed="rId3" cstate="print"/>
          <a:srcRect l="7154" t="16442" r="8532" b="13284"/>
          <a:stretch>
            <a:fillRect/>
          </a:stretch>
        </p:blipFill>
        <p:spPr bwMode="auto">
          <a:xfrm>
            <a:off x="3851920" y="3244935"/>
            <a:ext cx="4464496" cy="361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6672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700" dirty="0" err="1" smtClean="0"/>
              <a:t>Історія</a:t>
            </a:r>
            <a:r>
              <a:rPr lang="ru-RU" sz="3700" dirty="0" smtClean="0"/>
              <a:t> </a:t>
            </a:r>
            <a:r>
              <a:rPr lang="ru-RU" sz="3700" dirty="0" err="1" smtClean="0"/>
              <a:t>Вивчення</a:t>
            </a:r>
            <a:r>
              <a:rPr lang="ru-RU" sz="3700" dirty="0" smtClean="0"/>
              <a:t> </a:t>
            </a:r>
            <a:r>
              <a:rPr lang="ru-RU" sz="3700" dirty="0" err="1" smtClean="0"/>
              <a:t>Астероїдів</a:t>
            </a:r>
            <a:endParaRPr lang="ru-RU" sz="3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Наступні</a:t>
            </a:r>
            <a:r>
              <a:rPr lang="ru-RU" dirty="0" smtClean="0"/>
              <a:t> три </a:t>
            </a:r>
            <a:r>
              <a:rPr lang="ru-RU" dirty="0" err="1" smtClean="0"/>
              <a:t>астероїди</a:t>
            </a:r>
            <a:r>
              <a:rPr lang="ru-RU" dirty="0" smtClean="0"/>
              <a:t> — Паллада (1802, Г. </a:t>
            </a:r>
            <a:r>
              <a:rPr lang="ru-RU" dirty="0" err="1" smtClean="0"/>
              <a:t>Ольберс</a:t>
            </a:r>
            <a:r>
              <a:rPr lang="ru-RU" dirty="0" smtClean="0"/>
              <a:t>), </a:t>
            </a:r>
            <a:r>
              <a:rPr lang="ru-RU" dirty="0" smtClean="0"/>
              <a:t>Веста </a:t>
            </a:r>
            <a:r>
              <a:rPr lang="ru-RU" dirty="0" smtClean="0"/>
              <a:t>(1807, Г. </a:t>
            </a:r>
            <a:r>
              <a:rPr lang="ru-RU" dirty="0" err="1" smtClean="0"/>
              <a:t>Ольберс</a:t>
            </a:r>
            <a:r>
              <a:rPr lang="ru-RU" dirty="0" smtClean="0"/>
              <a:t>) </a:t>
            </a:r>
            <a:r>
              <a:rPr lang="ru-RU" dirty="0" smtClean="0"/>
              <a:t> </a:t>
            </a:r>
            <a:r>
              <a:rPr lang="uk-UA" dirty="0" smtClean="0"/>
              <a:t>і </a:t>
            </a:r>
            <a:r>
              <a:rPr lang="ru-RU" dirty="0" smtClean="0"/>
              <a:t>Юнона</a:t>
            </a:r>
            <a:r>
              <a:rPr lang="ru-RU" dirty="0" smtClean="0"/>
              <a:t> (1804, К. </a:t>
            </a:r>
            <a:r>
              <a:rPr lang="ru-RU" dirty="0" err="1" smtClean="0"/>
              <a:t>Гардінг</a:t>
            </a:r>
            <a:r>
              <a:rPr lang="ru-RU" dirty="0" smtClean="0"/>
              <a:t>)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через 8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марних</a:t>
            </a:r>
            <a:r>
              <a:rPr lang="ru-RU" dirty="0" smtClean="0"/>
              <a:t> </a:t>
            </a:r>
            <a:r>
              <a:rPr lang="ru-RU" dirty="0" err="1" smtClean="0"/>
              <a:t>пошуків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астрономів</a:t>
            </a:r>
            <a:r>
              <a:rPr lang="ru-RU" dirty="0" smtClean="0"/>
              <a:t> </a:t>
            </a:r>
            <a:r>
              <a:rPr lang="ru-RU" dirty="0" err="1" smtClean="0"/>
              <a:t>припинили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vhoroscope.ru/images/news/asteroid_Pal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048000" cy="2286001"/>
          </a:xfrm>
          <a:prstGeom prst="rect">
            <a:avLst/>
          </a:prstGeom>
          <a:noFill/>
        </p:spPr>
      </p:pic>
      <p:pic>
        <p:nvPicPr>
          <p:cNvPr id="26628" name="Picture 4" descr="http://naked-science.ru/sites/default/files/Vesta_Full-F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448272" cy="2448272"/>
          </a:xfrm>
          <a:prstGeom prst="rect">
            <a:avLst/>
          </a:prstGeom>
          <a:noFill/>
        </p:spPr>
      </p:pic>
      <p:pic>
        <p:nvPicPr>
          <p:cNvPr id="26630" name="Picture 6" descr="http://calendarium.ru/images/f/f2/Juno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736304" cy="2585171"/>
          </a:xfrm>
          <a:prstGeom prst="rect">
            <a:avLst/>
          </a:prstGeom>
          <a:noFill/>
        </p:spPr>
      </p:pic>
      <p:pic>
        <p:nvPicPr>
          <p:cNvPr id="26632" name="Picture 8" descr="http://t2.gstatic.com/images?q=tbn:ANd9GcTtikI5xzi3WxdzzBJx33dEK5Z9TgAznJFF4ISqUlOujNkkcbh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93096"/>
            <a:ext cx="1943100" cy="2352675"/>
          </a:xfrm>
          <a:prstGeom prst="rect">
            <a:avLst/>
          </a:prstGeom>
          <a:noFill/>
        </p:spPr>
      </p:pic>
      <p:pic>
        <p:nvPicPr>
          <p:cNvPr id="26634" name="Picture 10" descr="http://dic.academic.ru/pictures/wiki/files/107/karl_ludwig_harding.jpg"/>
          <p:cNvPicPr>
            <a:picLocks noChangeAspect="1" noChangeArrowheads="1"/>
          </p:cNvPicPr>
          <p:nvPr/>
        </p:nvPicPr>
        <p:blipFill>
          <a:blip r:embed="rId6" cstate="print"/>
          <a:srcRect b="7637"/>
          <a:stretch>
            <a:fillRect/>
          </a:stretch>
        </p:blipFill>
        <p:spPr bwMode="auto">
          <a:xfrm>
            <a:off x="6300192" y="4347166"/>
            <a:ext cx="2016224" cy="251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620688"/>
          </a:xfrm>
        </p:spPr>
        <p:txBody>
          <a:bodyPr>
            <a:noAutofit/>
          </a:bodyPr>
          <a:lstStyle/>
          <a:p>
            <a:r>
              <a:rPr lang="ru-RU" sz="3700" dirty="0" err="1" smtClean="0"/>
              <a:t>Історія</a:t>
            </a:r>
            <a:r>
              <a:rPr lang="ru-RU" sz="3700" dirty="0" smtClean="0"/>
              <a:t> </a:t>
            </a:r>
            <a:r>
              <a:rPr lang="ru-RU" sz="3700" dirty="0" err="1" smtClean="0"/>
              <a:t>Вивчення</a:t>
            </a:r>
            <a:r>
              <a:rPr lang="ru-RU" sz="3700" dirty="0" smtClean="0"/>
              <a:t> </a:t>
            </a:r>
            <a:r>
              <a:rPr lang="ru-RU" sz="3700" dirty="0" err="1" smtClean="0"/>
              <a:t>Астероїдів</a:t>
            </a:r>
            <a:endParaRPr lang="ru-RU" sz="37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8568952" cy="1728192"/>
          </a:xfrm>
        </p:spPr>
        <p:txBody>
          <a:bodyPr>
            <a:noAutofit/>
          </a:bodyPr>
          <a:lstStyle/>
          <a:p>
            <a:r>
              <a:rPr lang="ru-RU" sz="2000" b="1" i="1" dirty="0" err="1"/>
              <a:t>Однак</a:t>
            </a:r>
            <a:r>
              <a:rPr lang="ru-RU" sz="2000" b="1" i="1" dirty="0"/>
              <a:t>, Карл Людвиг Генке </a:t>
            </a:r>
            <a:r>
              <a:rPr lang="ru-RU" sz="2000" b="1" i="1" dirty="0" err="1"/>
              <a:t>виявив</a:t>
            </a:r>
            <a:r>
              <a:rPr lang="ru-RU" sz="2000" b="1" i="1" dirty="0"/>
              <a:t> </a:t>
            </a:r>
            <a:r>
              <a:rPr lang="ru-RU" sz="2000" b="1" i="1" dirty="0" err="1"/>
              <a:t>наполегливість</a:t>
            </a:r>
            <a:r>
              <a:rPr lang="ru-RU" sz="2000" b="1" i="1" dirty="0"/>
              <a:t> і </a:t>
            </a:r>
            <a:r>
              <a:rPr lang="ru-RU" sz="2000" b="1" i="1" dirty="0" err="1"/>
              <a:t>відновив</a:t>
            </a:r>
            <a:r>
              <a:rPr lang="ru-RU" sz="2000" b="1" i="1" dirty="0"/>
              <a:t> </a:t>
            </a:r>
            <a:r>
              <a:rPr lang="ru-RU" sz="2000" b="1" i="1" dirty="0" err="1"/>
              <a:t>пошук</a:t>
            </a:r>
            <a:r>
              <a:rPr lang="ru-RU" sz="2000" b="1" i="1" dirty="0"/>
              <a:t> </a:t>
            </a:r>
            <a:r>
              <a:rPr lang="ru-RU" sz="2000" b="1" i="1" dirty="0" err="1"/>
              <a:t>нових</a:t>
            </a:r>
            <a:r>
              <a:rPr lang="ru-RU" sz="2000" b="1" i="1" dirty="0"/>
              <a:t> </a:t>
            </a:r>
            <a:r>
              <a:rPr lang="ru-RU" sz="2000" b="1" i="1" dirty="0" err="1"/>
              <a:t>астероїдів</a:t>
            </a:r>
            <a:r>
              <a:rPr lang="ru-RU" sz="2000" b="1" i="1" dirty="0"/>
              <a:t> 1830 року. </a:t>
            </a:r>
            <a:r>
              <a:rPr lang="ru-RU" sz="2000" b="1" i="1" dirty="0" err="1"/>
              <a:t>П'ятнадцять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років</a:t>
            </a:r>
            <a:r>
              <a:rPr lang="ru-RU" sz="2000" b="1" i="1" dirty="0"/>
              <a:t> по тому </a:t>
            </a:r>
            <a:r>
              <a:rPr lang="ru-RU" sz="2000" b="1" i="1" dirty="0" err="1"/>
              <a:t>він</a:t>
            </a:r>
            <a:r>
              <a:rPr lang="ru-RU" sz="2000" b="1" i="1" dirty="0"/>
              <a:t> </a:t>
            </a:r>
            <a:r>
              <a:rPr lang="ru-RU" sz="2000" b="1" i="1" dirty="0" err="1"/>
              <a:t>виявив</a:t>
            </a:r>
            <a:r>
              <a:rPr lang="ru-RU" sz="2000" b="1" i="1" dirty="0"/>
              <a:t> </a:t>
            </a:r>
            <a:r>
              <a:rPr lang="ru-RU" sz="2000" b="1" i="1" dirty="0" err="1"/>
              <a:t>Астрею</a:t>
            </a:r>
            <a:r>
              <a:rPr lang="ru-RU" sz="2000" b="1" i="1" dirty="0"/>
              <a:t>, перший </a:t>
            </a:r>
            <a:r>
              <a:rPr lang="ru-RU" sz="2000" b="1" i="1" dirty="0" err="1"/>
              <a:t>новий</a:t>
            </a:r>
            <a:r>
              <a:rPr lang="ru-RU" sz="2000" b="1" i="1" dirty="0"/>
              <a:t> </a:t>
            </a:r>
            <a:r>
              <a:rPr lang="ru-RU" sz="2000" b="1" i="1" dirty="0" err="1"/>
              <a:t>астероїд</a:t>
            </a:r>
            <a:r>
              <a:rPr lang="ru-RU" sz="2000" b="1" i="1" dirty="0"/>
              <a:t> за 38 </a:t>
            </a:r>
            <a:r>
              <a:rPr lang="ru-RU" sz="2000" b="1" i="1" dirty="0" err="1"/>
              <a:t>років</a:t>
            </a:r>
            <a:r>
              <a:rPr lang="ru-RU" sz="2000" b="1" i="1" dirty="0"/>
              <a:t>. </a:t>
            </a:r>
            <a:r>
              <a:rPr lang="ru-RU" sz="2000" b="1" i="1" dirty="0" err="1"/>
              <a:t>Менше</a:t>
            </a:r>
            <a:r>
              <a:rPr lang="ru-RU" sz="2000" b="1" i="1" dirty="0"/>
              <a:t> </a:t>
            </a:r>
            <a:r>
              <a:rPr lang="ru-RU" sz="2000" b="1" i="1" dirty="0" err="1"/>
              <a:t>ніж</a:t>
            </a:r>
            <a:r>
              <a:rPr lang="ru-RU" sz="2000" b="1" i="1" dirty="0"/>
              <a:t> через два роки </a:t>
            </a:r>
            <a:r>
              <a:rPr lang="ru-RU" sz="2000" b="1" i="1" dirty="0" err="1"/>
              <a:t>він</a:t>
            </a:r>
            <a:r>
              <a:rPr lang="ru-RU" sz="2000" b="1" i="1" dirty="0"/>
              <a:t> </a:t>
            </a:r>
            <a:r>
              <a:rPr lang="ru-RU" sz="2000" b="1" i="1" dirty="0" err="1"/>
              <a:t>виявив</a:t>
            </a:r>
            <a:r>
              <a:rPr lang="ru-RU" sz="2000" b="1" i="1" dirty="0"/>
              <a:t> Гебу. </a:t>
            </a:r>
            <a:r>
              <a:rPr lang="ru-RU" sz="2000" b="1" i="1" dirty="0" err="1"/>
              <a:t>Після</a:t>
            </a:r>
            <a:r>
              <a:rPr lang="ru-RU" sz="2000" b="1" i="1" dirty="0"/>
              <a:t> </a:t>
            </a:r>
            <a:r>
              <a:rPr lang="ru-RU" sz="2000" b="1" i="1" dirty="0" err="1"/>
              <a:t>цього</a:t>
            </a:r>
            <a:r>
              <a:rPr lang="ru-RU" sz="2000" b="1" i="1" dirty="0"/>
              <a:t> </a:t>
            </a:r>
            <a:r>
              <a:rPr lang="ru-RU" sz="2000" b="1" i="1" dirty="0" err="1"/>
              <a:t>інші</a:t>
            </a:r>
            <a:r>
              <a:rPr lang="ru-RU" sz="2000" b="1" i="1" dirty="0"/>
              <a:t> </a:t>
            </a:r>
            <a:r>
              <a:rPr lang="ru-RU" sz="2000" b="1" i="1" dirty="0" err="1"/>
              <a:t>астрономи</a:t>
            </a:r>
            <a:r>
              <a:rPr lang="ru-RU" sz="2000" b="1" i="1" dirty="0"/>
              <a:t> </a:t>
            </a:r>
            <a:r>
              <a:rPr lang="ru-RU" sz="2000" b="1" i="1" dirty="0" err="1"/>
              <a:t>приєдналися</a:t>
            </a:r>
            <a:r>
              <a:rPr lang="ru-RU" sz="2000" b="1" i="1" dirty="0"/>
              <a:t> до </a:t>
            </a:r>
            <a:r>
              <a:rPr lang="ru-RU" sz="2000" b="1" i="1" dirty="0" err="1"/>
              <a:t>пошуків</a:t>
            </a:r>
            <a:r>
              <a:rPr lang="ru-RU" sz="2000" b="1" i="1" dirty="0"/>
              <a:t>, і </a:t>
            </a:r>
            <a:r>
              <a:rPr lang="ru-RU" sz="2000" b="1" i="1" dirty="0" err="1"/>
              <a:t>починаючи</a:t>
            </a:r>
            <a:r>
              <a:rPr lang="ru-RU" sz="2000" b="1" i="1" dirty="0"/>
              <a:t> з 1847 року </a:t>
            </a:r>
            <a:r>
              <a:rPr lang="ru-RU" sz="2000" b="1" i="1" dirty="0" err="1"/>
              <a:t>астероїди</a:t>
            </a:r>
            <a:r>
              <a:rPr lang="ru-RU" sz="2000" b="1" i="1" dirty="0"/>
              <a:t> </a:t>
            </a:r>
            <a:r>
              <a:rPr lang="ru-RU" sz="2000" b="1" i="1" dirty="0" err="1"/>
              <a:t>відкривали</a:t>
            </a:r>
            <a:r>
              <a:rPr lang="ru-RU" sz="2000" b="1" i="1" dirty="0"/>
              <a:t> </a:t>
            </a:r>
            <a:r>
              <a:rPr lang="ru-RU" sz="2000" b="1" i="1" dirty="0" err="1"/>
              <a:t>вже</a:t>
            </a:r>
            <a:r>
              <a:rPr lang="ru-RU" sz="2000" b="1" i="1" dirty="0"/>
              <a:t> </a:t>
            </a:r>
            <a:r>
              <a:rPr lang="ru-RU" sz="2000" b="1" i="1" dirty="0" err="1"/>
              <a:t>щороку</a:t>
            </a:r>
            <a:r>
              <a:rPr lang="ru-RU" sz="2000" b="1" i="1" dirty="0"/>
              <a:t> (за </a:t>
            </a:r>
            <a:r>
              <a:rPr lang="ru-RU" sz="2000" b="1" i="1" dirty="0" err="1"/>
              <a:t>винятком</a:t>
            </a:r>
            <a:r>
              <a:rPr lang="ru-RU" sz="2000" b="1" i="1" dirty="0"/>
              <a:t> </a:t>
            </a:r>
            <a:r>
              <a:rPr lang="ru-RU" sz="2000" b="1" i="1" dirty="0" smtClean="0"/>
              <a:t>1945). </a:t>
            </a:r>
            <a:r>
              <a:rPr lang="ru-RU" sz="2000" b="1" i="1" dirty="0" err="1"/>
              <a:t>Відкривачами</a:t>
            </a:r>
            <a:r>
              <a:rPr lang="ru-RU" sz="2000" b="1" i="1" dirty="0"/>
              <a:t> </a:t>
            </a:r>
            <a:r>
              <a:rPr lang="ru-RU" sz="2000" b="1" i="1" dirty="0" err="1"/>
              <a:t>астероїдів</a:t>
            </a:r>
            <a:r>
              <a:rPr lang="ru-RU" sz="2000" b="1" i="1" dirty="0"/>
              <a:t> у той час стали Д. Р. </a:t>
            </a:r>
            <a:r>
              <a:rPr lang="ru-RU" sz="2000" b="1" i="1" dirty="0" err="1"/>
              <a:t>Гінд</a:t>
            </a:r>
            <a:r>
              <a:rPr lang="ru-RU" sz="2000" b="1" i="1" dirty="0"/>
              <a:t>, </a:t>
            </a:r>
            <a:r>
              <a:rPr lang="ru-RU" sz="2000" b="1" i="1" dirty="0" err="1"/>
              <a:t>Аннібале</a:t>
            </a:r>
            <a:r>
              <a:rPr lang="ru-RU" sz="2000" b="1" i="1" dirty="0"/>
              <a:t> де </a:t>
            </a:r>
            <a:r>
              <a:rPr lang="ru-RU" sz="2000" b="1" i="1" dirty="0" err="1"/>
              <a:t>Гаспаріс</a:t>
            </a:r>
            <a:r>
              <a:rPr lang="ru-RU" sz="2000" b="1" i="1" dirty="0"/>
              <a:t>, Роберт Лютер, Г. М. С. </a:t>
            </a:r>
            <a:r>
              <a:rPr lang="ru-RU" sz="2000" b="1" i="1" dirty="0" err="1"/>
              <a:t>Гольдшмідт</a:t>
            </a:r>
            <a:r>
              <a:rPr lang="ru-RU" sz="2000" b="1" i="1" dirty="0"/>
              <a:t>, Жан </a:t>
            </a:r>
            <a:r>
              <a:rPr lang="ru-RU" sz="2000" b="1" i="1" dirty="0" err="1"/>
              <a:t>Шакорнак</a:t>
            </a:r>
            <a:r>
              <a:rPr lang="ru-RU" sz="2000" b="1" i="1" dirty="0"/>
              <a:t>, Джеймс </a:t>
            </a:r>
            <a:r>
              <a:rPr lang="ru-RU" sz="2000" b="1" i="1" dirty="0" err="1"/>
              <a:t>Фергюсон,Н</a:t>
            </a:r>
            <a:r>
              <a:rPr lang="ru-RU" sz="2000" b="1" i="1" dirty="0"/>
              <a:t>. Р. </a:t>
            </a:r>
            <a:r>
              <a:rPr lang="ru-RU" sz="2000" b="1" i="1" dirty="0" err="1"/>
              <a:t>Поґсон</a:t>
            </a:r>
            <a:r>
              <a:rPr lang="ru-RU" sz="2000" b="1" i="1" dirty="0"/>
              <a:t>, </a:t>
            </a:r>
            <a:r>
              <a:rPr lang="ru-RU" sz="2000" b="1" i="1" dirty="0" err="1"/>
              <a:t>Вільгельм</a:t>
            </a:r>
            <a:r>
              <a:rPr lang="ru-RU" sz="2000" b="1" i="1" dirty="0"/>
              <a:t> </a:t>
            </a:r>
            <a:r>
              <a:rPr lang="ru-RU" sz="2000" b="1" i="1" dirty="0" err="1"/>
              <a:t>Темпель</a:t>
            </a:r>
            <a:r>
              <a:rPr lang="ru-RU" sz="2000" b="1" i="1" dirty="0"/>
              <a:t>, Д. К. </a:t>
            </a:r>
            <a:r>
              <a:rPr lang="ru-RU" sz="2000" b="1" i="1" dirty="0" err="1"/>
              <a:t>Вотсон</a:t>
            </a:r>
            <a:r>
              <a:rPr lang="ru-RU" sz="2000" b="1" i="1" dirty="0"/>
              <a:t>, Х. Г. Ф. </a:t>
            </a:r>
            <a:r>
              <a:rPr lang="ru-RU" sz="2000" b="1" i="1" dirty="0" err="1"/>
              <a:t>Петерс</a:t>
            </a:r>
            <a:r>
              <a:rPr lang="ru-RU" sz="2000" b="1" i="1" dirty="0"/>
              <a:t> та </a:t>
            </a:r>
            <a:r>
              <a:rPr lang="ru-RU" sz="2000" b="1" i="1" dirty="0" err="1"/>
              <a:t>ін</a:t>
            </a:r>
            <a:r>
              <a:rPr lang="ru-RU" sz="2000" b="1" i="1" dirty="0"/>
              <a:t>.</a:t>
            </a:r>
          </a:p>
        </p:txBody>
      </p:sp>
      <p:pic>
        <p:nvPicPr>
          <p:cNvPr id="8194" name="Picture 2" descr="http://www.astrolab.ru/cgi-bin/img.cgi?i=1607.jpg&amp;p=ga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078493" cy="2664296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uk/thumb/3/3a/132201-004-06DDB032.jpg/200px-132201-004-06DDB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2592288" cy="3188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590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1891 року </a:t>
            </a:r>
            <a:r>
              <a:rPr lang="ru-RU" sz="2400" b="1" i="1" dirty="0" err="1" smtClean="0"/>
              <a:t>німецький</a:t>
            </a:r>
            <a:r>
              <a:rPr lang="ru-RU" sz="2400" b="1" i="1" dirty="0" smtClean="0"/>
              <a:t> астроном Макс Вольф </a:t>
            </a:r>
            <a:r>
              <a:rPr lang="ru-RU" sz="2400" b="1" i="1" dirty="0" err="1" smtClean="0"/>
              <a:t>вперше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застосував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пошуку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астероїдів</a:t>
            </a:r>
            <a:r>
              <a:rPr lang="ru-RU" sz="2400" b="1" i="1" dirty="0" smtClean="0"/>
              <a:t> метод </a:t>
            </a:r>
            <a:r>
              <a:rPr lang="ru-RU" sz="2400" b="1" i="1" dirty="0" err="1" smtClean="0"/>
              <a:t>астрофотографії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полягав</a:t>
            </a:r>
            <a:r>
              <a:rPr lang="ru-RU" sz="2400" b="1" i="1" dirty="0" smtClean="0"/>
              <a:t> у тому,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фотографіях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довгими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експозиціями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астероїди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залишали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короткі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світлі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лінії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нічного</a:t>
            </a:r>
            <a:r>
              <a:rPr lang="ru-RU" sz="2400" b="1" i="1" dirty="0" smtClean="0"/>
              <a:t> неба та </a:t>
            </a:r>
            <a:r>
              <a:rPr lang="ru-RU" sz="2400" b="1" i="1" dirty="0" err="1" smtClean="0"/>
              <a:t>точкових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зображень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зір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Фотографічний</a:t>
            </a:r>
            <a:r>
              <a:rPr lang="ru-RU" sz="2400" b="1" i="1" dirty="0" smtClean="0"/>
              <a:t> метод </a:t>
            </a:r>
            <a:r>
              <a:rPr lang="ru-RU" sz="2400" b="1" i="1" dirty="0" err="1" smtClean="0"/>
              <a:t>значно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збільшив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кількість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відкритих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астероїдів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порівнянні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візуальними</a:t>
            </a:r>
            <a:r>
              <a:rPr lang="ru-RU" sz="2400" b="1" i="1" dirty="0" smtClean="0"/>
              <a:t> методами — М. Вольф </a:t>
            </a:r>
            <a:r>
              <a:rPr lang="ru-RU" sz="2400" b="1" i="1" dirty="0" err="1" smtClean="0"/>
              <a:t>самостійно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відкрив</a:t>
            </a:r>
            <a:r>
              <a:rPr lang="ru-RU" sz="2400" b="1" i="1" dirty="0" smtClean="0"/>
              <a:t> 248 </a:t>
            </a:r>
            <a:r>
              <a:rPr lang="ru-RU" sz="2400" b="1" i="1" dirty="0" err="1" smtClean="0"/>
              <a:t>астероїдів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тоді</a:t>
            </a:r>
            <a:r>
              <a:rPr lang="ru-RU" sz="2400" b="1" i="1" dirty="0" smtClean="0"/>
              <a:t> як до </a:t>
            </a:r>
            <a:r>
              <a:rPr lang="ru-RU" sz="2400" b="1" i="1" dirty="0" err="1" smtClean="0"/>
              <a:t>нього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було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виявлено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трохи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більше</a:t>
            </a:r>
            <a:r>
              <a:rPr lang="ru-RU" sz="2400" b="1" i="1" dirty="0" smtClean="0"/>
              <a:t> 300.</a:t>
            </a:r>
            <a:endParaRPr lang="ru-RU" sz="2400" b="1" i="1" dirty="0"/>
          </a:p>
        </p:txBody>
      </p:sp>
      <p:pic>
        <p:nvPicPr>
          <p:cNvPr id="27650" name="Picture 2" descr="http://t3.gstatic.com/images?q=tbn:ANd9GcSH3II3sj5QCU1x-hCOSiz0nLQj8kdG5TuuCBK-V5c259QKJd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32624"/>
            <a:ext cx="2592288" cy="3825376"/>
          </a:xfrm>
          <a:prstGeom prst="rect">
            <a:avLst/>
          </a:prstGeom>
          <a:noFill/>
        </p:spPr>
      </p:pic>
      <p:pic>
        <p:nvPicPr>
          <p:cNvPr id="27652" name="Picture 4" descr="http://www.astrofiles.net/cosmos/presentation/aster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788024" cy="299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1898 року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Ґуставом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Віттом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було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відкрито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астероїд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Ерос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наближається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до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Землі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небезпечну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відстань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Згодом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були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відкриті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інші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астероїди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наближаються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до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земної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орбіти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але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не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перетинають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її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Згодом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їх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виділили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окрему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групу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Амура.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planeta.moy.su/_bl/137/6234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7212"/>
            <a:ext cx="3816424" cy="4210788"/>
          </a:xfrm>
          <a:prstGeom prst="rect">
            <a:avLst/>
          </a:prstGeom>
          <a:noFill/>
        </p:spPr>
      </p:pic>
      <p:pic>
        <p:nvPicPr>
          <p:cNvPr id="28677" name="Picture 5" descr="http://upload.wikimedia.org/wikipedia/commons/thumb/6/69/GustavWitt.jpg/220px-GustavWitt.jpg"/>
          <p:cNvPicPr>
            <a:picLocks noChangeAspect="1" noChangeArrowheads="1"/>
          </p:cNvPicPr>
          <p:nvPr/>
        </p:nvPicPr>
        <p:blipFill>
          <a:blip r:embed="rId3" cstate="print"/>
          <a:srcRect l="10309" t="7223" r="10656" b="13326"/>
          <a:stretch>
            <a:fillRect/>
          </a:stretch>
        </p:blipFill>
        <p:spPr bwMode="auto">
          <a:xfrm>
            <a:off x="5292080" y="2852936"/>
            <a:ext cx="2520280" cy="361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1906 року Максом Вольфом </a:t>
            </a:r>
            <a:r>
              <a:rPr lang="ru-RU" sz="2800" b="1" i="1" dirty="0" err="1" smtClean="0"/>
              <a:t>виявлено</a:t>
            </a:r>
            <a:r>
              <a:rPr lang="ru-RU" sz="2800" b="1" i="1" dirty="0" smtClean="0"/>
              <a:t> </a:t>
            </a:r>
            <a:r>
              <a:rPr lang="ru-RU" sz="2800" b="1" i="1" dirty="0" err="1" smtClean="0"/>
              <a:t>Ахіллес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рухається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орбітою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Юпітера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поблизу</a:t>
            </a:r>
            <a:r>
              <a:rPr lang="ru-RU" sz="2800" b="1" i="1" dirty="0" smtClean="0"/>
              <a:t> точки Лагранжа.  </a:t>
            </a:r>
            <a:r>
              <a:rPr lang="ru-RU" sz="2800" b="1" i="1" dirty="0" err="1" smtClean="0"/>
              <a:t>Астероїди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рухаються</a:t>
            </a:r>
            <a:r>
              <a:rPr lang="ru-RU" sz="2800" b="1" i="1" dirty="0" smtClean="0"/>
              <a:t> такими </a:t>
            </a:r>
            <a:r>
              <a:rPr lang="ru-RU" sz="2800" b="1" i="1" dirty="0" err="1" smtClean="0"/>
              <a:t>орбітами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називають</a:t>
            </a:r>
            <a:r>
              <a:rPr lang="ru-RU" sz="2800" b="1" i="1" dirty="0" smtClean="0"/>
              <a:t> на честь </a:t>
            </a:r>
            <a:r>
              <a:rPr lang="ru-RU" sz="2800" b="1" i="1" dirty="0" err="1" smtClean="0"/>
              <a:t>героїв</a:t>
            </a:r>
            <a:r>
              <a:rPr lang="ru-RU" sz="2800" b="1" i="1" dirty="0" smtClean="0"/>
              <a:t> </a:t>
            </a:r>
            <a:r>
              <a:rPr lang="ru-RU" sz="2800" b="1" i="1" dirty="0" err="1" smtClean="0"/>
              <a:t>Троянської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війни</a:t>
            </a:r>
            <a:r>
              <a:rPr lang="ru-RU" sz="2800" b="1" i="1" dirty="0" smtClean="0"/>
              <a:t>, а сам </a:t>
            </a:r>
            <a:r>
              <a:rPr lang="ru-RU" sz="2800" b="1" i="1" dirty="0" err="1" smtClean="0"/>
              <a:t>клас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астероїдів</a:t>
            </a:r>
            <a:r>
              <a:rPr lang="ru-RU" sz="2800" b="1" i="1" dirty="0" smtClean="0"/>
              <a:t> — </a:t>
            </a:r>
            <a:r>
              <a:rPr lang="ru-RU" sz="2800" b="1" i="1" dirty="0" err="1" smtClean="0"/>
              <a:t>троянцями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30722" name="Picture 2" descr="http://astrohome-kherson.narod.ru/images/slice_4/asteroidu/matil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032448" cy="305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39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Астероїди</vt:lpstr>
      <vt:lpstr>Загальна характеристика</vt:lpstr>
      <vt:lpstr>Слайд 3</vt:lpstr>
      <vt:lpstr>Історія Вивчення Астероїдів</vt:lpstr>
      <vt:lpstr>Історія Вивчення Астероїдів</vt:lpstr>
      <vt:lpstr>Історія Вивчення Астероїдів</vt:lpstr>
      <vt:lpstr>Слайд 7</vt:lpstr>
      <vt:lpstr>Слайд 8</vt:lpstr>
      <vt:lpstr>Слайд 9</vt:lpstr>
      <vt:lpstr>Слайд 10</vt:lpstr>
      <vt:lpstr>Слайд 11</vt:lpstr>
      <vt:lpstr>Слайд 12</vt:lpstr>
      <vt:lpstr>Назви Астероїдів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Астероїди</dc:title>
  <dc:creator>User</dc:creator>
  <cp:lastModifiedBy>Admin</cp:lastModifiedBy>
  <cp:revision>13</cp:revision>
  <dcterms:created xsi:type="dcterms:W3CDTF">2013-10-30T12:50:15Z</dcterms:created>
  <dcterms:modified xsi:type="dcterms:W3CDTF">2014-03-02T16:16:04Z</dcterms:modified>
</cp:coreProperties>
</file>