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90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нутый угол 4"/>
          <p:cNvSpPr/>
          <p:nvPr/>
        </p:nvSpPr>
        <p:spPr>
          <a:xfrm>
            <a:off x="6012160" y="5589240"/>
            <a:ext cx="3024336" cy="1152128"/>
          </a:xfrm>
          <a:prstGeom prst="foldedCorner">
            <a:avLst/>
          </a:prstGeom>
          <a:solidFill>
            <a:srgbClr val="F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81460"/>
            <a:ext cx="8064896" cy="1656184"/>
          </a:xfrm>
          <a:prstGeom prst="rect">
            <a:avLst/>
          </a:prstGeom>
          <a:solidFill>
            <a:srgbClr val="F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Презента</a:t>
            </a:r>
            <a:r>
              <a:rPr lang="uk-UA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ція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на тему : «Лікарські засоби»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85356" y="5632114"/>
            <a:ext cx="3078573" cy="1109254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Учениці 11-Б класу </a:t>
            </a:r>
            <a:r>
              <a:rPr lang="uk-UA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Марьяненко</a:t>
            </a:r>
            <a:r>
              <a:rPr lang="uk-UA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Орини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001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Вертикальный свиток 5"/>
          <p:cNvSpPr/>
          <p:nvPr/>
        </p:nvSpPr>
        <p:spPr>
          <a:xfrm>
            <a:off x="0" y="707749"/>
            <a:ext cx="3059832" cy="3816424"/>
          </a:xfrm>
          <a:prstGeom prst="verticalScroll">
            <a:avLst/>
          </a:prstGeom>
          <a:solidFill>
            <a:srgbClr val="F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16632"/>
            <a:ext cx="2304256" cy="576064"/>
          </a:xfrm>
          <a:prstGeom prst="rect">
            <a:avLst/>
          </a:prstGeom>
          <a:solidFill>
            <a:srgbClr val="F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31840" y="116632"/>
            <a:ext cx="2302024" cy="578495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План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8052" y="1340768"/>
            <a:ext cx="2304256" cy="3384376"/>
          </a:xfrm>
        </p:spPr>
        <p:txBody>
          <a:bodyPr>
            <a:normAutofit/>
          </a:bodyPr>
          <a:lstStyle/>
          <a:p>
            <a:r>
              <a:rPr lang="uk-UA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Лікарські </a:t>
            </a:r>
            <a:r>
              <a:rPr lang="uk-UA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засоби </a:t>
            </a:r>
            <a:endParaRPr lang="uk-UA" sz="18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uk-UA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Історія</a:t>
            </a:r>
          </a:p>
          <a:p>
            <a:r>
              <a:rPr lang="uk-UA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Класифікація</a:t>
            </a:r>
          </a:p>
          <a:p>
            <a:r>
              <a:rPr lang="uk-UA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Вивчення</a:t>
            </a:r>
          </a:p>
          <a:p>
            <a:r>
              <a:rPr lang="uk-UA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Дія </a:t>
            </a:r>
            <a:br>
              <a:rPr lang="uk-UA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uk-UA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Способи застосування </a:t>
            </a:r>
            <a:endParaRPr lang="ru-RU" sz="1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717032"/>
            <a:ext cx="4752528" cy="2851517"/>
          </a:xfrm>
          <a:prstGeom prst="rect">
            <a:avLst/>
          </a:prstGeom>
          <a:ln w="127000" cap="sq">
            <a:solidFill>
              <a:srgbClr val="F8909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960" y="202139"/>
            <a:ext cx="3048372" cy="2540310"/>
          </a:xfrm>
          <a:prstGeom prst="rect">
            <a:avLst/>
          </a:prstGeom>
          <a:ln w="127000" cap="sq">
            <a:solidFill>
              <a:srgbClr val="F8909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1628800"/>
            <a:ext cx="2091842" cy="1568882"/>
          </a:xfrm>
          <a:prstGeom prst="rect">
            <a:avLst/>
          </a:prstGeom>
          <a:ln w="127000" cap="sq">
            <a:solidFill>
              <a:srgbClr val="F8909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753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052736"/>
            <a:ext cx="8251641" cy="2445893"/>
          </a:xfrm>
          <a:prstGeom prst="rect">
            <a:avLst/>
          </a:prstGeom>
          <a:solidFill>
            <a:srgbClr val="F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98044" y="188640"/>
            <a:ext cx="4032448" cy="576064"/>
          </a:xfrm>
          <a:prstGeom prst="rect">
            <a:avLst/>
          </a:prstGeom>
          <a:solidFill>
            <a:srgbClr val="F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1935" y="188641"/>
            <a:ext cx="4032448" cy="43204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Лікарські засоби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6684" y="1052736"/>
            <a:ext cx="8539673" cy="23018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1900" dirty="0"/>
              <a:t>Лі́карські за́соби (лікувальні препарати, ліки, медикаменти)  — речовини або суміші речовин, що вживаються для профілактики, діагностики, лікування захворювань, запобігання вагітності, усунення болю, отримані з крові, плазми крові, органів і тканин людини або тварин, рослин, мінералів, хімічного синтезу (фармацевтичні засоби, ліки або медикаменти) або із застосуванням біотехнологій.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13386"/>
            <a:ext cx="2952328" cy="2460272"/>
          </a:xfrm>
          <a:prstGeom prst="rect">
            <a:avLst/>
          </a:prstGeom>
          <a:ln w="127000" cap="sq">
            <a:solidFill>
              <a:srgbClr val="F8909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756" y="4011624"/>
            <a:ext cx="3693049" cy="2462033"/>
          </a:xfrm>
          <a:prstGeom prst="rect">
            <a:avLst/>
          </a:prstGeom>
          <a:ln w="127000" cap="sq">
            <a:solidFill>
              <a:srgbClr val="F8909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87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71800" y="116632"/>
            <a:ext cx="2808312" cy="504056"/>
          </a:xfrm>
          <a:prstGeom prst="rect">
            <a:avLst/>
          </a:prstGeom>
          <a:solidFill>
            <a:srgbClr val="F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8712968" cy="5382679"/>
          </a:xfrm>
          <a:prstGeom prst="rect">
            <a:avLst/>
          </a:prstGeom>
          <a:solidFill>
            <a:srgbClr val="F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116632"/>
            <a:ext cx="2602632" cy="49006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Історія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268761"/>
            <a:ext cx="8712968" cy="4968552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ru-RU" sz="4300" dirty="0"/>
              <a:t>Уже в </a:t>
            </a:r>
            <a:r>
              <a:rPr lang="ru-RU" sz="4300" dirty="0" err="1"/>
              <a:t>давнину</a:t>
            </a:r>
            <a:r>
              <a:rPr lang="ru-RU" sz="4300" dirty="0"/>
              <a:t> люди </a:t>
            </a:r>
            <a:r>
              <a:rPr lang="ru-RU" sz="4300" dirty="0" err="1"/>
              <a:t>намагалися</a:t>
            </a:r>
            <a:r>
              <a:rPr lang="ru-RU" sz="4300" dirty="0"/>
              <a:t> </a:t>
            </a:r>
            <a:r>
              <a:rPr lang="ru-RU" sz="4300" dirty="0" err="1"/>
              <a:t>врятувати</a:t>
            </a:r>
            <a:r>
              <a:rPr lang="ru-RU" sz="4300" dirty="0"/>
              <a:t> </a:t>
            </a:r>
            <a:r>
              <a:rPr lang="ru-RU" sz="4300" dirty="0" err="1"/>
              <a:t>своє</a:t>
            </a:r>
            <a:r>
              <a:rPr lang="ru-RU" sz="4300" dirty="0"/>
              <a:t> </a:t>
            </a:r>
            <a:r>
              <a:rPr lang="ru-RU" sz="4300" dirty="0" err="1"/>
              <a:t>життя</a:t>
            </a:r>
            <a:r>
              <a:rPr lang="ru-RU" sz="4300" dirty="0"/>
              <a:t>, </a:t>
            </a:r>
            <a:r>
              <a:rPr lang="ru-RU" sz="4300" dirty="0" err="1"/>
              <a:t>використовуючи</a:t>
            </a:r>
            <a:r>
              <a:rPr lang="ru-RU" sz="4300" dirty="0"/>
              <a:t> </a:t>
            </a:r>
            <a:r>
              <a:rPr lang="ru-RU" sz="4300" dirty="0" err="1"/>
              <a:t>різні</a:t>
            </a:r>
            <a:r>
              <a:rPr lang="ru-RU" sz="4300" dirty="0"/>
              <a:t> </a:t>
            </a:r>
            <a:r>
              <a:rPr lang="ru-RU" sz="4300" dirty="0" err="1"/>
              <a:t>природні</a:t>
            </a:r>
            <a:r>
              <a:rPr lang="ru-RU" sz="4300" dirty="0"/>
              <a:t> </a:t>
            </a:r>
            <a:r>
              <a:rPr lang="ru-RU" sz="4300" dirty="0" err="1"/>
              <a:t>лікарські</a:t>
            </a:r>
            <a:r>
              <a:rPr lang="ru-RU" sz="4300" dirty="0"/>
              <a:t> </a:t>
            </a:r>
            <a:r>
              <a:rPr lang="ru-RU" sz="4300" dirty="0" err="1"/>
              <a:t>речовини</a:t>
            </a:r>
            <a:r>
              <a:rPr lang="ru-RU" sz="4300" dirty="0"/>
              <a:t>. </a:t>
            </a:r>
            <a:r>
              <a:rPr lang="ru-RU" sz="4300" dirty="0" err="1"/>
              <a:t>Найчастіше</a:t>
            </a:r>
            <a:r>
              <a:rPr lang="ru-RU" sz="4300" dirty="0"/>
              <a:t> </a:t>
            </a:r>
            <a:r>
              <a:rPr lang="ru-RU" sz="4300" dirty="0" err="1"/>
              <a:t>це</a:t>
            </a:r>
            <a:r>
              <a:rPr lang="ru-RU" sz="4300" dirty="0"/>
              <a:t> </a:t>
            </a:r>
            <a:r>
              <a:rPr lang="ru-RU" sz="4300" dirty="0" err="1"/>
              <a:t>були</a:t>
            </a:r>
            <a:r>
              <a:rPr lang="ru-RU" sz="4300" dirty="0"/>
              <a:t> </a:t>
            </a:r>
            <a:r>
              <a:rPr lang="ru-RU" sz="4300" dirty="0" err="1"/>
              <a:t>рослинні</a:t>
            </a:r>
            <a:r>
              <a:rPr lang="ru-RU" sz="4300" dirty="0"/>
              <a:t> </a:t>
            </a:r>
            <a:r>
              <a:rPr lang="ru-RU" sz="4300" dirty="0" err="1"/>
              <a:t>екстракти</a:t>
            </a:r>
            <a:r>
              <a:rPr lang="ru-RU" sz="4300" dirty="0"/>
              <a:t>, але </a:t>
            </a:r>
            <a:r>
              <a:rPr lang="ru-RU" sz="4300" dirty="0" err="1"/>
              <a:t>застосовувалися</a:t>
            </a:r>
            <a:r>
              <a:rPr lang="ru-RU" sz="4300" dirty="0"/>
              <a:t> й </a:t>
            </a:r>
            <a:r>
              <a:rPr lang="ru-RU" sz="4300" dirty="0" err="1"/>
              <a:t>препарати</a:t>
            </a:r>
            <a:r>
              <a:rPr lang="ru-RU" sz="4300" dirty="0"/>
              <a:t>, </a:t>
            </a:r>
            <a:r>
              <a:rPr lang="ru-RU" sz="4300" dirty="0" err="1"/>
              <a:t>які</a:t>
            </a:r>
            <a:r>
              <a:rPr lang="ru-RU" sz="4300" dirty="0"/>
              <a:t> </a:t>
            </a:r>
            <a:r>
              <a:rPr lang="ru-RU" sz="4300" dirty="0" err="1"/>
              <a:t>отримували</a:t>
            </a:r>
            <a:r>
              <a:rPr lang="ru-RU" sz="4300" dirty="0"/>
              <a:t> </a:t>
            </a:r>
            <a:r>
              <a:rPr lang="ru-RU" sz="4300" dirty="0" err="1"/>
              <a:t>із</a:t>
            </a:r>
            <a:r>
              <a:rPr lang="ru-RU" sz="4300" dirty="0"/>
              <a:t> сирого </a:t>
            </a:r>
            <a:r>
              <a:rPr lang="ru-RU" sz="4300" dirty="0" err="1"/>
              <a:t>м'яса,дріжджів</a:t>
            </a:r>
            <a:r>
              <a:rPr lang="ru-RU" sz="4300" dirty="0"/>
              <a:t> і </a:t>
            </a:r>
            <a:r>
              <a:rPr lang="ru-RU" sz="4300" dirty="0" err="1"/>
              <a:t>відходів</a:t>
            </a:r>
            <a:r>
              <a:rPr lang="ru-RU" sz="4300" dirty="0"/>
              <a:t> </a:t>
            </a:r>
            <a:r>
              <a:rPr lang="ru-RU" sz="4300" dirty="0" err="1"/>
              <a:t>тварин</a:t>
            </a:r>
            <a:r>
              <a:rPr lang="ru-RU" sz="4300" dirty="0"/>
              <a:t>. </a:t>
            </a:r>
            <a:r>
              <a:rPr lang="ru-RU" sz="4300" dirty="0" err="1"/>
              <a:t>Деякі</a:t>
            </a:r>
            <a:r>
              <a:rPr lang="ru-RU" sz="4300" dirty="0"/>
              <a:t> </a:t>
            </a:r>
            <a:r>
              <a:rPr lang="ru-RU" sz="4300" dirty="0" err="1"/>
              <a:t>лікарські</a:t>
            </a:r>
            <a:r>
              <a:rPr lang="ru-RU" sz="4300" dirty="0"/>
              <a:t> </a:t>
            </a:r>
            <a:r>
              <a:rPr lang="ru-RU" sz="4300" dirty="0" err="1"/>
              <a:t>речовини</a:t>
            </a:r>
            <a:r>
              <a:rPr lang="ru-RU" sz="4300" dirty="0"/>
              <a:t> є в легко </a:t>
            </a:r>
            <a:r>
              <a:rPr lang="ru-RU" sz="4300" dirty="0" err="1"/>
              <a:t>доступній</a:t>
            </a:r>
            <a:r>
              <a:rPr lang="ru-RU" sz="4300" dirty="0"/>
              <a:t> </a:t>
            </a:r>
            <a:r>
              <a:rPr lang="ru-RU" sz="4300" dirty="0" err="1"/>
              <a:t>формі</a:t>
            </a:r>
            <a:r>
              <a:rPr lang="ru-RU" sz="4300" dirty="0"/>
              <a:t> в </a:t>
            </a:r>
            <a:r>
              <a:rPr lang="ru-RU" sz="4300" dirty="0" err="1"/>
              <a:t>рослинній</a:t>
            </a:r>
            <a:r>
              <a:rPr lang="ru-RU" sz="4300" dirty="0"/>
              <a:t> </a:t>
            </a:r>
            <a:r>
              <a:rPr lang="ru-RU" sz="4300" dirty="0" err="1"/>
              <a:t>або</a:t>
            </a:r>
            <a:r>
              <a:rPr lang="ru-RU" sz="4300" dirty="0"/>
              <a:t> </a:t>
            </a:r>
            <a:r>
              <a:rPr lang="ru-RU" sz="4300" dirty="0" err="1"/>
              <a:t>тваринній</a:t>
            </a:r>
            <a:r>
              <a:rPr lang="ru-RU" sz="4300" dirty="0"/>
              <a:t> </a:t>
            </a:r>
            <a:r>
              <a:rPr lang="ru-RU" sz="4300" dirty="0" err="1"/>
              <a:t>сировині</a:t>
            </a:r>
            <a:r>
              <a:rPr lang="ru-RU" sz="4300" dirty="0"/>
              <a:t>, у </a:t>
            </a:r>
            <a:r>
              <a:rPr lang="ru-RU" sz="4300" dirty="0" err="1"/>
              <a:t>зв'язку</a:t>
            </a:r>
            <a:r>
              <a:rPr lang="ru-RU" sz="4300" dirty="0"/>
              <a:t> </a:t>
            </a:r>
            <a:r>
              <a:rPr lang="ru-RU" sz="4300" dirty="0" err="1"/>
              <a:t>із</a:t>
            </a:r>
            <a:r>
              <a:rPr lang="ru-RU" sz="4300" dirty="0"/>
              <a:t> </a:t>
            </a:r>
            <a:r>
              <a:rPr lang="ru-RU" sz="4300" dirty="0" err="1"/>
              <a:t>чим</a:t>
            </a:r>
            <a:r>
              <a:rPr lang="ru-RU" sz="4300" dirty="0"/>
              <a:t> медицина з </a:t>
            </a:r>
            <a:r>
              <a:rPr lang="ru-RU" sz="4300" dirty="0" err="1"/>
              <a:t>успіхом</a:t>
            </a:r>
            <a:r>
              <a:rPr lang="ru-RU" sz="4300" dirty="0"/>
              <a:t> </a:t>
            </a:r>
            <a:r>
              <a:rPr lang="ru-RU" sz="4300" dirty="0" err="1"/>
              <a:t>користувалася</a:t>
            </a:r>
            <a:r>
              <a:rPr lang="ru-RU" sz="4300" dirty="0"/>
              <a:t> з </a:t>
            </a:r>
            <a:r>
              <a:rPr lang="ru-RU" sz="4300" dirty="0" err="1"/>
              <a:t>найдавніших</a:t>
            </a:r>
            <a:r>
              <a:rPr lang="ru-RU" sz="4300" dirty="0"/>
              <a:t> </a:t>
            </a:r>
            <a:r>
              <a:rPr lang="ru-RU" sz="4300" dirty="0" err="1"/>
              <a:t>часів</a:t>
            </a:r>
            <a:r>
              <a:rPr lang="ru-RU" sz="4300" dirty="0"/>
              <a:t> великою </a:t>
            </a:r>
            <a:r>
              <a:rPr lang="ru-RU" sz="4300" dirty="0" err="1"/>
              <a:t>кількістю</a:t>
            </a:r>
            <a:r>
              <a:rPr lang="ru-RU" sz="4300" dirty="0"/>
              <a:t> </a:t>
            </a:r>
            <a:r>
              <a:rPr lang="ru-RU" sz="4300" dirty="0" err="1"/>
              <a:t>лікарських</a:t>
            </a:r>
            <a:r>
              <a:rPr lang="ru-RU" sz="4300" dirty="0"/>
              <a:t> </a:t>
            </a:r>
            <a:r>
              <a:rPr lang="ru-RU" sz="4300" dirty="0" err="1"/>
              <a:t>засобів</a:t>
            </a:r>
            <a:r>
              <a:rPr lang="ru-RU" sz="4300" dirty="0"/>
              <a:t> </a:t>
            </a:r>
            <a:r>
              <a:rPr lang="ru-RU" sz="4300" dirty="0" err="1"/>
              <a:t>рослинного</a:t>
            </a:r>
            <a:r>
              <a:rPr lang="ru-RU" sz="4300" dirty="0"/>
              <a:t> й </a:t>
            </a:r>
            <a:r>
              <a:rPr lang="ru-RU" sz="4300" dirty="0" err="1"/>
              <a:t>тваринного</a:t>
            </a:r>
            <a:r>
              <a:rPr lang="ru-RU" sz="4300" dirty="0"/>
              <a:t> </a:t>
            </a:r>
            <a:r>
              <a:rPr lang="ru-RU" sz="4300" dirty="0" err="1"/>
              <a:t>походження</a:t>
            </a:r>
            <a:r>
              <a:rPr lang="ru-RU" sz="4300" dirty="0"/>
              <a:t> (</a:t>
            </a:r>
            <a:r>
              <a:rPr lang="ru-RU" sz="4300" dirty="0" err="1"/>
              <a:t>наприклад</a:t>
            </a:r>
            <a:r>
              <a:rPr lang="ru-RU" sz="4300" dirty="0"/>
              <a:t> рицина, </a:t>
            </a:r>
            <a:r>
              <a:rPr lang="ru-RU" sz="4300" dirty="0" err="1"/>
              <a:t>опій</a:t>
            </a:r>
            <a:r>
              <a:rPr lang="ru-RU" sz="4300" dirty="0"/>
              <a:t>, </a:t>
            </a:r>
            <a:r>
              <a:rPr lang="ru-RU" sz="4300" dirty="0" err="1"/>
              <a:t>морська</a:t>
            </a:r>
            <a:r>
              <a:rPr lang="ru-RU" sz="4300" dirty="0"/>
              <a:t> цибуля, </a:t>
            </a:r>
            <a:r>
              <a:rPr lang="ru-RU" sz="4300" dirty="0" err="1"/>
              <a:t>відомі</a:t>
            </a:r>
            <a:r>
              <a:rPr lang="ru-RU" sz="4300" dirty="0"/>
              <a:t> </a:t>
            </a:r>
            <a:r>
              <a:rPr lang="ru-RU" sz="4300" dirty="0" err="1"/>
              <a:t>ще</a:t>
            </a:r>
            <a:r>
              <a:rPr lang="ru-RU" sz="4300" dirty="0"/>
              <a:t> в </a:t>
            </a:r>
            <a:r>
              <a:rPr lang="ru-RU" sz="4300" dirty="0" err="1"/>
              <a:t>древньому</a:t>
            </a:r>
            <a:r>
              <a:rPr lang="ru-RU" sz="4300" dirty="0"/>
              <a:t> </a:t>
            </a:r>
            <a:r>
              <a:rPr lang="ru-RU" sz="4300" dirty="0" err="1"/>
              <a:t>Єгипті</a:t>
            </a:r>
            <a:r>
              <a:rPr lang="ru-RU" sz="4300" dirty="0"/>
              <a:t>; ртуть, </a:t>
            </a:r>
            <a:r>
              <a:rPr lang="ru-RU" sz="4300" dirty="0" err="1"/>
              <a:t>відома</a:t>
            </a:r>
            <a:r>
              <a:rPr lang="ru-RU" sz="4300" dirty="0"/>
              <a:t> </a:t>
            </a:r>
            <a:r>
              <a:rPr lang="ru-RU" sz="4300" dirty="0" err="1"/>
              <a:t>древнім</a:t>
            </a:r>
            <a:r>
              <a:rPr lang="ru-RU" sz="4300" dirty="0"/>
              <a:t> </a:t>
            </a:r>
            <a:r>
              <a:rPr lang="ru-RU" sz="4300" dirty="0" err="1"/>
              <a:t>індусам</a:t>
            </a:r>
            <a:r>
              <a:rPr lang="ru-RU" sz="4300" dirty="0"/>
              <a:t>; наперстянка, </a:t>
            </a:r>
            <a:r>
              <a:rPr lang="ru-RU" sz="4300" dirty="0" err="1"/>
              <a:t>конвалія</a:t>
            </a:r>
            <a:r>
              <a:rPr lang="ru-RU" sz="4300" dirty="0"/>
              <a:t>, </a:t>
            </a:r>
            <a:r>
              <a:rPr lang="ru-RU" sz="4300" dirty="0" err="1"/>
              <a:t>горицвіт</a:t>
            </a:r>
            <a:r>
              <a:rPr lang="ru-RU" sz="4300" dirty="0"/>
              <a:t> і </a:t>
            </a:r>
            <a:r>
              <a:rPr lang="ru-RU" sz="4300" dirty="0" err="1"/>
              <a:t>багато</a:t>
            </a:r>
            <a:r>
              <a:rPr lang="ru-RU" sz="4300" dirty="0"/>
              <a:t> </a:t>
            </a:r>
            <a:r>
              <a:rPr lang="ru-RU" sz="4300" dirty="0" err="1"/>
              <a:t>інших</a:t>
            </a:r>
            <a:r>
              <a:rPr lang="ru-RU" sz="4300" dirty="0"/>
              <a:t>, широко </a:t>
            </a:r>
            <a:r>
              <a:rPr lang="ru-RU" sz="4300" dirty="0" err="1"/>
              <a:t>застосовувані</a:t>
            </a:r>
            <a:r>
              <a:rPr lang="ru-RU" sz="4300" dirty="0"/>
              <a:t> в </a:t>
            </a:r>
            <a:r>
              <a:rPr lang="ru-RU" sz="4300" dirty="0" err="1"/>
              <a:t>народній</a:t>
            </a:r>
            <a:r>
              <a:rPr lang="ru-RU" sz="4300" dirty="0"/>
              <a:t> </a:t>
            </a:r>
            <a:r>
              <a:rPr lang="ru-RU" sz="4300" dirty="0" err="1"/>
              <a:t>медицині</a:t>
            </a:r>
            <a:r>
              <a:rPr lang="ru-RU" sz="4300" dirty="0" smtClean="0"/>
              <a:t>).</a:t>
            </a:r>
            <a:r>
              <a:rPr lang="ru-RU" sz="4300" dirty="0"/>
              <a:t> Лише в </a:t>
            </a:r>
            <a:r>
              <a:rPr lang="ru-RU" sz="4300" dirty="0" err="1"/>
              <a:t>міру</a:t>
            </a:r>
            <a:r>
              <a:rPr lang="ru-RU" sz="4300" dirty="0"/>
              <a:t> </a:t>
            </a:r>
            <a:r>
              <a:rPr lang="ru-RU" sz="4300" dirty="0" err="1"/>
              <a:t>розвитку</a:t>
            </a:r>
            <a:r>
              <a:rPr lang="ru-RU" sz="4300" dirty="0"/>
              <a:t> </a:t>
            </a:r>
            <a:r>
              <a:rPr lang="ru-RU" sz="4300" dirty="0" err="1"/>
              <a:t>хімії</a:t>
            </a:r>
            <a:r>
              <a:rPr lang="ru-RU" sz="4300" dirty="0"/>
              <a:t> люди </a:t>
            </a:r>
            <a:r>
              <a:rPr lang="ru-RU" sz="4300" dirty="0" err="1"/>
              <a:t>переконалися</a:t>
            </a:r>
            <a:r>
              <a:rPr lang="ru-RU" sz="4300" dirty="0"/>
              <a:t>, </a:t>
            </a:r>
            <a:r>
              <a:rPr lang="ru-RU" sz="4300" dirty="0" err="1"/>
              <a:t>що</a:t>
            </a:r>
            <a:r>
              <a:rPr lang="ru-RU" sz="4300" dirty="0"/>
              <a:t> </a:t>
            </a:r>
            <a:r>
              <a:rPr lang="ru-RU" sz="4300" dirty="0" err="1"/>
              <a:t>лікувальний</a:t>
            </a:r>
            <a:r>
              <a:rPr lang="ru-RU" sz="4300" dirty="0"/>
              <a:t> </a:t>
            </a:r>
            <a:r>
              <a:rPr lang="ru-RU" sz="4300" dirty="0" err="1"/>
              <a:t>ефект</a:t>
            </a:r>
            <a:r>
              <a:rPr lang="ru-RU" sz="4300" dirty="0"/>
              <a:t> таких </a:t>
            </a:r>
            <a:r>
              <a:rPr lang="ru-RU" sz="4300" dirty="0" err="1"/>
              <a:t>речовин</a:t>
            </a:r>
            <a:r>
              <a:rPr lang="ru-RU" sz="4300" dirty="0"/>
              <a:t> </a:t>
            </a:r>
            <a:r>
              <a:rPr lang="ru-RU" sz="4300" dirty="0" err="1"/>
              <a:t>полягає</a:t>
            </a:r>
            <a:r>
              <a:rPr lang="ru-RU" sz="4300" dirty="0"/>
              <a:t> у </a:t>
            </a:r>
            <a:r>
              <a:rPr lang="ru-RU" sz="4300" dirty="0" err="1"/>
              <a:t>вибірковому</a:t>
            </a:r>
            <a:r>
              <a:rPr lang="ru-RU" sz="4300" dirty="0"/>
              <a:t> </a:t>
            </a:r>
            <a:r>
              <a:rPr lang="ru-RU" sz="4300" dirty="0" err="1"/>
              <a:t>впливі</a:t>
            </a:r>
            <a:r>
              <a:rPr lang="ru-RU" sz="4300" dirty="0"/>
              <a:t> на </a:t>
            </a:r>
            <a:r>
              <a:rPr lang="ru-RU" sz="4300" dirty="0" err="1"/>
              <a:t>організм</a:t>
            </a:r>
            <a:r>
              <a:rPr lang="ru-RU" sz="4300" dirty="0"/>
              <a:t> </a:t>
            </a:r>
            <a:r>
              <a:rPr lang="ru-RU" sz="4300" dirty="0" err="1"/>
              <a:t>певних</a:t>
            </a:r>
            <a:r>
              <a:rPr lang="ru-RU" sz="4300" dirty="0"/>
              <a:t> </a:t>
            </a:r>
            <a:r>
              <a:rPr lang="ru-RU" sz="4300" dirty="0" err="1"/>
              <a:t>хімічних</a:t>
            </a:r>
            <a:r>
              <a:rPr lang="ru-RU" sz="4300" dirty="0"/>
              <a:t> </a:t>
            </a:r>
            <a:r>
              <a:rPr lang="ru-RU" sz="4300" dirty="0" err="1"/>
              <a:t>сполук</a:t>
            </a:r>
            <a:r>
              <a:rPr lang="ru-RU" sz="4300" dirty="0"/>
              <a:t>. </a:t>
            </a:r>
            <a:r>
              <a:rPr lang="ru-RU" sz="4300" dirty="0" err="1"/>
              <a:t>Пізніше</a:t>
            </a:r>
            <a:r>
              <a:rPr lang="ru-RU" sz="4300" dirty="0"/>
              <a:t>, </a:t>
            </a:r>
            <a:r>
              <a:rPr lang="ru-RU" sz="4300" dirty="0" err="1"/>
              <a:t>такі</a:t>
            </a:r>
            <a:r>
              <a:rPr lang="ru-RU" sz="4300" dirty="0"/>
              <a:t> </a:t>
            </a:r>
            <a:r>
              <a:rPr lang="ru-RU" sz="4300" dirty="0" err="1"/>
              <a:t>сполуки</a:t>
            </a:r>
            <a:r>
              <a:rPr lang="ru-RU" sz="4300" dirty="0"/>
              <a:t> стали </a:t>
            </a:r>
            <a:r>
              <a:rPr lang="ru-RU" sz="4300" dirty="0" err="1"/>
              <a:t>отримувати</a:t>
            </a:r>
            <a:r>
              <a:rPr lang="ru-RU" sz="4300" dirty="0"/>
              <a:t> в </a:t>
            </a:r>
            <a:r>
              <a:rPr lang="ru-RU" sz="4300" dirty="0" err="1"/>
              <a:t>лабораторіях</a:t>
            </a:r>
            <a:r>
              <a:rPr lang="ru-RU" sz="4300" dirty="0"/>
              <a:t> шляхом синтезу.</a:t>
            </a:r>
          </a:p>
          <a:p>
            <a:pPr marL="0" indent="0">
              <a:buNone/>
            </a:pPr>
            <a:r>
              <a:rPr lang="ru-RU" sz="4300" dirty="0" err="1"/>
              <a:t>Успіхи</a:t>
            </a:r>
            <a:r>
              <a:rPr lang="ru-RU" sz="4300" dirty="0"/>
              <a:t> </a:t>
            </a:r>
            <a:r>
              <a:rPr lang="ru-RU" sz="4300" dirty="0" err="1"/>
              <a:t>техніки</a:t>
            </a:r>
            <a:r>
              <a:rPr lang="ru-RU" sz="4300" dirty="0"/>
              <a:t> й </a:t>
            </a:r>
            <a:r>
              <a:rPr lang="ru-RU" sz="4300" dirty="0" err="1"/>
              <a:t>розвиток</a:t>
            </a:r>
            <a:r>
              <a:rPr lang="ru-RU" sz="4300" dirty="0"/>
              <a:t> ряду </a:t>
            </a:r>
            <a:r>
              <a:rPr lang="ru-RU" sz="4300" dirty="0" err="1"/>
              <a:t>наукових</a:t>
            </a:r>
            <a:r>
              <a:rPr lang="ru-RU" sz="4300" dirty="0"/>
              <a:t> </a:t>
            </a:r>
            <a:r>
              <a:rPr lang="ru-RU" sz="4300" dirty="0" err="1"/>
              <a:t>дисциплін</a:t>
            </a:r>
            <a:r>
              <a:rPr lang="ru-RU" sz="4300" dirty="0"/>
              <a:t> (</a:t>
            </a:r>
            <a:r>
              <a:rPr lang="ru-RU" sz="4300" dirty="0" err="1"/>
              <a:t>анатомії</a:t>
            </a:r>
            <a:r>
              <a:rPr lang="ru-RU" sz="4300" dirty="0"/>
              <a:t>, </a:t>
            </a:r>
            <a:r>
              <a:rPr lang="ru-RU" sz="4300" dirty="0" err="1"/>
              <a:t>фізіології</a:t>
            </a:r>
            <a:r>
              <a:rPr lang="ru-RU" sz="4300" dirty="0"/>
              <a:t> й особливо </a:t>
            </a:r>
            <a:r>
              <a:rPr lang="ru-RU" sz="4300" dirty="0" err="1"/>
              <a:t>хімії</a:t>
            </a:r>
            <a:r>
              <a:rPr lang="ru-RU" sz="4300" dirty="0"/>
              <a:t>) у </a:t>
            </a:r>
            <a:r>
              <a:rPr lang="ru-RU" sz="4300" dirty="0" err="1"/>
              <a:t>другій</a:t>
            </a:r>
            <a:r>
              <a:rPr lang="ru-RU" sz="4300" dirty="0"/>
              <a:t> </a:t>
            </a:r>
            <a:r>
              <a:rPr lang="ru-RU" sz="4300" dirty="0" err="1"/>
              <a:t>половині</a:t>
            </a:r>
            <a:r>
              <a:rPr lang="ru-RU" sz="4300" dirty="0"/>
              <a:t> </a:t>
            </a:r>
            <a:r>
              <a:rPr lang="en-US" sz="4300" dirty="0"/>
              <a:t>XIX </a:t>
            </a:r>
            <a:r>
              <a:rPr lang="ru-RU" sz="4300" dirty="0" err="1"/>
              <a:t>сторіччя</a:t>
            </a:r>
            <a:r>
              <a:rPr lang="ru-RU" sz="4300" dirty="0"/>
              <a:t>, </a:t>
            </a:r>
            <a:r>
              <a:rPr lang="ru-RU" sz="4300" dirty="0" err="1"/>
              <a:t>зробили</a:t>
            </a:r>
            <a:r>
              <a:rPr lang="ru-RU" sz="4300" dirty="0"/>
              <a:t>, </a:t>
            </a:r>
            <a:r>
              <a:rPr lang="ru-RU" sz="4300" dirty="0" err="1"/>
              <a:t>по-перше</a:t>
            </a:r>
            <a:r>
              <a:rPr lang="ru-RU" sz="4300" dirty="0"/>
              <a:t>, </a:t>
            </a:r>
            <a:r>
              <a:rPr lang="ru-RU" sz="4300" dirty="0" err="1"/>
              <a:t>можливим</a:t>
            </a:r>
            <a:r>
              <a:rPr lang="ru-RU" sz="4300" dirty="0"/>
              <a:t> синтез </a:t>
            </a:r>
            <a:r>
              <a:rPr lang="ru-RU" sz="4300" dirty="0" err="1"/>
              <a:t>значної</a:t>
            </a:r>
            <a:r>
              <a:rPr lang="ru-RU" sz="4300" dirty="0"/>
              <a:t> </a:t>
            </a:r>
            <a:r>
              <a:rPr lang="ru-RU" sz="4300" dirty="0" err="1"/>
              <a:t>кількості</a:t>
            </a:r>
            <a:r>
              <a:rPr lang="ru-RU" sz="4300" dirty="0"/>
              <a:t> </a:t>
            </a:r>
            <a:r>
              <a:rPr lang="ru-RU" sz="4300" dirty="0" err="1"/>
              <a:t>речовин</a:t>
            </a:r>
            <a:r>
              <a:rPr lang="ru-RU" sz="4300" dirty="0"/>
              <a:t>, </a:t>
            </a:r>
            <a:r>
              <a:rPr lang="ru-RU" sz="4300" dirty="0" err="1"/>
              <a:t>що</a:t>
            </a:r>
            <a:r>
              <a:rPr lang="ru-RU" sz="4300" dirty="0"/>
              <a:t> не </a:t>
            </a:r>
            <a:r>
              <a:rPr lang="ru-RU" sz="4300" dirty="0" err="1"/>
              <a:t>існували</a:t>
            </a:r>
            <a:r>
              <a:rPr lang="ru-RU" sz="4300" dirty="0"/>
              <a:t> в </a:t>
            </a:r>
            <a:r>
              <a:rPr lang="ru-RU" sz="4300" dirty="0" err="1"/>
              <a:t>даному</a:t>
            </a:r>
            <a:r>
              <a:rPr lang="ru-RU" sz="4300" dirty="0"/>
              <a:t> </a:t>
            </a:r>
            <a:r>
              <a:rPr lang="ru-RU" sz="4300" dirty="0" err="1"/>
              <a:t>поєднанні</a:t>
            </a:r>
            <a:r>
              <a:rPr lang="ru-RU" sz="4300" dirty="0"/>
              <a:t> </a:t>
            </a:r>
            <a:r>
              <a:rPr lang="ru-RU" sz="4300" dirty="0" err="1"/>
              <a:t>або</a:t>
            </a:r>
            <a:r>
              <a:rPr lang="ru-RU" sz="4300" dirty="0"/>
              <a:t> </a:t>
            </a:r>
            <a:r>
              <a:rPr lang="ru-RU" sz="4300" dirty="0" err="1"/>
              <a:t>вигляді</a:t>
            </a:r>
            <a:r>
              <a:rPr lang="ru-RU" sz="4300" dirty="0"/>
              <a:t>, але </a:t>
            </a:r>
            <a:r>
              <a:rPr lang="ru-RU" sz="4300" dirty="0" err="1"/>
              <a:t>володіли</a:t>
            </a:r>
            <a:r>
              <a:rPr lang="ru-RU" sz="4300" dirty="0"/>
              <a:t> </a:t>
            </a:r>
            <a:r>
              <a:rPr lang="ru-RU" sz="4300" dirty="0" err="1"/>
              <a:t>терапевтичною</a:t>
            </a:r>
            <a:r>
              <a:rPr lang="ru-RU" sz="4300" dirty="0"/>
              <a:t> </a:t>
            </a:r>
            <a:r>
              <a:rPr lang="ru-RU" sz="4300" dirty="0" err="1"/>
              <a:t>дією</a:t>
            </a:r>
            <a:r>
              <a:rPr lang="ru-RU" sz="4300" dirty="0"/>
              <a:t> (</a:t>
            </a:r>
            <a:r>
              <a:rPr lang="ru-RU" sz="4300" dirty="0" err="1"/>
              <a:t>антипірин</a:t>
            </a:r>
            <a:r>
              <a:rPr lang="ru-RU" sz="4300" dirty="0"/>
              <a:t>, </a:t>
            </a:r>
            <a:r>
              <a:rPr lang="ru-RU" sz="4300" dirty="0" err="1"/>
              <a:t>пірамідон</a:t>
            </a:r>
            <a:r>
              <a:rPr lang="ru-RU" sz="4300" dirty="0"/>
              <a:t>, плазмоцид, </a:t>
            </a:r>
            <a:r>
              <a:rPr lang="ru-RU" sz="4300" dirty="0" err="1"/>
              <a:t>аспірин</a:t>
            </a:r>
            <a:r>
              <a:rPr lang="ru-RU" sz="4300" dirty="0"/>
              <a:t> й </a:t>
            </a:r>
            <a:r>
              <a:rPr lang="ru-RU" sz="4300" dirty="0" err="1"/>
              <a:t>сотні</a:t>
            </a:r>
            <a:r>
              <a:rPr lang="ru-RU" sz="4300" dirty="0"/>
              <a:t> </a:t>
            </a:r>
            <a:r>
              <a:rPr lang="ru-RU" sz="4300" dirty="0" err="1"/>
              <a:t>інших</a:t>
            </a:r>
            <a:r>
              <a:rPr lang="ru-RU" sz="4300" dirty="0"/>
              <a:t>), і, </a:t>
            </a:r>
            <a:r>
              <a:rPr lang="ru-RU" sz="4300" dirty="0" err="1"/>
              <a:t>по-друге</a:t>
            </a:r>
            <a:r>
              <a:rPr lang="ru-RU" sz="4300" dirty="0"/>
              <a:t>, дозволили </a:t>
            </a:r>
            <a:r>
              <a:rPr lang="ru-RU" sz="4300" dirty="0" err="1"/>
              <a:t>поставити</a:t>
            </a:r>
            <a:r>
              <a:rPr lang="ru-RU" sz="4300" dirty="0"/>
              <a:t> </a:t>
            </a:r>
            <a:r>
              <a:rPr lang="ru-RU" sz="4300" dirty="0" err="1"/>
              <a:t>вивчення</a:t>
            </a:r>
            <a:r>
              <a:rPr lang="ru-RU" sz="4300" dirty="0"/>
              <a:t> </a:t>
            </a:r>
            <a:r>
              <a:rPr lang="ru-RU" sz="4300" dirty="0" err="1"/>
              <a:t>дії</a:t>
            </a:r>
            <a:r>
              <a:rPr lang="ru-RU" sz="4300" dirty="0"/>
              <a:t> </a:t>
            </a:r>
            <a:r>
              <a:rPr lang="ru-RU" sz="4300" dirty="0" err="1"/>
              <a:t>лікарських</a:t>
            </a:r>
            <a:r>
              <a:rPr lang="ru-RU" sz="4300" dirty="0"/>
              <a:t> </a:t>
            </a:r>
            <a:r>
              <a:rPr lang="ru-RU" sz="4300" dirty="0" err="1"/>
              <a:t>засобів</a:t>
            </a:r>
            <a:r>
              <a:rPr lang="ru-RU" sz="4300" dirty="0"/>
              <a:t>, а </a:t>
            </a:r>
            <a:r>
              <a:rPr lang="ru-RU" sz="4300" dirty="0" err="1"/>
              <a:t>також</a:t>
            </a:r>
            <a:r>
              <a:rPr lang="ru-RU" sz="4300" dirty="0"/>
              <a:t> </a:t>
            </a:r>
            <a:r>
              <a:rPr lang="ru-RU" sz="4300" dirty="0" err="1"/>
              <a:t>пошук</a:t>
            </a:r>
            <a:r>
              <a:rPr lang="ru-RU" sz="4300" dirty="0"/>
              <a:t> </a:t>
            </a:r>
            <a:r>
              <a:rPr lang="ru-RU" sz="4300" dirty="0" err="1"/>
              <a:t>нових</a:t>
            </a:r>
            <a:r>
              <a:rPr lang="ru-RU" sz="4300" dirty="0"/>
              <a:t> </a:t>
            </a:r>
            <a:r>
              <a:rPr lang="ru-RU" sz="4300" dirty="0" err="1"/>
              <a:t>ліків</a:t>
            </a:r>
            <a:r>
              <a:rPr lang="ru-RU" sz="4300" dirty="0"/>
              <a:t> на основу </a:t>
            </a:r>
            <a:r>
              <a:rPr lang="ru-RU" sz="4300" dirty="0" err="1"/>
              <a:t>наукового</a:t>
            </a:r>
            <a:r>
              <a:rPr lang="ru-RU" sz="4300" dirty="0"/>
              <a:t> </a:t>
            </a:r>
            <a:r>
              <a:rPr lang="ru-RU" sz="4300" dirty="0" err="1"/>
              <a:t>експерименту</a:t>
            </a:r>
            <a:r>
              <a:rPr lang="ru-RU" sz="4300" dirty="0"/>
              <a:t>, </a:t>
            </a:r>
            <a:r>
              <a:rPr lang="ru-RU" sz="4300" dirty="0" err="1"/>
              <a:t>що</a:t>
            </a:r>
            <a:r>
              <a:rPr lang="ru-RU" sz="4300" dirty="0"/>
              <a:t> </a:t>
            </a:r>
            <a:r>
              <a:rPr lang="ru-RU" sz="4300" dirty="0" err="1"/>
              <a:t>замінив</a:t>
            </a:r>
            <a:r>
              <a:rPr lang="ru-RU" sz="4300" dirty="0"/>
              <a:t> </a:t>
            </a:r>
            <a:r>
              <a:rPr lang="ru-RU" sz="4300" dirty="0" err="1"/>
              <a:t>панівні</a:t>
            </a:r>
            <a:r>
              <a:rPr lang="ru-RU" sz="4300" dirty="0"/>
              <a:t> до того в </a:t>
            </a:r>
            <a:r>
              <a:rPr lang="ru-RU" sz="4300" dirty="0" err="1"/>
              <a:t>лікуванні</a:t>
            </a:r>
            <a:r>
              <a:rPr lang="ru-RU" sz="4300" dirty="0"/>
              <a:t> й </a:t>
            </a:r>
            <a:r>
              <a:rPr lang="ru-RU" sz="4300" dirty="0" err="1"/>
              <a:t>лікарствознавстві</a:t>
            </a:r>
            <a:r>
              <a:rPr lang="ru-RU" sz="4300" dirty="0"/>
              <a:t> </a:t>
            </a:r>
            <a:r>
              <a:rPr lang="ru-RU" sz="4300" dirty="0" err="1"/>
              <a:t>різні</a:t>
            </a:r>
            <a:r>
              <a:rPr lang="ru-RU" sz="4300" dirty="0"/>
              <a:t> </a:t>
            </a:r>
            <a:r>
              <a:rPr lang="ru-RU" sz="4300" dirty="0" err="1"/>
              <a:t>науково-необґрунтовані</a:t>
            </a:r>
            <a:r>
              <a:rPr lang="ru-RU" sz="4300" dirty="0"/>
              <a:t> </a:t>
            </a:r>
            <a:r>
              <a:rPr lang="ru-RU" sz="4300" dirty="0" err="1"/>
              <a:t>теорії</a:t>
            </a:r>
            <a:r>
              <a:rPr lang="ru-RU" sz="4300" dirty="0"/>
              <a:t> (Парацельс, </a:t>
            </a:r>
            <a:r>
              <a:rPr lang="ru-RU" sz="4300" dirty="0" err="1"/>
              <a:t>Ганеманн</a:t>
            </a:r>
            <a:r>
              <a:rPr lang="ru-RU" sz="4300" dirty="0"/>
              <a:t> й </a:t>
            </a:r>
            <a:r>
              <a:rPr lang="ru-RU" sz="4300" dirty="0" err="1"/>
              <a:t>ін</a:t>
            </a:r>
            <a:r>
              <a:rPr lang="ru-RU" sz="4300" dirty="0" smtClean="0"/>
              <a:t>.).</a:t>
            </a:r>
            <a:endParaRPr lang="ru-RU" sz="4300" dirty="0"/>
          </a:p>
          <a:p>
            <a:pPr marL="0" indent="0">
              <a:buNone/>
            </a:pPr>
            <a:r>
              <a:rPr lang="ru-RU" sz="4300" dirty="0" err="1"/>
              <a:t>Німецький</a:t>
            </a:r>
            <a:r>
              <a:rPr lang="ru-RU" sz="4300" dirty="0"/>
              <a:t> </a:t>
            </a:r>
            <a:r>
              <a:rPr lang="ru-RU" sz="4300" dirty="0" err="1"/>
              <a:t>бактеріолог</a:t>
            </a:r>
            <a:r>
              <a:rPr lang="ru-RU" sz="4300" dirty="0"/>
              <a:t> і </a:t>
            </a:r>
            <a:r>
              <a:rPr lang="ru-RU" sz="4300" dirty="0" err="1"/>
              <a:t>хімік</a:t>
            </a:r>
            <a:r>
              <a:rPr lang="ru-RU" sz="4300" dirty="0"/>
              <a:t> Пауль </a:t>
            </a:r>
            <a:r>
              <a:rPr lang="ru-RU" sz="4300" dirty="0" err="1"/>
              <a:t>Ерліх</a:t>
            </a:r>
            <a:r>
              <a:rPr lang="ru-RU" sz="4300" dirty="0"/>
              <a:t> </a:t>
            </a:r>
            <a:r>
              <a:rPr lang="ru-RU" sz="4300" dirty="0" err="1"/>
              <a:t>вважається</a:t>
            </a:r>
            <a:r>
              <a:rPr lang="ru-RU" sz="4300" dirty="0"/>
              <a:t> </a:t>
            </a:r>
            <a:r>
              <a:rPr lang="ru-RU" sz="4300" dirty="0" err="1"/>
              <a:t>засновником</a:t>
            </a:r>
            <a:r>
              <a:rPr lang="ru-RU" sz="4300" dirty="0"/>
              <a:t> </a:t>
            </a:r>
            <a:r>
              <a:rPr lang="ru-RU" sz="4300" dirty="0" err="1"/>
              <a:t>сучасної</a:t>
            </a:r>
            <a:r>
              <a:rPr lang="ru-RU" sz="4300" dirty="0"/>
              <a:t> </a:t>
            </a:r>
            <a:r>
              <a:rPr lang="ru-RU" sz="4300" dirty="0" err="1"/>
              <a:t>хіміотерапії</a:t>
            </a:r>
            <a:r>
              <a:rPr lang="ru-RU" sz="4300" dirty="0"/>
              <a:t>. В 1891 </a:t>
            </a:r>
            <a:r>
              <a:rPr lang="ru-RU" sz="4300" dirty="0" err="1"/>
              <a:t>році</a:t>
            </a:r>
            <a:r>
              <a:rPr lang="ru-RU" sz="4300" dirty="0"/>
              <a:t> </a:t>
            </a:r>
            <a:r>
              <a:rPr lang="ru-RU" sz="4300" dirty="0" err="1"/>
              <a:t>він</a:t>
            </a:r>
            <a:r>
              <a:rPr lang="ru-RU" sz="4300" dirty="0"/>
              <a:t> </a:t>
            </a:r>
            <a:r>
              <a:rPr lang="ru-RU" sz="4300" dirty="0" err="1"/>
              <a:t>розробив</a:t>
            </a:r>
            <a:r>
              <a:rPr lang="ru-RU" sz="4300" dirty="0"/>
              <a:t> </a:t>
            </a:r>
            <a:r>
              <a:rPr lang="ru-RU" sz="4300" dirty="0" err="1"/>
              <a:t>теорію</a:t>
            </a:r>
            <a:r>
              <a:rPr lang="ru-RU" sz="4300" dirty="0"/>
              <a:t> </a:t>
            </a:r>
            <a:r>
              <a:rPr lang="ru-RU" sz="4300" dirty="0" err="1"/>
              <a:t>застосування</a:t>
            </a:r>
            <a:r>
              <a:rPr lang="ru-RU" sz="4300" dirty="0"/>
              <a:t> </a:t>
            </a:r>
            <a:r>
              <a:rPr lang="ru-RU" sz="4300" dirty="0" err="1"/>
              <a:t>хімічних</a:t>
            </a:r>
            <a:r>
              <a:rPr lang="ru-RU" sz="4300" dirty="0"/>
              <a:t> </a:t>
            </a:r>
            <a:r>
              <a:rPr lang="ru-RU" sz="4300" dirty="0" err="1"/>
              <a:t>сполук</a:t>
            </a:r>
            <a:r>
              <a:rPr lang="ru-RU" sz="4300" dirty="0"/>
              <a:t> для </a:t>
            </a:r>
            <a:r>
              <a:rPr lang="ru-RU" sz="4300" dirty="0" err="1"/>
              <a:t>боротьби</a:t>
            </a:r>
            <a:r>
              <a:rPr lang="ru-RU" sz="4300" dirty="0"/>
              <a:t> з </a:t>
            </a:r>
            <a:r>
              <a:rPr lang="ru-RU" sz="4300" dirty="0" err="1"/>
              <a:t>інфекційними</a:t>
            </a:r>
            <a:r>
              <a:rPr lang="ru-RU" sz="4300" dirty="0"/>
              <a:t> </a:t>
            </a:r>
            <a:r>
              <a:rPr lang="ru-RU" sz="4300" dirty="0" err="1"/>
              <a:t>захворюваннями</a:t>
            </a:r>
            <a:r>
              <a:rPr lang="ru-RU" sz="43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535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27784" y="116632"/>
            <a:ext cx="3672408" cy="360040"/>
          </a:xfrm>
          <a:prstGeom prst="rect">
            <a:avLst/>
          </a:prstGeom>
          <a:solidFill>
            <a:srgbClr val="F89090"/>
          </a:solidFill>
          <a:ln>
            <a:solidFill>
              <a:srgbClr val="F89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504" y="686528"/>
            <a:ext cx="5256584" cy="5982832"/>
          </a:xfrm>
          <a:prstGeom prst="rect">
            <a:avLst/>
          </a:prstGeom>
          <a:solidFill>
            <a:srgbClr val="F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3672408" cy="34605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Класифікація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86528"/>
            <a:ext cx="5256584" cy="5910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400" dirty="0" err="1" smtClean="0"/>
              <a:t>Лікарські</a:t>
            </a:r>
            <a:r>
              <a:rPr lang="ru-RU" sz="1400" dirty="0" smtClean="0"/>
              <a:t> </a:t>
            </a:r>
            <a:r>
              <a:rPr lang="ru-RU" sz="1400" dirty="0" err="1"/>
              <a:t>засоби</a:t>
            </a:r>
            <a:r>
              <a:rPr lang="ru-RU" sz="1400" dirty="0"/>
              <a:t> </a:t>
            </a:r>
            <a:r>
              <a:rPr lang="ru-RU" sz="1400" dirty="0" err="1"/>
              <a:t>отримані</a:t>
            </a:r>
            <a:r>
              <a:rPr lang="ru-RU" sz="1400" dirty="0"/>
              <a:t> з </a:t>
            </a:r>
            <a:r>
              <a:rPr lang="ru-RU" sz="1400" dirty="0" err="1"/>
              <a:t>сировини</a:t>
            </a:r>
            <a:r>
              <a:rPr lang="ru-RU" sz="1400" dirty="0"/>
              <a:t> </a:t>
            </a:r>
            <a:r>
              <a:rPr lang="ru-RU" sz="1400" dirty="0" err="1"/>
              <a:t>рослинного</a:t>
            </a:r>
            <a:r>
              <a:rPr lang="ru-RU" sz="1400" dirty="0"/>
              <a:t> </a:t>
            </a:r>
            <a:r>
              <a:rPr lang="ru-RU" sz="1400" dirty="0" err="1"/>
              <a:t>або</a:t>
            </a:r>
            <a:r>
              <a:rPr lang="ru-RU" sz="1400" dirty="0"/>
              <a:t> </a:t>
            </a:r>
            <a:r>
              <a:rPr lang="ru-RU" sz="1400" dirty="0" err="1" smtClean="0"/>
              <a:t>тваринного</a:t>
            </a:r>
            <a:r>
              <a:rPr lang="ru-RU" sz="1400" dirty="0"/>
              <a:t> </a:t>
            </a:r>
            <a:r>
              <a:rPr lang="ru-RU" sz="1400" dirty="0" err="1" smtClean="0"/>
              <a:t>походження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вивчає</a:t>
            </a:r>
            <a:r>
              <a:rPr lang="ru-RU" sz="1400" dirty="0"/>
              <a:t> </a:t>
            </a:r>
            <a:r>
              <a:rPr lang="ru-RU" sz="1400" dirty="0" err="1"/>
              <a:t>Фармакогнозія</a:t>
            </a:r>
            <a:r>
              <a:rPr lang="ru-RU" sz="1400" dirty="0"/>
              <a:t>, </a:t>
            </a:r>
            <a:r>
              <a:rPr lang="ru-RU" sz="1400" dirty="0" err="1"/>
              <a:t>поділяють</a:t>
            </a:r>
            <a:r>
              <a:rPr lang="ru-RU" sz="1400" dirty="0"/>
              <a:t> на </a:t>
            </a:r>
            <a:r>
              <a:rPr lang="ru-RU" sz="1400" dirty="0" err="1"/>
              <a:t>такі</a:t>
            </a:r>
            <a:r>
              <a:rPr lang="ru-RU" sz="1400" dirty="0"/>
              <a:t> </a:t>
            </a:r>
            <a:r>
              <a:rPr lang="ru-RU" sz="1400" dirty="0" err="1"/>
              <a:t>групи</a:t>
            </a:r>
            <a:r>
              <a:rPr lang="ru-RU" sz="1400" dirty="0"/>
              <a:t>:</a:t>
            </a:r>
          </a:p>
          <a:p>
            <a:pPr marL="0" indent="0">
              <a:buNone/>
            </a:pPr>
            <a:r>
              <a:rPr lang="ru-RU" sz="1400" b="1" dirty="0" smtClean="0"/>
              <a:t>1) </a:t>
            </a:r>
            <a:r>
              <a:rPr lang="ru-RU" sz="1400" dirty="0" err="1" smtClean="0"/>
              <a:t>лікарська</a:t>
            </a:r>
            <a:r>
              <a:rPr lang="ru-RU" sz="1400" dirty="0" smtClean="0"/>
              <a:t> </a:t>
            </a:r>
            <a:r>
              <a:rPr lang="ru-RU" sz="1400" dirty="0" err="1"/>
              <a:t>сировина</a:t>
            </a:r>
            <a:r>
              <a:rPr lang="ru-RU" sz="1400" dirty="0"/>
              <a:t>, </a:t>
            </a:r>
            <a:r>
              <a:rPr lang="ru-RU" sz="1400" dirty="0" err="1"/>
              <a:t>що</a:t>
            </a:r>
            <a:r>
              <a:rPr lang="ru-RU" sz="1400" dirty="0"/>
              <a:t> </a:t>
            </a:r>
            <a:r>
              <a:rPr lang="ru-RU" sz="1400" dirty="0" err="1"/>
              <a:t>відпускається</a:t>
            </a:r>
            <a:r>
              <a:rPr lang="ru-RU" sz="1400" dirty="0"/>
              <a:t> хворому з аптеки у </a:t>
            </a:r>
            <a:r>
              <a:rPr lang="ru-RU" sz="1400" dirty="0" err="1" smtClean="0"/>
              <a:t>вигляді</a:t>
            </a:r>
            <a:r>
              <a:rPr lang="ru-RU" sz="1400" dirty="0" smtClean="0"/>
              <a:t> : ( порошку, чаю ,</a:t>
            </a:r>
            <a:r>
              <a:rPr lang="ru-RU" sz="1400" dirty="0"/>
              <a:t> </a:t>
            </a:r>
            <a:r>
              <a:rPr lang="ru-RU" sz="1400" dirty="0" err="1" smtClean="0"/>
              <a:t>збору</a:t>
            </a:r>
            <a:r>
              <a:rPr lang="ru-RU" sz="1400" dirty="0" smtClean="0"/>
              <a:t>).</a:t>
            </a:r>
            <a:endParaRPr lang="ru-RU" sz="1400" dirty="0"/>
          </a:p>
          <a:p>
            <a:pPr marL="0" indent="0">
              <a:buNone/>
            </a:pPr>
            <a:r>
              <a:rPr lang="uk-UA" sz="1400" b="1" dirty="0" smtClean="0"/>
              <a:t>2) </a:t>
            </a:r>
            <a:r>
              <a:rPr lang="ru-RU" sz="1400" dirty="0" err="1"/>
              <a:t>галенові</a:t>
            </a:r>
            <a:r>
              <a:rPr lang="ru-RU" sz="1400" dirty="0"/>
              <a:t> та </a:t>
            </a:r>
            <a:r>
              <a:rPr lang="ru-RU" sz="1400" dirty="0" err="1"/>
              <a:t>новогаленові</a:t>
            </a:r>
            <a:r>
              <a:rPr lang="ru-RU" sz="1400" dirty="0"/>
              <a:t> </a:t>
            </a:r>
            <a:r>
              <a:rPr lang="ru-RU" sz="1400" dirty="0" err="1"/>
              <a:t>препарати</a:t>
            </a:r>
            <a:r>
              <a:rPr lang="ru-RU" sz="1400" dirty="0"/>
              <a:t> — </a:t>
            </a:r>
            <a:r>
              <a:rPr lang="ru-RU" sz="1400" dirty="0" err="1"/>
              <a:t>спиртові</a:t>
            </a:r>
            <a:r>
              <a:rPr lang="ru-RU" sz="1400" dirty="0"/>
              <a:t> </a:t>
            </a:r>
            <a:r>
              <a:rPr lang="ru-RU" sz="1400" dirty="0" err="1"/>
              <a:t>витяжки</a:t>
            </a:r>
            <a:r>
              <a:rPr lang="ru-RU" sz="1400" dirty="0"/>
              <a:t> у </a:t>
            </a:r>
            <a:r>
              <a:rPr lang="ru-RU" sz="1400" dirty="0" err="1" smtClean="0"/>
              <a:t>вигляді</a:t>
            </a:r>
            <a:r>
              <a:rPr lang="ru-RU" sz="1400" dirty="0" smtClean="0"/>
              <a:t> : (</a:t>
            </a:r>
            <a:r>
              <a:rPr lang="ru-RU" sz="1400" dirty="0" err="1" smtClean="0"/>
              <a:t>настойок</a:t>
            </a:r>
            <a:r>
              <a:rPr lang="ru-RU" sz="1400" dirty="0" smtClean="0"/>
              <a:t> , </a:t>
            </a:r>
            <a:r>
              <a:rPr lang="ru-RU" sz="1400" dirty="0" err="1" smtClean="0"/>
              <a:t>екстрактів</a:t>
            </a:r>
            <a:r>
              <a:rPr lang="ru-RU" sz="1400" dirty="0" smtClean="0"/>
              <a:t>).</a:t>
            </a:r>
            <a:endParaRPr lang="ru-RU" sz="1400" dirty="0"/>
          </a:p>
          <a:p>
            <a:pPr marL="0" indent="0">
              <a:buNone/>
            </a:pPr>
            <a:r>
              <a:rPr lang="uk-UA" sz="1400" b="1" dirty="0" smtClean="0"/>
              <a:t>3)</a:t>
            </a:r>
            <a:r>
              <a:rPr lang="ru-RU" sz="1400" b="1" dirty="0"/>
              <a:t> </a:t>
            </a:r>
            <a:r>
              <a:rPr lang="ru-RU" sz="1400" dirty="0" err="1"/>
              <a:t>продукти</a:t>
            </a:r>
            <a:r>
              <a:rPr lang="ru-RU" sz="1400" dirty="0"/>
              <a:t> </a:t>
            </a:r>
            <a:r>
              <a:rPr lang="ru-RU" sz="1400" dirty="0" err="1"/>
              <a:t>первинної</a:t>
            </a:r>
            <a:r>
              <a:rPr lang="ru-RU" sz="1400" dirty="0"/>
              <a:t> </a:t>
            </a:r>
            <a:r>
              <a:rPr lang="ru-RU" sz="1400" dirty="0" err="1"/>
              <a:t>переробки</a:t>
            </a:r>
            <a:r>
              <a:rPr lang="ru-RU" sz="1400" dirty="0"/>
              <a:t> </a:t>
            </a:r>
            <a:r>
              <a:rPr lang="ru-RU" sz="1400" dirty="0" err="1" smtClean="0"/>
              <a:t>рослин</a:t>
            </a:r>
            <a:r>
              <a:rPr lang="ru-RU" sz="1400" dirty="0" smtClean="0"/>
              <a:t> : (</a:t>
            </a:r>
            <a:r>
              <a:rPr lang="ru-RU" sz="1400" dirty="0" err="1"/>
              <a:t>ефірні</a:t>
            </a:r>
            <a:r>
              <a:rPr lang="ru-RU" sz="1400" dirty="0"/>
              <a:t> та </a:t>
            </a:r>
            <a:r>
              <a:rPr lang="ru-RU" sz="1400" dirty="0" err="1"/>
              <a:t>жирні</a:t>
            </a:r>
            <a:r>
              <a:rPr lang="ru-RU" sz="1400" dirty="0"/>
              <a:t> </a:t>
            </a:r>
            <a:r>
              <a:rPr lang="ru-RU" sz="1400" dirty="0" err="1" smtClean="0"/>
              <a:t>олії</a:t>
            </a:r>
            <a:r>
              <a:rPr lang="ru-RU" sz="1400" dirty="0" smtClean="0"/>
              <a:t> , </a:t>
            </a:r>
            <a:r>
              <a:rPr lang="ru-RU" sz="1400" dirty="0" err="1" smtClean="0"/>
              <a:t>мацерати</a:t>
            </a:r>
            <a:r>
              <a:rPr lang="ru-RU" sz="1400" dirty="0" smtClean="0"/>
              <a:t> , смоли, </a:t>
            </a:r>
            <a:r>
              <a:rPr lang="ru-RU" sz="1400" dirty="0" err="1" smtClean="0"/>
              <a:t>камеді</a:t>
            </a:r>
            <a:r>
              <a:rPr lang="ru-RU" sz="1400" dirty="0" smtClean="0"/>
              <a:t> ).</a:t>
            </a:r>
            <a:endParaRPr lang="ru-RU" sz="1400" dirty="0"/>
          </a:p>
          <a:p>
            <a:pPr marL="0" indent="0">
              <a:buNone/>
            </a:pPr>
            <a:r>
              <a:rPr lang="uk-UA" sz="1400" b="1" dirty="0" smtClean="0"/>
              <a:t>4) </a:t>
            </a:r>
            <a:r>
              <a:rPr lang="ru-RU" sz="1400" dirty="0" err="1"/>
              <a:t>індивідуальні</a:t>
            </a:r>
            <a:r>
              <a:rPr lang="ru-RU" sz="1400" dirty="0"/>
              <a:t> </a:t>
            </a:r>
            <a:r>
              <a:rPr lang="ru-RU" sz="1400" dirty="0" err="1"/>
              <a:t>діючі</a:t>
            </a:r>
            <a:r>
              <a:rPr lang="ru-RU" sz="1400" dirty="0"/>
              <a:t> </a:t>
            </a:r>
            <a:r>
              <a:rPr lang="ru-RU" sz="1400" dirty="0" err="1" smtClean="0"/>
              <a:t>речовини</a:t>
            </a:r>
            <a:r>
              <a:rPr lang="ru-RU" sz="1400" dirty="0" smtClean="0"/>
              <a:t> : (</a:t>
            </a:r>
            <a:r>
              <a:rPr lang="ru-RU" sz="1400" dirty="0" err="1" smtClean="0"/>
              <a:t>алкалоїди</a:t>
            </a:r>
            <a:r>
              <a:rPr lang="ru-RU" sz="1400" dirty="0" smtClean="0"/>
              <a:t> , </a:t>
            </a:r>
            <a:r>
              <a:rPr lang="ru-RU" sz="1400" dirty="0" err="1" smtClean="0"/>
              <a:t>глікозиди</a:t>
            </a:r>
            <a:r>
              <a:rPr lang="en-US" sz="1400" dirty="0"/>
              <a:t> </a:t>
            </a:r>
            <a:r>
              <a:rPr lang="uk-UA" sz="1400" dirty="0" smtClean="0"/>
              <a:t>, </a:t>
            </a:r>
            <a:r>
              <a:rPr lang="ru-RU" sz="1400" dirty="0" err="1"/>
              <a:t>складові</a:t>
            </a:r>
            <a:r>
              <a:rPr lang="ru-RU" sz="1400" dirty="0"/>
              <a:t> </a:t>
            </a:r>
            <a:r>
              <a:rPr lang="ru-RU" sz="1400" dirty="0" err="1"/>
              <a:t>частини</a:t>
            </a:r>
            <a:r>
              <a:rPr lang="ru-RU" sz="1400" dirty="0"/>
              <a:t> </a:t>
            </a:r>
            <a:r>
              <a:rPr lang="ru-RU" sz="1400" dirty="0" err="1"/>
              <a:t>ефірних</a:t>
            </a:r>
            <a:r>
              <a:rPr lang="ru-RU" sz="1400" dirty="0"/>
              <a:t> </a:t>
            </a:r>
            <a:r>
              <a:rPr lang="ru-RU" sz="1400" dirty="0" err="1" smtClean="0"/>
              <a:t>олій</a:t>
            </a:r>
            <a:r>
              <a:rPr lang="ru-RU" sz="1400" dirty="0" smtClean="0"/>
              <a:t> ).</a:t>
            </a:r>
            <a:endParaRPr lang="ru-RU" sz="1400" dirty="0"/>
          </a:p>
          <a:p>
            <a:pPr marL="0" indent="0">
              <a:buNone/>
            </a:pPr>
            <a:r>
              <a:rPr lang="uk-UA" sz="1400" dirty="0"/>
              <a:t> </a:t>
            </a:r>
            <a:br>
              <a:rPr lang="uk-UA" sz="1400" dirty="0"/>
            </a:br>
            <a:r>
              <a:rPr lang="uk-UA" sz="1400" b="1" dirty="0"/>
              <a:t>Як сировину для одержання лікарських </a:t>
            </a:r>
            <a:r>
              <a:rPr lang="uk-UA" sz="1400" b="1" dirty="0" smtClean="0"/>
              <a:t>використовують :</a:t>
            </a:r>
            <a:endParaRPr lang="uk-UA" sz="1400" b="1" dirty="0"/>
          </a:p>
          <a:p>
            <a:pPr marL="0" indent="0">
              <a:buNone/>
            </a:pPr>
            <a:endParaRPr lang="uk-UA" sz="1400" dirty="0"/>
          </a:p>
          <a:p>
            <a:pPr>
              <a:buFont typeface="Wingdings" pitchFamily="2" charset="2"/>
              <a:buChar char="q"/>
            </a:pPr>
            <a:r>
              <a:rPr lang="uk-UA" sz="1400" dirty="0"/>
              <a:t>рослини (листи, трави, квіти, насіння, ягоди, кора, коріння) і продукти їхньої обробки (жирні й ефірні олії, соки, камеді, смоли);</a:t>
            </a:r>
          </a:p>
          <a:p>
            <a:pPr>
              <a:buFont typeface="Wingdings" pitchFamily="2" charset="2"/>
              <a:buChar char="q"/>
            </a:pPr>
            <a:r>
              <a:rPr lang="uk-UA" sz="1400" dirty="0"/>
              <a:t>тваринна сировина — залози й органи тварин, сало, віск, тріскова печінка, жир овечої вовни й інше;</a:t>
            </a:r>
          </a:p>
          <a:p>
            <a:pPr>
              <a:buFont typeface="Wingdings" pitchFamily="2" charset="2"/>
              <a:buChar char="q"/>
            </a:pPr>
            <a:r>
              <a:rPr lang="uk-UA" sz="1400" dirty="0"/>
              <a:t>викопна органічна сировина — нафта й продукти її перегонки, продукти перегонки кам'яного вугілля;</a:t>
            </a:r>
          </a:p>
          <a:p>
            <a:pPr>
              <a:buFont typeface="Wingdings" pitchFamily="2" charset="2"/>
              <a:buChar char="q"/>
            </a:pPr>
            <a:r>
              <a:rPr lang="uk-UA" sz="1400" dirty="0"/>
              <a:t>неорганічні копалини — мінеральні породи й продукти їхньої обробки хімічною промисловістю й металургією (метали);</a:t>
            </a:r>
          </a:p>
          <a:p>
            <a:pPr>
              <a:buFont typeface="Wingdings" pitchFamily="2" charset="2"/>
              <a:buChar char="q"/>
            </a:pPr>
            <a:r>
              <a:rPr lang="uk-UA" sz="1400" dirty="0"/>
              <a:t>усілякі органічні сполуки — продукти великої хімічної промисловості:</a:t>
            </a:r>
            <a:endParaRPr lang="ru-RU" sz="14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endParaRPr lang="ru-RU" sz="1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974368"/>
            <a:ext cx="3157736" cy="2368302"/>
          </a:xfrm>
          <a:prstGeom prst="rect">
            <a:avLst/>
          </a:prstGeom>
          <a:ln w="127000" cap="sq">
            <a:solidFill>
              <a:srgbClr val="F8909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036188"/>
            <a:ext cx="3194912" cy="2129941"/>
          </a:xfrm>
          <a:prstGeom prst="rect">
            <a:avLst/>
          </a:prstGeom>
          <a:ln w="127000" cap="sq">
            <a:solidFill>
              <a:srgbClr val="F8909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883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8082" y="902408"/>
            <a:ext cx="8424936" cy="3240360"/>
          </a:xfrm>
          <a:prstGeom prst="rect">
            <a:avLst/>
          </a:prstGeom>
          <a:solidFill>
            <a:srgbClr val="F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188640"/>
            <a:ext cx="2520280" cy="504056"/>
          </a:xfrm>
          <a:prstGeom prst="rect">
            <a:avLst/>
          </a:prstGeom>
          <a:solidFill>
            <a:srgbClr val="F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116632"/>
            <a:ext cx="2818656" cy="56207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Вивчення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8082" y="873808"/>
            <a:ext cx="8435280" cy="32689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err="1"/>
              <a:t>Вивчення</a:t>
            </a:r>
            <a:r>
              <a:rPr lang="ru-RU" sz="1600" dirty="0"/>
              <a:t> </a:t>
            </a:r>
            <a:r>
              <a:rPr lang="ru-RU" sz="1600" dirty="0" err="1"/>
              <a:t>лікарських</a:t>
            </a:r>
            <a:r>
              <a:rPr lang="ru-RU" sz="1600" dirty="0"/>
              <a:t> </a:t>
            </a:r>
            <a:r>
              <a:rPr lang="ru-RU" sz="1600" dirty="0" err="1"/>
              <a:t>засобів</a:t>
            </a:r>
            <a:r>
              <a:rPr lang="ru-RU" sz="1600" dirty="0"/>
              <a:t> </a:t>
            </a:r>
            <a:r>
              <a:rPr lang="ru-RU" sz="1600" dirty="0" smtClean="0"/>
              <a:t>проводиться </a:t>
            </a:r>
            <a:r>
              <a:rPr lang="ru-RU" sz="1600" dirty="0"/>
              <a:t>шляхом </a:t>
            </a:r>
            <a:r>
              <a:rPr lang="ru-RU" sz="1600" dirty="0" err="1"/>
              <a:t>хімічного</a:t>
            </a:r>
            <a:r>
              <a:rPr lang="ru-RU" sz="1600" dirty="0"/>
              <a:t> </a:t>
            </a:r>
            <a:r>
              <a:rPr lang="ru-RU" sz="1600" dirty="0" err="1"/>
              <a:t>аналізу</a:t>
            </a:r>
            <a:r>
              <a:rPr lang="ru-RU" sz="1600" dirty="0"/>
              <a:t>, </a:t>
            </a:r>
            <a:r>
              <a:rPr lang="ru-RU" sz="1600" dirty="0" err="1"/>
              <a:t>фармакологічних</a:t>
            </a:r>
            <a:r>
              <a:rPr lang="ru-RU" sz="1600" dirty="0"/>
              <a:t> </a:t>
            </a:r>
            <a:r>
              <a:rPr lang="ru-RU" sz="1600" dirty="0" err="1"/>
              <a:t>досліджень</a:t>
            </a:r>
            <a:r>
              <a:rPr lang="ru-RU" sz="1600" dirty="0"/>
              <a:t> і </a:t>
            </a:r>
            <a:r>
              <a:rPr lang="ru-RU" sz="1600" dirty="0" err="1"/>
              <a:t>клінічних</a:t>
            </a:r>
            <a:r>
              <a:rPr lang="ru-RU" sz="1600" dirty="0"/>
              <a:t> </a:t>
            </a:r>
            <a:r>
              <a:rPr lang="ru-RU" sz="1600" dirty="0" err="1" smtClean="0"/>
              <a:t>спостережень</a:t>
            </a:r>
            <a:r>
              <a:rPr lang="ru-RU" sz="1600" dirty="0"/>
              <a:t> </a:t>
            </a:r>
            <a:r>
              <a:rPr lang="ru-RU" sz="1600" dirty="0" smtClean="0"/>
              <a:t>; </a:t>
            </a:r>
            <a:r>
              <a:rPr lang="ru-RU" sz="1600" dirty="0"/>
              <a:t>при </a:t>
            </a:r>
            <a:r>
              <a:rPr lang="ru-RU" sz="1600" dirty="0" err="1"/>
              <a:t>цьому</a:t>
            </a:r>
            <a:r>
              <a:rPr lang="ru-RU" sz="1600" dirty="0"/>
              <a:t> </a:t>
            </a:r>
            <a:r>
              <a:rPr lang="ru-RU" sz="1600" dirty="0" err="1"/>
              <a:t>визначаються</a:t>
            </a:r>
            <a:r>
              <a:rPr lang="ru-RU" sz="1600" dirty="0"/>
              <a:t> </a:t>
            </a:r>
            <a:r>
              <a:rPr lang="ru-RU" sz="1600" dirty="0" err="1"/>
              <a:t>діючі</a:t>
            </a:r>
            <a:r>
              <a:rPr lang="ru-RU" sz="1600" dirty="0"/>
              <a:t> начала, </a:t>
            </a:r>
            <a:r>
              <a:rPr lang="ru-RU" sz="1600" dirty="0" err="1"/>
              <a:t>речовини</a:t>
            </a:r>
            <a:r>
              <a:rPr lang="ru-RU" sz="1600" dirty="0"/>
              <a:t> і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основні</a:t>
            </a:r>
            <a:r>
              <a:rPr lang="ru-RU" sz="1600" dirty="0"/>
              <a:t> </a:t>
            </a:r>
            <a:r>
              <a:rPr lang="ru-RU" sz="1600" dirty="0" err="1"/>
              <a:t>якісні</a:t>
            </a:r>
            <a:r>
              <a:rPr lang="ru-RU" sz="1600" dirty="0"/>
              <a:t> </a:t>
            </a:r>
            <a:r>
              <a:rPr lang="ru-RU" sz="1600" dirty="0" err="1"/>
              <a:t>показники</a:t>
            </a:r>
            <a:r>
              <a:rPr lang="ru-RU" sz="1600" dirty="0"/>
              <a:t>: </a:t>
            </a:r>
            <a:r>
              <a:rPr lang="ru-RU" sz="1600" dirty="0" err="1"/>
              <a:t>органотропність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паразитотропність</a:t>
            </a:r>
            <a:r>
              <a:rPr lang="ru-RU" sz="1600" dirty="0"/>
              <a:t> </a:t>
            </a:r>
            <a:r>
              <a:rPr lang="ru-RU" sz="1600" dirty="0" err="1"/>
              <a:t>ліків</a:t>
            </a:r>
            <a:r>
              <a:rPr lang="ru-RU" sz="1600" dirty="0"/>
              <a:t>, </a:t>
            </a:r>
            <a:r>
              <a:rPr lang="ru-RU" sz="1600" dirty="0" err="1"/>
              <a:t>тобто</a:t>
            </a:r>
            <a:r>
              <a:rPr lang="ru-RU" sz="1600" dirty="0"/>
              <a:t> </a:t>
            </a:r>
            <a:r>
              <a:rPr lang="ru-RU" sz="1600" dirty="0" err="1"/>
              <a:t>переважна</a:t>
            </a:r>
            <a:r>
              <a:rPr lang="ru-RU" sz="1600" dirty="0"/>
              <a:t> </a:t>
            </a:r>
            <a:r>
              <a:rPr lang="ru-RU" sz="1600" dirty="0" err="1"/>
              <a:t>його</a:t>
            </a:r>
            <a:r>
              <a:rPr lang="ru-RU" sz="1600" dirty="0"/>
              <a:t> </a:t>
            </a:r>
            <a:r>
              <a:rPr lang="ru-RU" sz="1600" dirty="0" err="1"/>
              <a:t>дія</a:t>
            </a:r>
            <a:r>
              <a:rPr lang="ru-RU" sz="1600" dirty="0"/>
              <a:t> на </a:t>
            </a:r>
            <a:r>
              <a:rPr lang="ru-RU" sz="1600" dirty="0" err="1"/>
              <a:t>ті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інші</a:t>
            </a:r>
            <a:r>
              <a:rPr lang="ru-RU" sz="1600" dirty="0"/>
              <a:t> </a:t>
            </a:r>
            <a:r>
              <a:rPr lang="ru-RU" sz="1600" dirty="0" err="1"/>
              <a:t>органи</a:t>
            </a:r>
            <a:r>
              <a:rPr lang="ru-RU" sz="1600" dirty="0"/>
              <a:t> хворого </a:t>
            </a:r>
            <a:r>
              <a:rPr lang="ru-RU" sz="1600" dirty="0" err="1"/>
              <a:t>або</a:t>
            </a:r>
            <a:r>
              <a:rPr lang="ru-RU" sz="1600" dirty="0"/>
              <a:t> ж на </a:t>
            </a:r>
            <a:r>
              <a:rPr lang="ru-RU" sz="1600" dirty="0" err="1"/>
              <a:t>збудників</a:t>
            </a:r>
            <a:r>
              <a:rPr lang="ru-RU" sz="1600" dirty="0"/>
              <a:t> </a:t>
            </a:r>
            <a:r>
              <a:rPr lang="ru-RU" sz="1600" dirty="0" err="1"/>
              <a:t>захворювання</a:t>
            </a:r>
            <a:r>
              <a:rPr lang="ru-RU" sz="1600" dirty="0"/>
              <a:t> (на </a:t>
            </a:r>
            <a:r>
              <a:rPr lang="ru-RU" sz="1600" dirty="0" err="1"/>
              <a:t>бактерії</a:t>
            </a:r>
            <a:r>
              <a:rPr lang="ru-RU" sz="1600" dirty="0"/>
              <a:t>, </a:t>
            </a:r>
            <a:r>
              <a:rPr lang="ru-RU" sz="1600" dirty="0" err="1"/>
              <a:t>паразитів</a:t>
            </a:r>
            <a:r>
              <a:rPr lang="ru-RU" sz="1600" dirty="0"/>
              <a:t> </a:t>
            </a:r>
            <a:r>
              <a:rPr lang="ru-RU" sz="1600" dirty="0" err="1"/>
              <a:t>тощо</a:t>
            </a:r>
            <a:r>
              <a:rPr lang="ru-RU" sz="1600" dirty="0"/>
              <a:t>); </a:t>
            </a:r>
            <a:r>
              <a:rPr lang="ru-RU" sz="1600" dirty="0" err="1"/>
              <a:t>наявність</a:t>
            </a:r>
            <a:r>
              <a:rPr lang="ru-RU" sz="1600" dirty="0"/>
              <a:t> «</a:t>
            </a:r>
            <a:r>
              <a:rPr lang="ru-RU" sz="1600" dirty="0" err="1"/>
              <a:t>побічної</a:t>
            </a:r>
            <a:r>
              <a:rPr lang="ru-RU" sz="1600" dirty="0"/>
              <a:t>» (</a:t>
            </a:r>
            <a:r>
              <a:rPr lang="ru-RU" sz="1600" dirty="0" err="1"/>
              <a:t>небажаної</a:t>
            </a:r>
            <a:r>
              <a:rPr lang="ru-RU" sz="1600" dirty="0"/>
              <a:t>) </a:t>
            </a:r>
            <a:r>
              <a:rPr lang="ru-RU" sz="1600" dirty="0" err="1"/>
              <a:t>дії</a:t>
            </a:r>
            <a:r>
              <a:rPr lang="ru-RU" sz="1600" dirty="0"/>
              <a:t>; </a:t>
            </a:r>
            <a:r>
              <a:rPr lang="ru-RU" sz="1600" dirty="0" err="1"/>
              <a:t>здатність</a:t>
            </a:r>
            <a:r>
              <a:rPr lang="ru-RU" sz="1600" dirty="0"/>
              <a:t> </a:t>
            </a:r>
            <a:r>
              <a:rPr lang="ru-RU" sz="1600" dirty="0" err="1"/>
              <a:t>ліків</a:t>
            </a:r>
            <a:r>
              <a:rPr lang="ru-RU" sz="1600" dirty="0"/>
              <a:t> </a:t>
            </a:r>
            <a:r>
              <a:rPr lang="ru-RU" sz="1600" dirty="0" err="1"/>
              <a:t>викликати</a:t>
            </a:r>
            <a:r>
              <a:rPr lang="ru-RU" sz="1600" dirty="0"/>
              <a:t> в </a:t>
            </a:r>
            <a:r>
              <a:rPr lang="ru-RU" sz="1600" dirty="0" err="1"/>
              <a:t>деяких</a:t>
            </a:r>
            <a:r>
              <a:rPr lang="ru-RU" sz="1600" dirty="0"/>
              <a:t> </a:t>
            </a:r>
            <a:r>
              <a:rPr lang="ru-RU" sz="1600" dirty="0" err="1"/>
              <a:t>осіб</a:t>
            </a:r>
            <a:r>
              <a:rPr lang="ru-RU" sz="1600" dirty="0"/>
              <a:t> </a:t>
            </a:r>
            <a:r>
              <a:rPr lang="ru-RU" sz="1600" dirty="0" err="1"/>
              <a:t>особливу</a:t>
            </a:r>
            <a:r>
              <a:rPr lang="ru-RU" sz="1600" dirty="0"/>
              <a:t> до себе </a:t>
            </a:r>
            <a:r>
              <a:rPr lang="ru-RU" sz="1600" dirty="0" err="1"/>
              <a:t>чутливість</a:t>
            </a:r>
            <a:r>
              <a:rPr lang="ru-RU" sz="1600" dirty="0"/>
              <a:t> (</a:t>
            </a:r>
            <a:r>
              <a:rPr lang="ru-RU" sz="1600" dirty="0" err="1"/>
              <a:t>наприклад</a:t>
            </a:r>
            <a:r>
              <a:rPr lang="ru-RU" sz="1600" dirty="0"/>
              <a:t> </a:t>
            </a:r>
            <a:r>
              <a:rPr lang="ru-RU" sz="1600" dirty="0" err="1"/>
              <a:t>захворювання</a:t>
            </a:r>
            <a:r>
              <a:rPr lang="ru-RU" sz="1600" dirty="0"/>
              <a:t> </a:t>
            </a:r>
            <a:r>
              <a:rPr lang="ru-RU" sz="1600" dirty="0" err="1"/>
              <a:t>нежиттю</a:t>
            </a:r>
            <a:r>
              <a:rPr lang="ru-RU" sz="1600" dirty="0"/>
              <a:t> й </a:t>
            </a:r>
            <a:r>
              <a:rPr lang="ru-RU" sz="1600" dirty="0" err="1"/>
              <a:t>поява</a:t>
            </a:r>
            <a:r>
              <a:rPr lang="ru-RU" sz="1600" dirty="0"/>
              <a:t> </a:t>
            </a:r>
            <a:r>
              <a:rPr lang="ru-RU" sz="1600" dirty="0" err="1"/>
              <a:t>нудоти</a:t>
            </a:r>
            <a:r>
              <a:rPr lang="ru-RU" sz="1600" dirty="0"/>
              <a:t> </a:t>
            </a:r>
            <a:r>
              <a:rPr lang="ru-RU" sz="1600" dirty="0" err="1"/>
              <a:t>від</a:t>
            </a:r>
            <a:r>
              <a:rPr lang="ru-RU" sz="1600" dirty="0"/>
              <a:t> </a:t>
            </a:r>
            <a:r>
              <a:rPr lang="ru-RU" sz="1600" dirty="0" err="1"/>
              <a:t>незначних</a:t>
            </a:r>
            <a:r>
              <a:rPr lang="ru-RU" sz="1600" dirty="0"/>
              <a:t> </a:t>
            </a:r>
            <a:r>
              <a:rPr lang="ru-RU" sz="1600" dirty="0" err="1"/>
              <a:t>кількостей</a:t>
            </a:r>
            <a:r>
              <a:rPr lang="ru-RU" sz="1600" dirty="0"/>
              <a:t> </a:t>
            </a:r>
            <a:r>
              <a:rPr lang="ru-RU" sz="1600" dirty="0" err="1"/>
              <a:t>іпекакуани</a:t>
            </a:r>
            <a:r>
              <a:rPr lang="ru-RU" sz="1600" dirty="0" smtClean="0"/>
              <a:t>).</a:t>
            </a:r>
            <a:endParaRPr lang="ru-RU" sz="1600" dirty="0"/>
          </a:p>
          <a:p>
            <a:pPr marL="0" indent="0">
              <a:buNone/>
            </a:pPr>
            <a:r>
              <a:rPr lang="ru-RU" sz="1600" dirty="0" err="1"/>
              <a:t>Кількісними</a:t>
            </a:r>
            <a:r>
              <a:rPr lang="ru-RU" sz="1600" dirty="0"/>
              <a:t> </a:t>
            </a:r>
            <a:r>
              <a:rPr lang="ru-RU" sz="1600" dirty="0" err="1"/>
              <a:t>показниками</a:t>
            </a:r>
            <a:r>
              <a:rPr lang="ru-RU" sz="1600" dirty="0"/>
              <a:t> для </a:t>
            </a:r>
            <a:r>
              <a:rPr lang="ru-RU" sz="1600" dirty="0" err="1"/>
              <a:t>лікарського</a:t>
            </a:r>
            <a:r>
              <a:rPr lang="ru-RU" sz="1600" dirty="0"/>
              <a:t> </a:t>
            </a:r>
            <a:r>
              <a:rPr lang="ru-RU" sz="1600" dirty="0" err="1"/>
              <a:t>засобу</a:t>
            </a:r>
            <a:r>
              <a:rPr lang="ru-RU" sz="1600" dirty="0"/>
              <a:t> </a:t>
            </a:r>
            <a:r>
              <a:rPr lang="ru-RU" sz="1600" dirty="0" err="1"/>
              <a:t>встановлюються</a:t>
            </a:r>
            <a:r>
              <a:rPr lang="ru-RU" sz="1600" dirty="0"/>
              <a:t>: смертельна доза (</a:t>
            </a:r>
            <a:r>
              <a:rPr lang="ru-RU" sz="1600" dirty="0" err="1"/>
              <a:t>обчислювана</a:t>
            </a:r>
            <a:r>
              <a:rPr lang="ru-RU" sz="1600" dirty="0"/>
              <a:t> </a:t>
            </a:r>
            <a:r>
              <a:rPr lang="ru-RU" sz="1600" dirty="0" err="1"/>
              <a:t>звичайно</a:t>
            </a:r>
            <a:r>
              <a:rPr lang="ru-RU" sz="1600" dirty="0"/>
              <a:t> на 1 кг </a:t>
            </a:r>
            <a:r>
              <a:rPr lang="ru-RU" sz="1600" dirty="0" err="1"/>
              <a:t>живої</a:t>
            </a:r>
            <a:r>
              <a:rPr lang="ru-RU" sz="1600" dirty="0"/>
              <a:t> ваги </a:t>
            </a:r>
            <a:r>
              <a:rPr lang="ru-RU" sz="1600" dirty="0" err="1"/>
              <a:t>тварини</a:t>
            </a:r>
            <a:r>
              <a:rPr lang="ru-RU" sz="1600" dirty="0"/>
              <a:t>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людини</a:t>
            </a:r>
            <a:r>
              <a:rPr lang="ru-RU" sz="1600" dirty="0"/>
              <a:t>), терпима (</a:t>
            </a:r>
            <a:r>
              <a:rPr lang="ru-RU" sz="1600" dirty="0" err="1"/>
              <a:t>толерована</a:t>
            </a:r>
            <a:r>
              <a:rPr lang="ru-RU" sz="1600" dirty="0"/>
              <a:t>) доза й </a:t>
            </a:r>
            <a:r>
              <a:rPr lang="ru-RU" sz="1600" dirty="0" err="1"/>
              <a:t>лікувальна</a:t>
            </a:r>
            <a:r>
              <a:rPr lang="ru-RU" sz="1600" dirty="0"/>
              <a:t> доза. </a:t>
            </a:r>
            <a:r>
              <a:rPr lang="ru-RU" sz="1600" dirty="0" err="1"/>
              <a:t>Терпимі</a:t>
            </a:r>
            <a:r>
              <a:rPr lang="ru-RU" sz="1600" dirty="0"/>
              <a:t> </a:t>
            </a:r>
            <a:r>
              <a:rPr lang="ru-RU" sz="1600" dirty="0" err="1"/>
              <a:t>дози</a:t>
            </a:r>
            <a:r>
              <a:rPr lang="ru-RU" sz="1600" dirty="0"/>
              <a:t> (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трохи</a:t>
            </a:r>
            <a:r>
              <a:rPr lang="ru-RU" sz="1600" dirty="0"/>
              <a:t> </a:t>
            </a:r>
            <a:r>
              <a:rPr lang="ru-RU" sz="1600" dirty="0" err="1"/>
              <a:t>менші</a:t>
            </a:r>
            <a:r>
              <a:rPr lang="ru-RU" sz="1600" dirty="0"/>
              <a:t> для </a:t>
            </a:r>
            <a:r>
              <a:rPr lang="ru-RU" sz="1600" dirty="0" err="1"/>
              <a:t>обережності</a:t>
            </a:r>
            <a:r>
              <a:rPr lang="ru-RU" sz="1600" dirty="0"/>
              <a:t>) для </a:t>
            </a:r>
            <a:r>
              <a:rPr lang="ru-RU" sz="1600" dirty="0" err="1"/>
              <a:t>багатьох</a:t>
            </a:r>
            <a:r>
              <a:rPr lang="ru-RU" sz="1600" dirty="0"/>
              <a:t> </a:t>
            </a:r>
            <a:r>
              <a:rPr lang="ru-RU" sz="1600" dirty="0" err="1"/>
              <a:t>ліків</a:t>
            </a:r>
            <a:r>
              <a:rPr lang="ru-RU" sz="1600" dirty="0"/>
              <a:t> </a:t>
            </a:r>
            <a:r>
              <a:rPr lang="ru-RU" sz="1600" dirty="0" err="1"/>
              <a:t>узаконюються</a:t>
            </a:r>
            <a:r>
              <a:rPr lang="ru-RU" sz="1600" dirty="0"/>
              <a:t> у </a:t>
            </a:r>
            <a:r>
              <a:rPr lang="ru-RU" sz="1600" dirty="0" err="1"/>
              <a:t>вигляді</a:t>
            </a:r>
            <a:r>
              <a:rPr lang="ru-RU" sz="1600" dirty="0"/>
              <a:t> </a:t>
            </a:r>
            <a:r>
              <a:rPr lang="ru-RU" sz="1600" dirty="0" err="1"/>
              <a:t>максимальних</a:t>
            </a:r>
            <a:r>
              <a:rPr lang="ru-RU" sz="1600" dirty="0"/>
              <a:t> доз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т.зв</a:t>
            </a:r>
            <a:r>
              <a:rPr lang="ru-RU" sz="1600" dirty="0"/>
              <a:t>. </a:t>
            </a:r>
            <a:r>
              <a:rPr lang="ru-RU" sz="1600" dirty="0" err="1"/>
              <a:t>вищих</a:t>
            </a:r>
            <a:r>
              <a:rPr lang="ru-RU" sz="1600" dirty="0"/>
              <a:t> </a:t>
            </a:r>
            <a:r>
              <a:rPr lang="ru-RU" sz="1600" dirty="0" err="1" smtClean="0"/>
              <a:t>приймань</a:t>
            </a:r>
            <a:r>
              <a:rPr lang="ru-RU" sz="1600" dirty="0"/>
              <a:t> </a:t>
            </a:r>
            <a:r>
              <a:rPr lang="ru-RU" sz="1600" dirty="0" smtClean="0"/>
              <a:t>. </a:t>
            </a:r>
            <a:r>
              <a:rPr lang="ru-RU" sz="1600" dirty="0" err="1"/>
              <a:t>Співвідношення</a:t>
            </a:r>
            <a:r>
              <a:rPr lang="ru-RU" sz="1600" dirty="0"/>
              <a:t> </a:t>
            </a:r>
            <a:r>
              <a:rPr lang="ru-RU" sz="1600" dirty="0" err="1"/>
              <a:t>смертельної</a:t>
            </a:r>
            <a:r>
              <a:rPr lang="ru-RU" sz="1600" dirty="0"/>
              <a:t> </a:t>
            </a:r>
            <a:r>
              <a:rPr lang="ru-RU" sz="1600" dirty="0" err="1"/>
              <a:t>дози</a:t>
            </a:r>
            <a:r>
              <a:rPr lang="ru-RU" sz="1600" dirty="0"/>
              <a:t> до </a:t>
            </a:r>
            <a:r>
              <a:rPr lang="ru-RU" sz="1600" dirty="0" err="1"/>
              <a:t>лікувальної</a:t>
            </a:r>
            <a:r>
              <a:rPr lang="ru-RU" sz="1600" dirty="0"/>
              <a:t> </a:t>
            </a:r>
            <a:r>
              <a:rPr lang="ru-RU" sz="1600" dirty="0" err="1"/>
              <a:t>називається</a:t>
            </a:r>
            <a:r>
              <a:rPr lang="ru-RU" sz="1600" dirty="0"/>
              <a:t> «</a:t>
            </a:r>
            <a:r>
              <a:rPr lang="ru-RU" sz="1600" dirty="0" err="1"/>
              <a:t>терапевтичним</a:t>
            </a:r>
            <a:r>
              <a:rPr lang="ru-RU" sz="1600" dirty="0"/>
              <a:t> </a:t>
            </a:r>
            <a:r>
              <a:rPr lang="ru-RU" sz="1600" dirty="0" err="1"/>
              <a:t>індексом</a:t>
            </a:r>
            <a:r>
              <a:rPr lang="ru-RU" sz="1600" dirty="0"/>
              <a:t>» </a:t>
            </a:r>
            <a:r>
              <a:rPr lang="ru-RU" sz="1600" dirty="0" err="1"/>
              <a:t>лікарського</a:t>
            </a:r>
            <a:r>
              <a:rPr lang="ru-RU" sz="1600" dirty="0"/>
              <a:t> </a:t>
            </a:r>
            <a:r>
              <a:rPr lang="ru-RU" sz="1600" dirty="0" err="1"/>
              <a:t>засобу</a:t>
            </a:r>
            <a:r>
              <a:rPr lang="ru-RU" sz="1600" dirty="0"/>
              <a:t>, тому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чим</a:t>
            </a:r>
            <a:r>
              <a:rPr lang="ru-RU" sz="1600" dirty="0"/>
              <a:t> </a:t>
            </a:r>
            <a:r>
              <a:rPr lang="ru-RU" sz="1600" dirty="0" err="1"/>
              <a:t>більше</a:t>
            </a:r>
            <a:r>
              <a:rPr lang="ru-RU" sz="1600" dirty="0"/>
              <a:t> </a:t>
            </a:r>
            <a:r>
              <a:rPr lang="ru-RU" sz="1600" dirty="0" err="1"/>
              <a:t>це</a:t>
            </a:r>
            <a:r>
              <a:rPr lang="ru-RU" sz="1600" dirty="0"/>
              <a:t> </a:t>
            </a:r>
            <a:r>
              <a:rPr lang="ru-RU" sz="1600" dirty="0" err="1"/>
              <a:t>співвідношення</a:t>
            </a:r>
            <a:r>
              <a:rPr lang="ru-RU" sz="1600" dirty="0"/>
              <a:t>, </a:t>
            </a:r>
            <a:r>
              <a:rPr lang="ru-RU" sz="1600" dirty="0" err="1"/>
              <a:t>тим</a:t>
            </a:r>
            <a:r>
              <a:rPr lang="ru-RU" sz="1600" dirty="0"/>
              <a:t> </a:t>
            </a:r>
            <a:r>
              <a:rPr lang="ru-RU" sz="1600" dirty="0" err="1"/>
              <a:t>вільніше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призначати</a:t>
            </a:r>
            <a:r>
              <a:rPr lang="ru-RU" sz="1600" dirty="0"/>
              <a:t> </a:t>
            </a:r>
            <a:r>
              <a:rPr lang="ru-RU" sz="1600" dirty="0" err="1" smtClean="0"/>
              <a:t>ліки</a:t>
            </a:r>
            <a:r>
              <a:rPr lang="ru-RU" sz="16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34" y="4449590"/>
            <a:ext cx="2952328" cy="2211397"/>
          </a:xfrm>
          <a:prstGeom prst="rect">
            <a:avLst/>
          </a:prstGeom>
          <a:ln w="127000" cap="sq">
            <a:solidFill>
              <a:srgbClr val="F8909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449590"/>
            <a:ext cx="3240360" cy="2160240"/>
          </a:xfrm>
          <a:prstGeom prst="rect">
            <a:avLst/>
          </a:prstGeom>
          <a:ln w="127000" cap="sq">
            <a:solidFill>
              <a:srgbClr val="F8909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1159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75856" y="103113"/>
            <a:ext cx="2232248" cy="504056"/>
          </a:xfrm>
          <a:prstGeom prst="rect">
            <a:avLst/>
          </a:prstGeom>
          <a:solidFill>
            <a:srgbClr val="F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40545" y="764704"/>
            <a:ext cx="5267559" cy="5976664"/>
          </a:xfrm>
          <a:prstGeom prst="rect">
            <a:avLst/>
          </a:prstGeom>
          <a:solidFill>
            <a:srgbClr val="F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16632"/>
            <a:ext cx="1872208" cy="490066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Дія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764704"/>
            <a:ext cx="5328592" cy="64087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Дія</a:t>
            </a:r>
            <a:r>
              <a:rPr lang="ru-RU" dirty="0" smtClean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здійснюється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шляхом </a:t>
            </a:r>
            <a:r>
              <a:rPr lang="ru-RU" dirty="0" err="1"/>
              <a:t>зміни</a:t>
            </a:r>
            <a:r>
              <a:rPr lang="ru-RU" dirty="0"/>
              <a:t> </a:t>
            </a:r>
            <a:r>
              <a:rPr lang="ru-RU" dirty="0" err="1"/>
              <a:t>фізико-хімічних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 </a:t>
            </a:r>
            <a:r>
              <a:rPr lang="ru-RU" dirty="0" err="1"/>
              <a:t>середовища</a:t>
            </a:r>
            <a:r>
              <a:rPr lang="ru-RU" dirty="0"/>
              <a:t>, у 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перебувають</a:t>
            </a:r>
            <a:r>
              <a:rPr lang="ru-RU" dirty="0"/>
              <a:t> </a:t>
            </a:r>
            <a:r>
              <a:rPr lang="ru-RU" dirty="0" err="1"/>
              <a:t>клітинні</a:t>
            </a:r>
            <a:r>
              <a:rPr lang="ru-RU" dirty="0"/>
              <a:t> </a:t>
            </a:r>
            <a:r>
              <a:rPr lang="ru-RU" dirty="0" err="1"/>
              <a:t>елементи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;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характер </a:t>
            </a:r>
            <a:r>
              <a:rPr lang="ru-RU" dirty="0" err="1"/>
              <a:t>хімічної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 з </a:t>
            </a:r>
            <a:r>
              <a:rPr lang="ru-RU" dirty="0" err="1"/>
              <a:t>елементами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й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випадках</a:t>
            </a:r>
            <a:r>
              <a:rPr lang="ru-RU" dirty="0"/>
              <a:t> при </a:t>
            </a:r>
            <a:r>
              <a:rPr lang="ru-RU" dirty="0" err="1"/>
              <a:t>безпосередній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на протоплазму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супроводжуватися</a:t>
            </a:r>
            <a:r>
              <a:rPr lang="ru-RU" dirty="0"/>
              <a:t> </a:t>
            </a:r>
            <a:r>
              <a:rPr lang="ru-RU" dirty="0" err="1"/>
              <a:t>повним</a:t>
            </a:r>
            <a:r>
              <a:rPr lang="ru-RU" dirty="0"/>
              <a:t> </a:t>
            </a:r>
            <a:r>
              <a:rPr lang="ru-RU" dirty="0" err="1"/>
              <a:t>руйнуванням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 </a:t>
            </a:r>
            <a:r>
              <a:rPr lang="ru-RU" dirty="0" err="1"/>
              <a:t>Фізіологічним</a:t>
            </a:r>
            <a:r>
              <a:rPr lang="ru-RU" dirty="0"/>
              <a:t> </a:t>
            </a:r>
            <a:r>
              <a:rPr lang="ru-RU" dirty="0" err="1"/>
              <a:t>ефектом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 є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пригнічення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клітинних</a:t>
            </a:r>
            <a:r>
              <a:rPr lang="ru-RU" dirty="0"/>
              <a:t> </a:t>
            </a:r>
            <a:r>
              <a:rPr lang="ru-RU" dirty="0" err="1"/>
              <a:t>елементів</a:t>
            </a:r>
            <a:r>
              <a:rPr lang="ru-RU" dirty="0"/>
              <a:t>;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роль </a:t>
            </a:r>
            <a:r>
              <a:rPr lang="ru-RU" dirty="0" err="1"/>
              <a:t>грає</a:t>
            </a:r>
            <a:r>
              <a:rPr lang="ru-RU" dirty="0"/>
              <a:t> доза </a:t>
            </a:r>
            <a:r>
              <a:rPr lang="ru-RU" dirty="0" err="1"/>
              <a:t>лікарської</a:t>
            </a:r>
            <a:r>
              <a:rPr lang="ru-RU" dirty="0"/>
              <a:t> </a:t>
            </a:r>
            <a:r>
              <a:rPr lang="ru-RU" dirty="0" err="1"/>
              <a:t>речовини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ті</a:t>
            </a:r>
            <a:r>
              <a:rPr lang="ru-RU" dirty="0"/>
              <a:t> </a:t>
            </a:r>
            <a:r>
              <a:rPr lang="ru-RU" dirty="0" err="1"/>
              <a:t>самі</a:t>
            </a:r>
            <a:r>
              <a:rPr lang="ru-RU" dirty="0"/>
              <a:t> </a:t>
            </a:r>
            <a:r>
              <a:rPr lang="ru-RU" dirty="0" err="1"/>
              <a:t>ліки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дозах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різну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 — </a:t>
            </a:r>
            <a:r>
              <a:rPr lang="ru-RU" dirty="0" err="1"/>
              <a:t>збуджувати</a:t>
            </a:r>
            <a:r>
              <a:rPr lang="ru-RU" dirty="0"/>
              <a:t> в </a:t>
            </a:r>
            <a:r>
              <a:rPr lang="ru-RU" dirty="0" err="1"/>
              <a:t>малих</a:t>
            </a:r>
            <a:r>
              <a:rPr lang="ru-RU" dirty="0"/>
              <a:t> дозах і </a:t>
            </a:r>
            <a:r>
              <a:rPr lang="ru-RU" dirty="0" err="1"/>
              <a:t>гнітити</a:t>
            </a:r>
            <a:r>
              <a:rPr lang="ru-RU" dirty="0"/>
              <a:t> (аж до </a:t>
            </a:r>
            <a:r>
              <a:rPr lang="ru-RU" dirty="0" err="1"/>
              <a:t>паралічу</a:t>
            </a:r>
            <a:r>
              <a:rPr lang="ru-RU" dirty="0"/>
              <a:t>) у великих </a:t>
            </a:r>
            <a:r>
              <a:rPr lang="ru-RU" dirty="0" smtClean="0"/>
              <a:t>дозах</a:t>
            </a:r>
            <a:endParaRPr lang="ru-RU" dirty="0"/>
          </a:p>
          <a:p>
            <a:pPr marL="0" indent="0">
              <a:buNone/>
            </a:pPr>
            <a:r>
              <a:rPr lang="ru-RU" dirty="0" err="1"/>
              <a:t>Істотним</a:t>
            </a:r>
            <a:r>
              <a:rPr lang="ru-RU" dirty="0"/>
              <a:t> моментом є фаза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: </a:t>
            </a:r>
            <a:r>
              <a:rPr lang="ru-RU" dirty="0" err="1"/>
              <a:t>одні</a:t>
            </a:r>
            <a:r>
              <a:rPr lang="ru-RU" dirty="0"/>
              <a:t> </a:t>
            </a:r>
            <a:r>
              <a:rPr lang="ru-RU" dirty="0" err="1"/>
              <a:t>ліки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проявляти</a:t>
            </a:r>
            <a:r>
              <a:rPr lang="ru-RU" dirty="0"/>
              <a:t> свою </a:t>
            </a:r>
            <a:r>
              <a:rPr lang="ru-RU" dirty="0" err="1"/>
              <a:t>дію</a:t>
            </a:r>
            <a:r>
              <a:rPr lang="ru-RU" dirty="0"/>
              <a:t> в момент </a:t>
            </a:r>
            <a:r>
              <a:rPr lang="ru-RU" dirty="0" err="1"/>
              <a:t>проникнення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(фаза </a:t>
            </a:r>
            <a:r>
              <a:rPr lang="ru-RU" dirty="0" err="1"/>
              <a:t>входження</a:t>
            </a:r>
            <a:r>
              <a:rPr lang="ru-RU" dirty="0"/>
              <a:t> по </a:t>
            </a:r>
            <a:r>
              <a:rPr lang="ru-RU" dirty="0" err="1"/>
              <a:t>Кравкову</a:t>
            </a:r>
            <a:r>
              <a:rPr lang="ru-RU" dirty="0"/>
              <a:t>), </a:t>
            </a:r>
            <a:r>
              <a:rPr lang="ru-RU" dirty="0" err="1"/>
              <a:t>інші</a:t>
            </a:r>
            <a:r>
              <a:rPr lang="ru-RU" dirty="0"/>
              <a:t> — </a:t>
            </a:r>
            <a:r>
              <a:rPr lang="ru-RU" dirty="0" err="1"/>
              <a:t>більшість</a:t>
            </a:r>
            <a:r>
              <a:rPr lang="ru-RU" dirty="0"/>
              <a:t> — 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максимальної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(фаза </a:t>
            </a:r>
            <a:r>
              <a:rPr lang="ru-RU" dirty="0" err="1"/>
              <a:t>насичення</a:t>
            </a:r>
            <a:r>
              <a:rPr lang="ru-RU" dirty="0"/>
              <a:t>), </a:t>
            </a:r>
            <a:r>
              <a:rPr lang="ru-RU" dirty="0" err="1"/>
              <a:t>треті</a:t>
            </a:r>
            <a:r>
              <a:rPr lang="ru-RU" dirty="0"/>
              <a:t> — у момент </a:t>
            </a:r>
            <a:r>
              <a:rPr lang="ru-RU" dirty="0" err="1"/>
              <a:t>падіння</a:t>
            </a:r>
            <a:r>
              <a:rPr lang="ru-RU" dirty="0"/>
              <a:t> </a:t>
            </a:r>
            <a:r>
              <a:rPr lang="ru-RU" dirty="0" err="1"/>
              <a:t>концентрації</a:t>
            </a:r>
            <a:r>
              <a:rPr lang="ru-RU" dirty="0"/>
              <a:t> (фаза </a:t>
            </a:r>
            <a:r>
              <a:rPr lang="ru-RU" dirty="0" err="1"/>
              <a:t>виходження</a:t>
            </a:r>
            <a:r>
              <a:rPr lang="ru-RU" dirty="0"/>
              <a:t>);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важливим</a:t>
            </a:r>
            <a:r>
              <a:rPr lang="ru-RU" dirty="0"/>
              <a:t> є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 до </a:t>
            </a:r>
            <a:r>
              <a:rPr lang="ru-RU" dirty="0" err="1"/>
              <a:t>кумуляції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проявляється</a:t>
            </a:r>
            <a:r>
              <a:rPr lang="ru-RU" dirty="0"/>
              <a:t> в </a:t>
            </a:r>
            <a:r>
              <a:rPr lang="ru-RU" dirty="0" err="1"/>
              <a:t>різкому</a:t>
            </a:r>
            <a:r>
              <a:rPr lang="ru-RU" dirty="0"/>
              <a:t> </a:t>
            </a:r>
            <a:r>
              <a:rPr lang="ru-RU" dirty="0" err="1"/>
              <a:t>посиленні</a:t>
            </a:r>
            <a:r>
              <a:rPr lang="ru-RU" dirty="0"/>
              <a:t>, а </a:t>
            </a:r>
            <a:r>
              <a:rPr lang="ru-RU" dirty="0" err="1"/>
              <a:t>іноді</a:t>
            </a:r>
            <a:r>
              <a:rPr lang="ru-RU" dirty="0"/>
              <a:t> й </a:t>
            </a:r>
            <a:r>
              <a:rPr lang="ru-RU" dirty="0" err="1"/>
              <a:t>спотворенні</a:t>
            </a:r>
            <a:r>
              <a:rPr lang="ru-RU" dirty="0"/>
              <a:t> </a:t>
            </a:r>
            <a:r>
              <a:rPr lang="ru-RU" dirty="0" err="1"/>
              <a:t>їхньої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при повторному </a:t>
            </a:r>
            <a:r>
              <a:rPr lang="ru-RU" dirty="0" err="1"/>
              <a:t>введенні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нагромадженням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й </a:t>
            </a:r>
            <a:r>
              <a:rPr lang="ru-RU" dirty="0" err="1"/>
              <a:t>нагромадженням</a:t>
            </a:r>
            <a:r>
              <a:rPr lang="ru-RU" dirty="0"/>
              <a:t> </a:t>
            </a:r>
            <a:r>
              <a:rPr lang="ru-RU" dirty="0" err="1"/>
              <a:t>ефекту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 err="1"/>
              <a:t>Дія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статі</a:t>
            </a:r>
            <a:r>
              <a:rPr lang="ru-RU" dirty="0"/>
              <a:t>, стану </a:t>
            </a:r>
            <a:r>
              <a:rPr lang="ru-RU" dirty="0" err="1"/>
              <a:t>здоров'я</a:t>
            </a:r>
            <a:r>
              <a:rPr lang="ru-RU" dirty="0"/>
              <a:t> й </a:t>
            </a:r>
            <a:r>
              <a:rPr lang="ru-RU" dirty="0" err="1"/>
              <a:t>індивідуальних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особи,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приймає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. Ряд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у </a:t>
            </a:r>
            <a:r>
              <a:rPr lang="ru-RU" dirty="0" err="1"/>
              <a:t>відповідно</a:t>
            </a:r>
            <a:r>
              <a:rPr lang="ru-RU" dirty="0"/>
              <a:t> </a:t>
            </a:r>
            <a:r>
              <a:rPr lang="ru-RU" dirty="0" err="1"/>
              <a:t>зменшеній</a:t>
            </a:r>
            <a:r>
              <a:rPr lang="ru-RU" dirty="0"/>
              <a:t> </a:t>
            </a:r>
            <a:r>
              <a:rPr lang="ru-RU" dirty="0" err="1"/>
              <a:t>дозі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на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сильнішу</a:t>
            </a:r>
            <a:r>
              <a:rPr lang="ru-RU" dirty="0"/>
              <a:t> </a:t>
            </a:r>
            <a:r>
              <a:rPr lang="ru-RU" dirty="0" err="1"/>
              <a:t>дію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на </a:t>
            </a:r>
            <a:r>
              <a:rPr lang="ru-RU" dirty="0" err="1"/>
              <a:t>дорослих</a:t>
            </a:r>
            <a:r>
              <a:rPr lang="ru-RU" dirty="0"/>
              <a:t> (часто </a:t>
            </a:r>
            <a:r>
              <a:rPr lang="ru-RU" dirty="0" err="1"/>
              <a:t>отруйне</a:t>
            </a:r>
            <a:r>
              <a:rPr lang="ru-RU" dirty="0"/>
              <a:t>); </a:t>
            </a:r>
            <a:r>
              <a:rPr lang="ru-RU" dirty="0" err="1"/>
              <a:t>жінки</a:t>
            </a:r>
            <a:r>
              <a:rPr lang="ru-RU" dirty="0"/>
              <a:t> у </a:t>
            </a:r>
            <a:r>
              <a:rPr lang="ru-RU" dirty="0" err="1"/>
              <a:t>період</a:t>
            </a:r>
            <a:r>
              <a:rPr lang="ru-RU" dirty="0"/>
              <a:t> </a:t>
            </a:r>
            <a:r>
              <a:rPr lang="ru-RU" dirty="0" err="1"/>
              <a:t>менструації</a:t>
            </a:r>
            <a:r>
              <a:rPr lang="ru-RU" dirty="0"/>
              <a:t>, </a:t>
            </a:r>
            <a:r>
              <a:rPr lang="ru-RU" dirty="0" err="1"/>
              <a:t>вагітності</a:t>
            </a:r>
            <a:r>
              <a:rPr lang="ru-RU" dirty="0"/>
              <a:t>, </a:t>
            </a:r>
            <a:r>
              <a:rPr lang="ru-RU" dirty="0" err="1"/>
              <a:t>лактації</a:t>
            </a:r>
            <a:r>
              <a:rPr lang="ru-RU" dirty="0"/>
              <a:t> </a:t>
            </a:r>
            <a:r>
              <a:rPr lang="ru-RU" dirty="0" err="1"/>
              <a:t>реагують</a:t>
            </a:r>
            <a:r>
              <a:rPr lang="ru-RU" dirty="0"/>
              <a:t> на </a:t>
            </a:r>
            <a:r>
              <a:rPr lang="ru-RU" dirty="0" err="1"/>
              <a:t>ліки</a:t>
            </a:r>
            <a:r>
              <a:rPr lang="ru-RU" dirty="0"/>
              <a:t> </a:t>
            </a:r>
            <a:r>
              <a:rPr lang="ru-RU" dirty="0" err="1"/>
              <a:t>інакше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звичайно</a:t>
            </a:r>
            <a:r>
              <a:rPr lang="ru-RU" dirty="0"/>
              <a:t>; на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осіб</a:t>
            </a:r>
            <a:r>
              <a:rPr lang="ru-RU" dirty="0"/>
              <a:t> </a:t>
            </a:r>
            <a:r>
              <a:rPr lang="ru-RU" dirty="0" err="1"/>
              <a:t>ліки</a:t>
            </a:r>
            <a:r>
              <a:rPr lang="ru-RU" dirty="0"/>
              <a:t> </a:t>
            </a:r>
            <a:r>
              <a:rPr lang="ru-RU" dirty="0" err="1"/>
              <a:t>діють</a:t>
            </a:r>
            <a:r>
              <a:rPr lang="ru-RU" dirty="0"/>
              <a:t> ненормально сильно,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пояснюється</a:t>
            </a:r>
            <a:r>
              <a:rPr lang="ru-RU" dirty="0"/>
              <a:t> </a:t>
            </a:r>
            <a:r>
              <a:rPr lang="ru-RU" dirty="0" err="1"/>
              <a:t>підвищеною</a:t>
            </a:r>
            <a:r>
              <a:rPr lang="ru-RU" dirty="0"/>
              <a:t> </a:t>
            </a:r>
            <a:r>
              <a:rPr lang="ru-RU" dirty="0" err="1"/>
              <a:t>чутливістю</a:t>
            </a:r>
            <a:r>
              <a:rPr lang="ru-RU" dirty="0"/>
              <a:t> </a:t>
            </a:r>
            <a:r>
              <a:rPr lang="ru-RU" dirty="0" err="1"/>
              <a:t>організму</a:t>
            </a:r>
            <a:r>
              <a:rPr lang="ru-RU" dirty="0"/>
              <a:t> до </a:t>
            </a:r>
            <a:r>
              <a:rPr lang="ru-RU" dirty="0" err="1"/>
              <a:t>певних</a:t>
            </a:r>
            <a:r>
              <a:rPr lang="ru-RU" dirty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409" y="980728"/>
            <a:ext cx="2448272" cy="2240310"/>
          </a:xfrm>
          <a:prstGeom prst="rect">
            <a:avLst/>
          </a:prstGeom>
          <a:ln w="127000" cap="sq">
            <a:solidFill>
              <a:srgbClr val="F8909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640" y="4087766"/>
            <a:ext cx="2869810" cy="1976980"/>
          </a:xfrm>
          <a:prstGeom prst="rect">
            <a:avLst/>
          </a:prstGeom>
          <a:ln w="127000" cap="sq">
            <a:solidFill>
              <a:srgbClr val="F8909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8882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1124744"/>
            <a:ext cx="8640960" cy="2808312"/>
          </a:xfrm>
          <a:prstGeom prst="rect">
            <a:avLst/>
          </a:prstGeom>
          <a:solidFill>
            <a:srgbClr val="F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763688" y="116632"/>
            <a:ext cx="5040560" cy="504056"/>
          </a:xfrm>
          <a:prstGeom prst="rect">
            <a:avLst/>
          </a:prstGeom>
          <a:solidFill>
            <a:srgbClr val="F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6316"/>
            <a:ext cx="5688632" cy="64807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Способи застосування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0594" y="1124744"/>
            <a:ext cx="8651885" cy="28083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dirty="0"/>
              <a:t>Шляхи </a:t>
            </a:r>
            <a:r>
              <a:rPr lang="ru-RU" dirty="0" err="1"/>
              <a:t>введення</a:t>
            </a:r>
            <a:r>
              <a:rPr lang="ru-RU" dirty="0"/>
              <a:t> </a:t>
            </a:r>
            <a:r>
              <a:rPr lang="ru-RU" dirty="0" err="1"/>
              <a:t>ліків</a:t>
            </a:r>
            <a:r>
              <a:rPr lang="ru-RU" dirty="0"/>
              <a:t> в </a:t>
            </a:r>
            <a:r>
              <a:rPr lang="ru-RU" dirty="0" err="1"/>
              <a:t>організм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різноманітні</a:t>
            </a:r>
            <a:r>
              <a:rPr lang="ru-RU" dirty="0"/>
              <a:t>. </a:t>
            </a:r>
            <a:r>
              <a:rPr lang="ru-RU" dirty="0" err="1"/>
              <a:t>Найчастіше</a:t>
            </a:r>
            <a:r>
              <a:rPr lang="ru-RU" dirty="0"/>
              <a:t> </a:t>
            </a:r>
            <a:r>
              <a:rPr lang="ru-RU" dirty="0" err="1"/>
              <a:t>застосовується</a:t>
            </a:r>
            <a:r>
              <a:rPr lang="ru-RU" dirty="0"/>
              <a:t> </a:t>
            </a:r>
            <a:r>
              <a:rPr lang="ru-RU" dirty="0" err="1"/>
              <a:t>прийом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усередину</a:t>
            </a:r>
            <a:r>
              <a:rPr lang="ru-RU" dirty="0"/>
              <a:t> через рот.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уникнути</a:t>
            </a:r>
            <a:r>
              <a:rPr lang="ru-RU" dirty="0"/>
              <a:t>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розкладання</a:t>
            </a:r>
            <a:r>
              <a:rPr lang="ru-RU" dirty="0"/>
              <a:t> </a:t>
            </a:r>
            <a:r>
              <a:rPr lang="ru-RU" dirty="0" err="1"/>
              <a:t>лікарського</a:t>
            </a:r>
            <a:r>
              <a:rPr lang="ru-RU" dirty="0"/>
              <a:t> </a:t>
            </a:r>
            <a:r>
              <a:rPr lang="ru-RU" dirty="0" err="1"/>
              <a:t>засобу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подразнення</a:t>
            </a:r>
            <a:r>
              <a:rPr lang="ru-RU" dirty="0"/>
              <a:t> </a:t>
            </a:r>
            <a:r>
              <a:rPr lang="ru-RU" dirty="0" err="1"/>
              <a:t>шлунково-кишкового</a:t>
            </a:r>
            <a:r>
              <a:rPr lang="ru-RU" dirty="0"/>
              <a:t> каналу </a:t>
            </a:r>
            <a:r>
              <a:rPr lang="ru-RU" dirty="0" err="1"/>
              <a:t>або</a:t>
            </a:r>
            <a:r>
              <a:rPr lang="ru-RU" dirty="0"/>
              <a:t> для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найбільшої</a:t>
            </a:r>
            <a:r>
              <a:rPr lang="ru-RU" dirty="0"/>
              <a:t> </a:t>
            </a:r>
            <a:r>
              <a:rPr lang="ru-RU" dirty="0" err="1"/>
              <a:t>швидкості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ліки</a:t>
            </a:r>
            <a:r>
              <a:rPr lang="ru-RU" dirty="0"/>
              <a:t> </a:t>
            </a:r>
            <a:r>
              <a:rPr lang="ru-RU" dirty="0" err="1"/>
              <a:t>вводять</a:t>
            </a:r>
            <a:r>
              <a:rPr lang="ru-RU" dirty="0"/>
              <a:t> за </a:t>
            </a:r>
            <a:r>
              <a:rPr lang="ru-RU" dirty="0" err="1"/>
              <a:t>допомогою</a:t>
            </a:r>
            <a:r>
              <a:rPr lang="ru-RU" dirty="0"/>
              <a:t> шприца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шкіру</a:t>
            </a:r>
            <a:r>
              <a:rPr lang="ru-RU" dirty="0"/>
              <a:t> — </a:t>
            </a:r>
            <a:r>
              <a:rPr lang="ru-RU" dirty="0" err="1"/>
              <a:t>внутрім'язево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внутрівенно</a:t>
            </a:r>
            <a:r>
              <a:rPr lang="ru-RU" dirty="0"/>
              <a:t>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ліки</a:t>
            </a:r>
            <a:r>
              <a:rPr lang="ru-RU" dirty="0"/>
              <a:t> </a:t>
            </a:r>
            <a:r>
              <a:rPr lang="ru-RU" dirty="0" err="1"/>
              <a:t>вводять</a:t>
            </a:r>
            <a:r>
              <a:rPr lang="ru-RU" dirty="0"/>
              <a:t> через </a:t>
            </a:r>
            <a:r>
              <a:rPr lang="ru-RU" dirty="0" err="1"/>
              <a:t>пряму</a:t>
            </a:r>
            <a:r>
              <a:rPr lang="ru-RU" dirty="0"/>
              <a:t> кишку </a:t>
            </a:r>
            <a:r>
              <a:rPr lang="ru-RU" dirty="0" err="1"/>
              <a:t>або</a:t>
            </a:r>
            <a:r>
              <a:rPr lang="ru-RU" dirty="0"/>
              <a:t> шляхом </a:t>
            </a:r>
            <a:r>
              <a:rPr lang="ru-RU" dirty="0" err="1" smtClean="0"/>
              <a:t>вдихання</a:t>
            </a:r>
            <a:r>
              <a:rPr lang="ru-RU" dirty="0"/>
              <a:t>.</a:t>
            </a:r>
          </a:p>
          <a:p>
            <a:endParaRPr lang="ru-RU" dirty="0"/>
          </a:p>
          <a:p>
            <a:pPr marL="0" indent="0">
              <a:buNone/>
            </a:pP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застосуванням</a:t>
            </a:r>
            <a:r>
              <a:rPr lang="ru-RU" dirty="0"/>
              <a:t> </a:t>
            </a:r>
            <a:r>
              <a:rPr lang="ru-RU" dirty="0" err="1"/>
              <a:t>лікарських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нанесення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на </a:t>
            </a:r>
            <a:r>
              <a:rPr lang="ru-RU" dirty="0" err="1"/>
              <a:t>шкіру</a:t>
            </a:r>
            <a:r>
              <a:rPr lang="ru-RU" dirty="0"/>
              <a:t> й на </a:t>
            </a:r>
            <a:r>
              <a:rPr lang="ru-RU" dirty="0" err="1"/>
              <a:t>слизові</a:t>
            </a:r>
            <a:r>
              <a:rPr lang="ru-RU" dirty="0"/>
              <a:t> </a:t>
            </a:r>
            <a:r>
              <a:rPr lang="ru-RU" dirty="0" err="1"/>
              <a:t>оболонки</a:t>
            </a:r>
            <a:r>
              <a:rPr lang="ru-RU" dirty="0"/>
              <a:t> ока, носа, </a:t>
            </a:r>
            <a:r>
              <a:rPr lang="ru-RU" dirty="0" err="1"/>
              <a:t>вух</a:t>
            </a:r>
            <a:r>
              <a:rPr lang="ru-RU" dirty="0"/>
              <a:t>, </a:t>
            </a:r>
            <a:r>
              <a:rPr lang="ru-RU" dirty="0" err="1"/>
              <a:t>ротової</a:t>
            </a:r>
            <a:r>
              <a:rPr lang="ru-RU" dirty="0"/>
              <a:t> </a:t>
            </a:r>
            <a:r>
              <a:rPr lang="ru-RU" dirty="0" err="1"/>
              <a:t>порожнини</a:t>
            </a:r>
            <a:r>
              <a:rPr lang="ru-RU" dirty="0"/>
              <a:t>, </a:t>
            </a:r>
            <a:r>
              <a:rPr lang="ru-RU" dirty="0" err="1"/>
              <a:t>сечових</a:t>
            </a:r>
            <a:r>
              <a:rPr lang="ru-RU" dirty="0"/>
              <a:t> </a:t>
            </a:r>
            <a:r>
              <a:rPr lang="ru-RU" dirty="0" err="1"/>
              <a:t>шляхів</a:t>
            </a:r>
            <a:r>
              <a:rPr lang="ru-RU" dirty="0"/>
              <a:t> (до </a:t>
            </a:r>
            <a:r>
              <a:rPr lang="ru-RU" dirty="0" err="1"/>
              <a:t>місця</a:t>
            </a:r>
            <a:r>
              <a:rPr lang="ru-RU" dirty="0"/>
              <a:t> входу в </a:t>
            </a:r>
            <a:r>
              <a:rPr lang="ru-RU" dirty="0" err="1"/>
              <a:t>сечовий</a:t>
            </a:r>
            <a:r>
              <a:rPr lang="ru-RU" dirty="0"/>
              <a:t> </a:t>
            </a:r>
            <a:r>
              <a:rPr lang="ru-RU" dirty="0" err="1"/>
              <a:t>міхур</a:t>
            </a:r>
            <a:r>
              <a:rPr lang="ru-RU" dirty="0"/>
              <a:t> і до цервикального каналу матки), на </a:t>
            </a:r>
            <a:r>
              <a:rPr lang="ru-RU" dirty="0" err="1"/>
              <a:t>слизову</a:t>
            </a:r>
            <a:r>
              <a:rPr lang="ru-RU" dirty="0"/>
              <a:t> </a:t>
            </a:r>
            <a:r>
              <a:rPr lang="ru-RU" dirty="0" err="1"/>
              <a:t>оболонку</a:t>
            </a:r>
            <a:r>
              <a:rPr lang="ru-RU" dirty="0"/>
              <a:t> </a:t>
            </a:r>
            <a:r>
              <a:rPr lang="ru-RU" dirty="0" err="1"/>
              <a:t>прямої</a:t>
            </a:r>
            <a:r>
              <a:rPr lang="ru-RU" dirty="0"/>
              <a:t> кишки (до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</a:t>
            </a:r>
            <a:r>
              <a:rPr lang="ru-RU" dirty="0" err="1"/>
              <a:t>сфінктера</a:t>
            </a:r>
            <a:r>
              <a:rPr lang="ru-RU" dirty="0" smtClean="0"/>
              <a:t>).</a:t>
            </a:r>
            <a:endParaRPr lang="ru-RU" dirty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лікарські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руйнуються</a:t>
            </a:r>
            <a:r>
              <a:rPr lang="ru-RU" dirty="0"/>
              <a:t>, </a:t>
            </a:r>
            <a:r>
              <a:rPr lang="ru-RU" dirty="0" err="1"/>
              <a:t>змінюються</a:t>
            </a:r>
            <a:r>
              <a:rPr lang="ru-RU" dirty="0"/>
              <a:t> й, </a:t>
            </a:r>
            <a:r>
              <a:rPr lang="ru-RU" dirty="0" err="1"/>
              <a:t>входячи</a:t>
            </a:r>
            <a:r>
              <a:rPr lang="ru-RU" dirty="0"/>
              <a:t> в </a:t>
            </a:r>
            <a:r>
              <a:rPr lang="ru-RU" dirty="0" err="1"/>
              <a:t>хімічні</a:t>
            </a:r>
            <a:r>
              <a:rPr lang="ru-RU" dirty="0"/>
              <a:t> </a:t>
            </a:r>
            <a:r>
              <a:rPr lang="ru-RU" dirty="0" err="1"/>
              <a:t>сполуки</a:t>
            </a:r>
            <a:r>
              <a:rPr lang="ru-RU" dirty="0"/>
              <a:t> з </a:t>
            </a:r>
            <a:r>
              <a:rPr lang="ru-RU" dirty="0" err="1"/>
              <a:t>його</a:t>
            </a:r>
            <a:r>
              <a:rPr lang="ru-RU" dirty="0"/>
              <a:t> солями й </a:t>
            </a:r>
            <a:r>
              <a:rPr lang="ru-RU" dirty="0" err="1"/>
              <a:t>рідинами</a:t>
            </a:r>
            <a:r>
              <a:rPr lang="ru-RU" dirty="0"/>
              <a:t>, </a:t>
            </a:r>
            <a:r>
              <a:rPr lang="ru-RU" dirty="0" err="1"/>
              <a:t>втрачають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отрутні</a:t>
            </a:r>
            <a:r>
              <a:rPr lang="ru-RU" dirty="0"/>
              <a:t> </a:t>
            </a:r>
            <a:r>
              <a:rPr lang="ru-RU" dirty="0" err="1"/>
              <a:t>властивості</a:t>
            </a:r>
            <a:r>
              <a:rPr lang="ru-RU" dirty="0"/>
              <a:t> (а </a:t>
            </a:r>
            <a:r>
              <a:rPr lang="ru-RU" dirty="0" err="1"/>
              <a:t>іноді</a:t>
            </a:r>
            <a:r>
              <a:rPr lang="ru-RU" dirty="0"/>
              <a:t>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набувають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) і в тому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іншому</a:t>
            </a:r>
            <a:r>
              <a:rPr lang="ru-RU" dirty="0"/>
              <a:t> </a:t>
            </a:r>
            <a:r>
              <a:rPr lang="ru-RU" dirty="0" err="1"/>
              <a:t>вигляді</a:t>
            </a:r>
            <a:r>
              <a:rPr lang="ru-RU" dirty="0"/>
              <a:t> </a:t>
            </a:r>
            <a:r>
              <a:rPr lang="ru-RU" dirty="0" err="1"/>
              <a:t>виводяться</a:t>
            </a:r>
            <a:r>
              <a:rPr lang="ru-RU" dirty="0"/>
              <a:t> з </a:t>
            </a:r>
            <a:r>
              <a:rPr lang="ru-RU" dirty="0" err="1"/>
              <a:t>організму</a:t>
            </a:r>
            <a:r>
              <a:rPr lang="ru-RU" dirty="0"/>
              <a:t> через кишечник, </a:t>
            </a:r>
            <a:r>
              <a:rPr lang="ru-RU" dirty="0" err="1"/>
              <a:t>нирки</a:t>
            </a:r>
            <a:r>
              <a:rPr lang="ru-RU" dirty="0"/>
              <a:t>, </a:t>
            </a:r>
            <a:r>
              <a:rPr lang="ru-RU" dirty="0" err="1"/>
              <a:t>дихальні</a:t>
            </a:r>
            <a:r>
              <a:rPr lang="ru-RU" dirty="0"/>
              <a:t> шляхи, </a:t>
            </a:r>
            <a:r>
              <a:rPr lang="ru-RU" dirty="0" err="1"/>
              <a:t>потові</a:t>
            </a:r>
            <a:r>
              <a:rPr lang="ru-RU" dirty="0"/>
              <a:t> </a:t>
            </a:r>
            <a:r>
              <a:rPr lang="ru-RU" dirty="0" err="1"/>
              <a:t>залози</a:t>
            </a:r>
            <a:r>
              <a:rPr lang="ru-RU" dirty="0"/>
              <a:t> й т. д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1607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95736" y="476672"/>
            <a:ext cx="4968552" cy="792088"/>
          </a:xfrm>
          <a:prstGeom prst="rect">
            <a:avLst/>
          </a:prstGeom>
          <a:solidFill>
            <a:srgbClr val="F8909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Дякую</a:t>
            </a:r>
            <a:r>
              <a:rPr lang="ru-RU" dirty="0" smtClean="0"/>
              <a:t> за </a:t>
            </a:r>
            <a:r>
              <a:rPr lang="ru-RU" dirty="0" err="1" smtClean="0"/>
              <a:t>увагу</a:t>
            </a:r>
            <a:r>
              <a:rPr lang="ru-RU" dirty="0" smtClean="0"/>
              <a:t> !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862" y="2060848"/>
            <a:ext cx="4736300" cy="3789040"/>
          </a:xfrm>
          <a:prstGeom prst="rect">
            <a:avLst/>
          </a:prstGeom>
          <a:ln w="127000" cap="sq">
            <a:solidFill>
              <a:srgbClr val="F8909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187234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728</Words>
  <Application>Microsoft Office PowerPoint</Application>
  <PresentationFormat>Экран (4:3)</PresentationFormat>
  <Paragraphs>52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Презентація на тему : «Лікарські засоби»</vt:lpstr>
      <vt:lpstr>План </vt:lpstr>
      <vt:lpstr>Лікарські засоби </vt:lpstr>
      <vt:lpstr>Історія </vt:lpstr>
      <vt:lpstr>Класифікація </vt:lpstr>
      <vt:lpstr>Вивчення </vt:lpstr>
      <vt:lpstr>Дія</vt:lpstr>
      <vt:lpstr>Способи застосування </vt:lpstr>
      <vt:lpstr>Дякую за увагу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32</cp:revision>
  <dcterms:created xsi:type="dcterms:W3CDTF">2015-04-08T11:32:54Z</dcterms:created>
  <dcterms:modified xsi:type="dcterms:W3CDTF">2015-04-08T20:19:43Z</dcterms:modified>
</cp:coreProperties>
</file>