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sldIdLst>
    <p:sldId id="271" r:id="rId2"/>
    <p:sldId id="256" r:id="rId3"/>
    <p:sldId id="260" r:id="rId4"/>
    <p:sldId id="261" r:id="rId5"/>
    <p:sldId id="262" r:id="rId6"/>
    <p:sldId id="263" r:id="rId7"/>
    <p:sldId id="264" r:id="rId8"/>
    <p:sldId id="269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9_02.jpg"/>
          <p:cNvPicPr preferRelativeResize="0">
            <a:picLocks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54112" y="0"/>
            <a:ext cx="73152" cy="6858000"/>
          </a:xfrm>
          <a:prstGeom prst="rect">
            <a:avLst/>
          </a:prstGeom>
        </p:spPr>
      </p:pic>
      <p:pic>
        <p:nvPicPr>
          <p:cNvPr id="5" name="Picture 6" descr="1_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0500" y="0"/>
            <a:ext cx="133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0" y="6630988"/>
            <a:ext cx="9144000" cy="228600"/>
            <a:chOff x="0" y="6582727"/>
            <a:chExt cx="9144000" cy="228600"/>
          </a:xfrm>
        </p:grpSpPr>
        <p:sp>
          <p:nvSpPr>
            <p:cNvPr id="7" name="Rectangle 9"/>
            <p:cNvSpPr/>
            <p:nvPr/>
          </p:nvSpPr>
          <p:spPr>
            <a:xfrm>
              <a:off x="7813675" y="6582727"/>
              <a:ext cx="1330325" cy="2286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ectangle 10"/>
            <p:cNvSpPr/>
            <p:nvPr/>
          </p:nvSpPr>
          <p:spPr>
            <a:xfrm>
              <a:off x="6134100" y="6582727"/>
              <a:ext cx="1609725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582727"/>
              <a:ext cx="6096000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6781800" cy="1069975"/>
          </a:xfrm>
        </p:spPr>
        <p:txBody>
          <a:bodyPr bIns="0" anchor="b">
            <a:noAutofit/>
          </a:bodyPr>
          <a:lstStyle>
            <a:lvl1pPr>
              <a:defRPr sz="4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6781800" cy="762000"/>
          </a:xfrm>
        </p:spPr>
        <p:txBody>
          <a:bodyPr tIns="0"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18"/>
          <p:cNvSpPr>
            <a:spLocks noGrp="1"/>
          </p:cNvSpPr>
          <p:nvPr>
            <p:ph type="dt" sz="half" idx="10"/>
          </p:nvPr>
        </p:nvSpPr>
        <p:spPr>
          <a:xfrm>
            <a:off x="6210300" y="6610350"/>
            <a:ext cx="1524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3687C-60AE-4E69-98DF-780E2CF54D93}" type="datetimeFigureOut">
              <a:rPr lang="ru-RU"/>
              <a:pPr>
                <a:defRPr/>
              </a:pPr>
              <a:t>08.12.2013</a:t>
            </a:fld>
            <a:endParaRPr lang="ru-RU"/>
          </a:p>
        </p:txBody>
      </p:sp>
      <p:sp>
        <p:nvSpPr>
          <p:cNvPr id="11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7924800" y="6610350"/>
            <a:ext cx="1198563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5F88B-B49F-417D-B6AE-61424CEE7A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457200" y="6610350"/>
            <a:ext cx="56007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924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6630988"/>
            <a:ext cx="9144000" cy="228600"/>
            <a:chOff x="0" y="6583680"/>
            <a:chExt cx="9144000" cy="228600"/>
          </a:xfrm>
        </p:grpSpPr>
        <p:sp>
          <p:nvSpPr>
            <p:cNvPr id="5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12"/>
            <p:cNvSpPr/>
            <p:nvPr/>
          </p:nvSpPr>
          <p:spPr>
            <a:xfrm>
              <a:off x="7142163" y="6583680"/>
              <a:ext cx="1582737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20"/>
            <p:cNvSpPr/>
            <p:nvPr/>
          </p:nvSpPr>
          <p:spPr>
            <a:xfrm>
              <a:off x="0" y="6583680"/>
              <a:ext cx="710247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8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9" name="Picture 13" descr="2_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8F5FD-CA1C-4D76-BF14-8EC90073221C}" type="datetimeFigureOut">
              <a:rPr lang="ru-RU"/>
              <a:pPr>
                <a:defRPr/>
              </a:pPr>
              <a:t>08.12.2013</a:t>
            </a:fld>
            <a:endParaRPr lang="ru-RU"/>
          </a:p>
        </p:txBody>
      </p:sp>
      <p:sp>
        <p:nvSpPr>
          <p:cNvPr id="11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24D67-B0C3-4EA4-83E2-956C45102E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56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6630988"/>
            <a:ext cx="9144000" cy="228600"/>
            <a:chOff x="0" y="6583680"/>
            <a:chExt cx="9144000" cy="228600"/>
          </a:xfrm>
        </p:grpSpPr>
        <p:sp>
          <p:nvSpPr>
            <p:cNvPr id="5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12"/>
            <p:cNvSpPr/>
            <p:nvPr/>
          </p:nvSpPr>
          <p:spPr>
            <a:xfrm>
              <a:off x="7142163" y="6583680"/>
              <a:ext cx="1582737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20"/>
            <p:cNvSpPr/>
            <p:nvPr/>
          </p:nvSpPr>
          <p:spPr>
            <a:xfrm>
              <a:off x="0" y="6583680"/>
              <a:ext cx="710247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8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9" name="Picture 13" descr="2_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9085"/>
            <a:ext cx="2057400" cy="55370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5216"/>
            <a:ext cx="6019800" cy="55412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9AA79-49DD-49D0-B146-CE587E86D139}" type="datetimeFigureOut">
              <a:rPr lang="ru-RU"/>
              <a:pPr>
                <a:defRPr/>
              </a:pPr>
              <a:t>08.12.2013</a:t>
            </a:fld>
            <a:endParaRPr lang="ru-RU"/>
          </a:p>
        </p:txBody>
      </p:sp>
      <p:sp>
        <p:nvSpPr>
          <p:cNvPr id="11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6BD7A-EA64-46EE-9ABF-DA8EDE270B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4492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0" y="6630988"/>
            <a:ext cx="9144000" cy="228600"/>
            <a:chOff x="0" y="6583680"/>
            <a:chExt cx="9144000" cy="228600"/>
          </a:xfrm>
        </p:grpSpPr>
        <p:sp>
          <p:nvSpPr>
            <p:cNvPr id="5" name="Rectangle 3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32"/>
            <p:cNvSpPr/>
            <p:nvPr/>
          </p:nvSpPr>
          <p:spPr>
            <a:xfrm>
              <a:off x="7142163" y="6583680"/>
              <a:ext cx="1582737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33"/>
            <p:cNvSpPr/>
            <p:nvPr/>
          </p:nvSpPr>
          <p:spPr>
            <a:xfrm>
              <a:off x="0" y="6583680"/>
              <a:ext cx="710247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8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9" name="Picture 9" descr="2_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03858-4648-4253-B2D7-2A72523441EC}" type="datetimeFigureOut">
              <a:rPr lang="ru-RU"/>
              <a:pPr>
                <a:defRPr/>
              </a:pPr>
              <a:t>08.12.2013</a:t>
            </a:fld>
            <a:endParaRPr lang="ru-RU"/>
          </a:p>
        </p:txBody>
      </p:sp>
      <p:sp>
        <p:nvSpPr>
          <p:cNvPr id="11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B232C-02F9-4117-9CB9-A0C6FE0272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7223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1438275" y="6629400"/>
            <a:ext cx="7705725" cy="228600"/>
            <a:chOff x="1438274" y="6629400"/>
            <a:chExt cx="7705726" cy="228600"/>
          </a:xfrm>
        </p:grpSpPr>
        <p:sp>
          <p:nvSpPr>
            <p:cNvPr id="5" name="Rectangle 26"/>
            <p:cNvSpPr/>
            <p:nvPr/>
          </p:nvSpPr>
          <p:spPr>
            <a:xfrm>
              <a:off x="8763000" y="662940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27"/>
            <p:cNvSpPr/>
            <p:nvPr/>
          </p:nvSpPr>
          <p:spPr>
            <a:xfrm>
              <a:off x="7142163" y="6629400"/>
              <a:ext cx="1582737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28"/>
            <p:cNvSpPr/>
            <p:nvPr/>
          </p:nvSpPr>
          <p:spPr>
            <a:xfrm>
              <a:off x="1438274" y="6629400"/>
              <a:ext cx="5664201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8" name="Picture 9" descr="9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63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9" descr="vert_bar_02.png"/>
          <p:cNvPicPr preferRelativeResize="0">
            <a:picLocks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2456" y="0"/>
            <a:ext cx="731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245101"/>
            <a:ext cx="6934199" cy="1155700"/>
          </a:xfrm>
        </p:spPr>
        <p:txBody>
          <a:bodyPr anchor="t">
            <a:normAutofit/>
          </a:bodyPr>
          <a:lstStyle>
            <a:lvl1pPr algn="r">
              <a:defRPr sz="42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114800"/>
            <a:ext cx="6934199" cy="1130300"/>
          </a:xfrm>
        </p:spPr>
        <p:txBody>
          <a:bodyPr anchor="b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23"/>
          <p:cNvSpPr>
            <a:spLocks noGrp="1"/>
          </p:cNvSpPr>
          <p:nvPr>
            <p:ph type="dt" sz="half" idx="10"/>
          </p:nvPr>
        </p:nvSpPr>
        <p:spPr>
          <a:xfrm>
            <a:off x="7162800" y="6610350"/>
            <a:ext cx="1524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1F08A-F20E-402A-A9D7-C9109FECDC20}" type="datetimeFigureOut">
              <a:rPr lang="ru-RU"/>
              <a:pPr>
                <a:defRPr/>
              </a:pPr>
              <a:t>08.12.2013</a:t>
            </a:fld>
            <a:endParaRPr lang="ru-RU"/>
          </a:p>
        </p:txBody>
      </p:sp>
      <p:sp>
        <p:nvSpPr>
          <p:cNvPr id="11" name="Slide Number Placeholder 24"/>
          <p:cNvSpPr>
            <a:spLocks noGrp="1"/>
          </p:cNvSpPr>
          <p:nvPr>
            <p:ph type="sldNum" sz="quarter" idx="11"/>
          </p:nvPr>
        </p:nvSpPr>
        <p:spPr>
          <a:xfrm>
            <a:off x="8742363" y="6610350"/>
            <a:ext cx="381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74ABA-1472-4258-9A79-150DF7DBCC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Footer Placeholder 25"/>
          <p:cNvSpPr>
            <a:spLocks noGrp="1"/>
          </p:cNvSpPr>
          <p:nvPr>
            <p:ph type="ftr" sz="quarter" idx="12"/>
          </p:nvPr>
        </p:nvSpPr>
        <p:spPr>
          <a:xfrm>
            <a:off x="1524000" y="6610350"/>
            <a:ext cx="55626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8014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6" name="Picture 11" descr="3_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0" y="6630988"/>
            <a:ext cx="9144000" cy="228600"/>
            <a:chOff x="0" y="6583680"/>
            <a:chExt cx="9144000" cy="228600"/>
          </a:xfrm>
        </p:grpSpPr>
        <p:sp>
          <p:nvSpPr>
            <p:cNvPr id="8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17"/>
            <p:cNvSpPr/>
            <p:nvPr/>
          </p:nvSpPr>
          <p:spPr>
            <a:xfrm>
              <a:off x="7142163" y="6583680"/>
              <a:ext cx="1582737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18"/>
            <p:cNvSpPr/>
            <p:nvPr/>
          </p:nvSpPr>
          <p:spPr>
            <a:xfrm>
              <a:off x="0" y="6583680"/>
              <a:ext cx="710247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4892B-7674-4135-B6B8-FDE78FA2B405}" type="datetimeFigureOut">
              <a:rPr lang="ru-RU"/>
              <a:pPr>
                <a:defRPr/>
              </a:pPr>
              <a:t>08.12.2013</a:t>
            </a:fld>
            <a:endParaRPr lang="ru-RU"/>
          </a:p>
        </p:txBody>
      </p:sp>
      <p:sp>
        <p:nvSpPr>
          <p:cNvPr id="12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47666-5618-4D70-A5F4-2258135145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896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4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bar_06.p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9" name="Group 17"/>
          <p:cNvGrpSpPr>
            <a:grpSpLocks/>
          </p:cNvGrpSpPr>
          <p:nvPr/>
        </p:nvGrpSpPr>
        <p:grpSpPr bwMode="auto">
          <a:xfrm>
            <a:off x="0" y="6630988"/>
            <a:ext cx="9144000" cy="228600"/>
            <a:chOff x="0" y="6583680"/>
            <a:chExt cx="9144000" cy="228600"/>
          </a:xfrm>
        </p:grpSpPr>
        <p:sp>
          <p:nvSpPr>
            <p:cNvPr id="10" name="Rectangle 1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ectangle 20"/>
            <p:cNvSpPr/>
            <p:nvPr/>
          </p:nvSpPr>
          <p:spPr>
            <a:xfrm>
              <a:off x="7142163" y="6583680"/>
              <a:ext cx="1582737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21"/>
            <p:cNvSpPr/>
            <p:nvPr/>
          </p:nvSpPr>
          <p:spPr>
            <a:xfrm>
              <a:off x="0" y="6583680"/>
              <a:ext cx="710247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41116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4648200" y="1981200"/>
            <a:ext cx="4040188" cy="41116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57200" y="2438400"/>
            <a:ext cx="40386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4648200" y="2438400"/>
            <a:ext cx="40386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2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9FDDA-A83B-49AC-BECA-13AEEAB9DB30}" type="datetimeFigureOut">
              <a:rPr lang="ru-RU"/>
              <a:pPr>
                <a:defRPr/>
              </a:pPr>
              <a:t>08.12.2013</a:t>
            </a:fld>
            <a:endParaRPr lang="ru-RU"/>
          </a:p>
        </p:txBody>
      </p:sp>
      <p:sp>
        <p:nvSpPr>
          <p:cNvPr id="1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431FB-8151-4CA1-913D-B188C2E183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Footer Placeholder 2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8551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2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bar_06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0" y="6630988"/>
            <a:ext cx="9144000" cy="228600"/>
            <a:chOff x="0" y="6583680"/>
            <a:chExt cx="9144000" cy="228600"/>
          </a:xfrm>
        </p:grpSpPr>
        <p:sp>
          <p:nvSpPr>
            <p:cNvPr id="6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13"/>
            <p:cNvSpPr/>
            <p:nvPr/>
          </p:nvSpPr>
          <p:spPr>
            <a:xfrm>
              <a:off x="7142163" y="6583680"/>
              <a:ext cx="1582737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ectangle 14"/>
            <p:cNvSpPr/>
            <p:nvPr/>
          </p:nvSpPr>
          <p:spPr>
            <a:xfrm>
              <a:off x="0" y="6583680"/>
              <a:ext cx="710247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986EA-8BD0-421A-A83B-63EF3E618492}" type="datetimeFigureOut">
              <a:rPr lang="ru-RU"/>
              <a:pPr>
                <a:defRPr/>
              </a:pPr>
              <a:t>08.12.2013</a:t>
            </a:fld>
            <a:endParaRPr lang="ru-RU"/>
          </a:p>
        </p:txBody>
      </p:sp>
      <p:sp>
        <p:nvSpPr>
          <p:cNvPr id="10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7C0EF-7732-436F-8786-11E68229D8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060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6630988"/>
            <a:ext cx="9144000" cy="228600"/>
            <a:chOff x="0" y="6583680"/>
            <a:chExt cx="9144000" cy="228600"/>
          </a:xfrm>
        </p:grpSpPr>
        <p:sp>
          <p:nvSpPr>
            <p:cNvPr id="3" name="Rectangle 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" name="Rectangle 10"/>
            <p:cNvSpPr/>
            <p:nvPr/>
          </p:nvSpPr>
          <p:spPr>
            <a:xfrm>
              <a:off x="7142163" y="6583680"/>
              <a:ext cx="1582737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Rectangle 11"/>
            <p:cNvSpPr/>
            <p:nvPr/>
          </p:nvSpPr>
          <p:spPr>
            <a:xfrm>
              <a:off x="0" y="6583680"/>
              <a:ext cx="710247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EF7E0-5722-45AE-AB05-8AD4FB39B399}" type="datetimeFigureOut">
              <a:rPr lang="ru-RU"/>
              <a:pPr>
                <a:defRPr/>
              </a:pPr>
              <a:t>08.12.2013</a:t>
            </a:fld>
            <a:endParaRPr lang="ru-RU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EA091-0CD6-4C65-9EB9-13401E4892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738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3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bar_06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0" y="6630988"/>
            <a:ext cx="9144000" cy="228600"/>
            <a:chOff x="0" y="6583680"/>
            <a:chExt cx="9144000" cy="228600"/>
          </a:xfrm>
        </p:grpSpPr>
        <p:sp>
          <p:nvSpPr>
            <p:cNvPr id="8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17"/>
            <p:cNvSpPr/>
            <p:nvPr/>
          </p:nvSpPr>
          <p:spPr>
            <a:xfrm>
              <a:off x="7142163" y="6583680"/>
              <a:ext cx="1582737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18"/>
            <p:cNvSpPr/>
            <p:nvPr/>
          </p:nvSpPr>
          <p:spPr>
            <a:xfrm>
              <a:off x="0" y="6583680"/>
              <a:ext cx="710247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3" name="Text Placeholder 2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352800" cy="9144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419600" y="1524000"/>
            <a:ext cx="42672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1" y="2514599"/>
            <a:ext cx="3352800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A5389-A429-4806-91C1-8171C3E3ECEC}" type="datetimeFigureOut">
              <a:rPr lang="ru-RU"/>
              <a:pPr>
                <a:defRPr/>
              </a:pPr>
              <a:t>08.12.2013</a:t>
            </a:fld>
            <a:endParaRPr lang="ru-RU"/>
          </a:p>
        </p:txBody>
      </p:sp>
      <p:sp>
        <p:nvSpPr>
          <p:cNvPr id="12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F1E99-4DF6-45B5-9F9D-ADF62A4288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6085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6630988"/>
            <a:ext cx="9144000" cy="228600"/>
            <a:chOff x="0" y="6583680"/>
            <a:chExt cx="9144000" cy="228600"/>
          </a:xfrm>
        </p:grpSpPr>
        <p:sp>
          <p:nvSpPr>
            <p:cNvPr id="6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13"/>
            <p:cNvSpPr/>
            <p:nvPr/>
          </p:nvSpPr>
          <p:spPr>
            <a:xfrm>
              <a:off x="7142163" y="6583680"/>
              <a:ext cx="1582737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ectangle 14"/>
            <p:cNvSpPr/>
            <p:nvPr/>
          </p:nvSpPr>
          <p:spPr>
            <a:xfrm>
              <a:off x="0" y="6583680"/>
              <a:ext cx="710247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9" name="Picture 7" descr="4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bar_06.pn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cxnSp>
        <p:nvCxnSpPr>
          <p:cNvPr id="11" name="Straight Connector 9"/>
          <p:cNvCxnSpPr/>
          <p:nvPr/>
        </p:nvCxnSpPr>
        <p:spPr>
          <a:xfrm>
            <a:off x="4419600" y="1524000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0"/>
          <p:cNvCxnSpPr/>
          <p:nvPr/>
        </p:nvCxnSpPr>
        <p:spPr>
          <a:xfrm>
            <a:off x="4419600" y="5637213"/>
            <a:ext cx="4267200" cy="158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048"/>
            <a:ext cx="3355848" cy="914400"/>
          </a:xfrm>
        </p:spPr>
        <p:txBody>
          <a:bodyPr anchor="b">
            <a:normAutofit/>
          </a:bodyPr>
          <a:lstStyle>
            <a:lvl1pPr algn="l">
              <a:defRPr lang="en-US" sz="1800" b="1" i="0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25696" y="1554480"/>
            <a:ext cx="4270248" cy="4059936"/>
          </a:xfrm>
          <a:solidFill>
            <a:schemeClr val="bg1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355848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4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8A53D-5C10-4FEC-8A87-7CDDDF5617AF}" type="datetimeFigureOut">
              <a:rPr lang="ru-RU"/>
              <a:pPr>
                <a:defRPr/>
              </a:pPr>
              <a:t>08.12.2013</a:t>
            </a:fld>
            <a:endParaRPr lang="ru-RU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853A9-8C59-4677-B2A1-45D3295A65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7306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4000">
                <a:schemeClr val="bg1">
                  <a:lumMod val="75000"/>
                  <a:alpha val="61000"/>
                </a:schemeClr>
              </a:gs>
              <a:gs pos="38000">
                <a:schemeClr val="bg1">
                  <a:lumMod val="75000"/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99060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81200"/>
            <a:ext cx="82296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610350"/>
            <a:ext cx="152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7D990D7-5073-4739-B234-E95A49484DF0}" type="datetimeFigureOut">
              <a:rPr lang="ru-RU"/>
              <a:pPr>
                <a:defRPr/>
              </a:pPr>
              <a:t>08.12.2013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610350"/>
            <a:ext cx="6629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363" y="6610350"/>
            <a:ext cx="381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619FDC9-1C79-47E6-9A4E-CDB355C7A0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fontAlgn="base">
        <a:spcBef>
          <a:spcPct val="20000"/>
        </a:spcBef>
        <a:spcAft>
          <a:spcPts val="600"/>
        </a:spcAft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ts val="600"/>
        </a:spcAft>
        <a:buClr>
          <a:srgbClr val="7F7F7F"/>
        </a:buClr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ts val="600"/>
        </a:spcAft>
        <a:buFont typeface="Wingdings" pitchFamily="2" charset="2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ts val="600"/>
        </a:spcAft>
        <a:buClr>
          <a:srgbClr val="7F7F7F"/>
        </a:buClr>
        <a:buFont typeface="Wingdings" pitchFamily="2" charset="2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ts val="600"/>
        </a:spcAft>
        <a:buClr>
          <a:srgbClr val="7F7F7F"/>
        </a:buClr>
        <a:buFont typeface="Wingdings" pitchFamily="2" charset="2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13" Type="http://schemas.microsoft.com/office/2007/relationships/hdphoto" Target="../media/hdphoto1.wdp"/><Relationship Id="rId3" Type="http://schemas.openxmlformats.org/officeDocument/2006/relationships/image" Target="../media/image30.png"/><Relationship Id="rId17" Type="http://schemas.microsoft.com/office/2007/relationships/hdphoto" Target="../media/hdphoto2.wdp"/><Relationship Id="rId2" Type="http://schemas.openxmlformats.org/officeDocument/2006/relationships/image" Target="../media/image29.jpe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32.png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357158" y="0"/>
            <a:ext cx="7643866" cy="5715040"/>
          </a:xfrm>
          <a:prstGeom prst="cloud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1928802"/>
            <a:ext cx="663566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Художня культура</a:t>
            </a:r>
          </a:p>
          <a:p>
            <a:pPr algn="ctr"/>
            <a:r>
              <a:rPr lang="uk-UA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10 клас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00760" y="5143512"/>
            <a:ext cx="29304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2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Підготував </a:t>
            </a:r>
          </a:p>
          <a:p>
            <a:pPr algn="ctr"/>
            <a:r>
              <a:rPr lang="uk-UA" sz="2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Нікіфорчук</a:t>
            </a:r>
            <a:r>
              <a:rPr lang="uk-UA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Дмитро</a:t>
            </a:r>
            <a:endParaRPr lang="ru-RU" sz="2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957" r="-3246"/>
          <a:stretch>
            <a:fillRect/>
          </a:stretch>
        </p:blipFill>
        <p:spPr bwMode="auto">
          <a:xfrm>
            <a:off x="1428728" y="500042"/>
            <a:ext cx="6069013" cy="324643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42910" y="4143380"/>
            <a:ext cx="790472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Monotype Corsiva" pitchFamily="66" charset="0"/>
              </a:rPr>
              <a:t>« Українське мистецтво за </a:t>
            </a:r>
            <a:endParaRPr lang="uk-UA" sz="5400" b="1" cap="none" spc="0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uk-UA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Monotype Corsiva" pitchFamily="66" charset="0"/>
              </a:rPr>
              <a:t>козацько-гетьманської </a:t>
            </a:r>
            <a:r>
              <a:rPr lang="uk-UA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Monotype Corsiva" pitchFamily="66" charset="0"/>
              </a:rPr>
              <a:t>доби »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1000108"/>
            <a:ext cx="3771900" cy="3744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469"/>
          <a:stretch>
            <a:fillRect/>
          </a:stretch>
        </p:blipFill>
        <p:spPr bwMode="auto">
          <a:xfrm>
            <a:off x="5999162" y="928670"/>
            <a:ext cx="3144838" cy="3838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643042" y="214290"/>
            <a:ext cx="61318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Архітектурні</a:t>
            </a:r>
            <a:r>
              <a:rPr lang="ru-RU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 </a:t>
            </a:r>
            <a:r>
              <a:rPr lang="ru-RU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споруди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928662" y="4572008"/>
            <a:ext cx="1357322" cy="857256"/>
          </a:xfrm>
          <a:prstGeom prst="horizontalScroll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28662" y="4714884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Миколаївський собор в Ніжині</a:t>
            </a:r>
            <a:endParaRPr lang="ru-RU" sz="1400" dirty="0"/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6786578" y="4429132"/>
            <a:ext cx="1857388" cy="928694"/>
          </a:xfrm>
          <a:prstGeom prst="horizontalScroll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929454" y="4500570"/>
            <a:ext cx="17859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uk-UA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Домініканський </a:t>
            </a:r>
            <a:endParaRPr lang="uk-UA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eaLnBrk="1" hangingPunct="1">
              <a:defRPr/>
            </a:pPr>
            <a:r>
              <a:rPr lang="uk-UA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костел </a:t>
            </a:r>
          </a:p>
          <a:p>
            <a:pPr eaLnBrk="1" hangingPunct="1">
              <a:defRPr/>
            </a:pPr>
            <a:r>
              <a:rPr lang="uk-UA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 </a:t>
            </a:r>
            <a:r>
              <a:rPr lang="uk-UA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Львові</a:t>
            </a: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29058" y="1071546"/>
            <a:ext cx="221457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FreesiaUPC" pitchFamily="34" charset="-34"/>
              </a:rPr>
              <a:t>Барокова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FreesiaUPC" pitchFamily="34" charset="-34"/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FreesiaUPC" pitchFamily="34" charset="-34"/>
              </a:rPr>
              <a:t>вигадливість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FreesiaUPC" pitchFamily="34" charset="-34"/>
              </a:rPr>
              <a:t> часто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FreesiaUPC" pitchFamily="34" charset="-34"/>
              </a:rPr>
              <a:t>поєднується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FreesiaUPC" pitchFamily="34" charset="-34"/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FreesiaUPC" pitchFamily="34" charset="-34"/>
              </a:rPr>
              <a:t>з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FreesiaUPC" pitchFamily="34" charset="-34"/>
              </a:rPr>
              <a:t> рисами,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FreesiaUPC" pitchFamily="34" charset="-34"/>
              </a:rPr>
              <a:t>властивими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FreesiaUPC" pitchFamily="34" charset="-34"/>
              </a:rPr>
              <a:t> для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FreesiaUPC" pitchFamily="34" charset="-34"/>
              </a:rPr>
              <a:t>більш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FreesiaUPC" pitchFamily="34" charset="-34"/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FreesiaUPC" pitchFamily="34" charset="-34"/>
              </a:rPr>
              <a:t>ранніх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FreesiaUPC" pitchFamily="34" charset="-34"/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FreesiaUPC" pitchFamily="34" charset="-34"/>
              </a:rPr>
              <a:t>споруд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FreesiaUPC" pitchFamily="34" charset="-34"/>
              </a:rPr>
              <a:t>: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FreesiaUPC" pitchFamily="34" charset="-34"/>
              </a:rPr>
              <a:t>чіткість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FreesiaUPC" pitchFamily="34" charset="-34"/>
              </a:rPr>
              <a:t>,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FreesiaUPC" pitchFamily="34" charset="-34"/>
              </a:rPr>
              <a:t>ясність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FreesiaUPC" pitchFamily="34" charset="-34"/>
              </a:rPr>
              <a:t> та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FreesiaUPC" pitchFamily="34" charset="-34"/>
              </a:rPr>
              <a:t>врівноваженість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FreesiaUPC" pitchFamily="34" charset="-34"/>
              </a:rPr>
              <a:t> форм. На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FreesiaUPC" pitchFamily="34" charset="-34"/>
              </a:rPr>
              <a:t>відміну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FreesiaUPC" pitchFamily="34" charset="-34"/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FreesiaUPC" pitchFamily="34" charset="-34"/>
              </a:rPr>
              <a:t>від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FreesiaUPC" pitchFamily="34" charset="-34"/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FreesiaUPC" pitchFamily="34" charset="-34"/>
              </a:rPr>
              <a:t>західноєвропейських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FreesiaUPC" pitchFamily="34" charset="-34"/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FreesiaUPC" pitchFamily="34" charset="-34"/>
              </a:rPr>
              <a:t>зразків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FreesiaUPC" pitchFamily="34" charset="-34"/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FreesiaUPC" pitchFamily="34" charset="-34"/>
              </a:rPr>
              <a:t>відсутня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FreesiaUPC" pitchFamily="34" charset="-34"/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FreesiaUPC" pitchFamily="34" charset="-34"/>
              </a:rPr>
              <a:t>урочиста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FreesiaUPC" pitchFamily="34" charset="-34"/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FreesiaUPC" pitchFamily="34" charset="-34"/>
              </a:rPr>
              <a:t>зверхність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FreesiaUPC" pitchFamily="34" charset="-34"/>
              </a:rPr>
              <a:t> та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FreesiaUPC" pitchFamily="34" charset="-34"/>
              </a:rPr>
              <a:t>помпезність</a:t>
            </a:r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itchFamily="34" charset="0"/>
              <a:cs typeface="FreesiaUPC" pitchFamily="34" charset="-34"/>
            </a:endParaRPr>
          </a:p>
          <a:p>
            <a:endParaRPr lang="ru-RU" sz="1600" dirty="0">
              <a:latin typeface="Franklin Gothic Medium Cond" pitchFamily="34" charset="0"/>
              <a:cs typeface="Frees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3059113" y="-100013"/>
            <a:ext cx="30591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Скульптура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714356"/>
            <a:ext cx="3835400" cy="2876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3143248"/>
            <a:ext cx="3059112" cy="21415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4" name="TextBox 3"/>
          <p:cNvSpPr txBox="1">
            <a:spLocks noChangeArrowheads="1"/>
          </p:cNvSpPr>
          <p:nvPr/>
        </p:nvSpPr>
        <p:spPr bwMode="auto">
          <a:xfrm>
            <a:off x="1214414" y="5214950"/>
            <a:ext cx="1428760" cy="369332"/>
          </a:xfrm>
          <a:prstGeom prst="rect">
            <a:avLst/>
          </a:prstGeom>
          <a:ln/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25400" dir="5400000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Й.Гізель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536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2132" y="642918"/>
            <a:ext cx="3306763" cy="4994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6" name="TextBox 4"/>
          <p:cNvSpPr txBox="1">
            <a:spLocks noChangeArrowheads="1"/>
          </p:cNvSpPr>
          <p:nvPr/>
        </p:nvSpPr>
        <p:spPr bwMode="auto">
          <a:xfrm>
            <a:off x="4929190" y="5572140"/>
            <a:ext cx="3673473" cy="369332"/>
          </a:xfrm>
          <a:prstGeom prst="rect">
            <a:avLst/>
          </a:prstGeom>
          <a:ln/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25400" dir="5400000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Фрагмент іконостаса. Сорочинці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4744" y="928670"/>
            <a:ext cx="1928826" cy="286232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Риси</a:t>
            </a:r>
            <a:r>
              <a:rPr lang="ru-RU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бароко</a:t>
            </a:r>
            <a:r>
              <a:rPr lang="ru-RU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часто </a:t>
            </a:r>
            <a:r>
              <a:rPr lang="ru-RU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перепліталися</a:t>
            </a:r>
            <a:r>
              <a:rPr lang="ru-RU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</a:t>
            </a:r>
            <a:r>
              <a:rPr lang="ru-RU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виражальними</a:t>
            </a:r>
            <a:r>
              <a:rPr lang="ru-RU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засобами</a:t>
            </a:r>
            <a:r>
              <a:rPr lang="ru-RU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характерними</a:t>
            </a:r>
            <a:r>
              <a:rPr lang="ru-RU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для народного </a:t>
            </a:r>
            <a:r>
              <a:rPr lang="ru-RU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різьблення</a:t>
            </a:r>
            <a:r>
              <a:rPr lang="ru-RU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</a:t>
            </a:r>
          </a:p>
          <a:p>
            <a:endParaRPr lang="ru-RU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Прямоугольник 2"/>
          <p:cNvSpPr>
            <a:spLocks noChangeArrowheads="1"/>
          </p:cNvSpPr>
          <p:nvPr/>
        </p:nvSpPr>
        <p:spPr bwMode="auto">
          <a:xfrm>
            <a:off x="274638" y="5400675"/>
            <a:ext cx="8783637" cy="1446213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>
              <a:defRPr/>
            </a:pP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Канонічні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лики часто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мають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земні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риси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та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нагадують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простих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смертних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У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композиції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ікон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вводяться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образи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світських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осіб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їх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вбрання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та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яскраві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індивідуальні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риси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мають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виразний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портретний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характер.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785794"/>
            <a:ext cx="2814638" cy="4248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7" name="TextBox 3"/>
          <p:cNvSpPr txBox="1">
            <a:spLocks noChangeArrowheads="1"/>
          </p:cNvSpPr>
          <p:nvPr/>
        </p:nvSpPr>
        <p:spPr bwMode="auto">
          <a:xfrm>
            <a:off x="490538" y="5040313"/>
            <a:ext cx="1852612" cy="369887"/>
          </a:xfrm>
          <a:prstGeom prst="rect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  <a:outerShdw blurRad="25400" dist="25400" dir="5400000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Й.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Кондзелевич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8198" name="TextBox 4"/>
          <p:cNvSpPr txBox="1">
            <a:spLocks noChangeArrowheads="1"/>
          </p:cNvSpPr>
          <p:nvPr/>
        </p:nvSpPr>
        <p:spPr bwMode="auto">
          <a:xfrm>
            <a:off x="5794375" y="5040313"/>
            <a:ext cx="3360738" cy="369887"/>
          </a:xfrm>
          <a:prstGeom prst="rect">
            <a:avLst/>
          </a:prstGeom>
          <a:ln/>
          <a:effectLst>
            <a:glow rad="139700">
              <a:schemeClr val="accent6">
                <a:satMod val="175000"/>
                <a:alpha val="40000"/>
              </a:schemeClr>
            </a:glow>
            <a:outerShdw blurRad="25400" dist="25400" dir="5400000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Ікона з Пирятин - полковник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639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7884" y="857232"/>
            <a:ext cx="2924175" cy="4248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364" y="785794"/>
            <a:ext cx="2638425" cy="42116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1" name="TextBox 5"/>
          <p:cNvSpPr txBox="1">
            <a:spLocks noChangeArrowheads="1"/>
          </p:cNvSpPr>
          <p:nvPr/>
        </p:nvSpPr>
        <p:spPr bwMode="auto">
          <a:xfrm>
            <a:off x="3189288" y="5040313"/>
            <a:ext cx="2509837" cy="369887"/>
          </a:xfrm>
          <a:prstGeom prst="rect">
            <a:avLst/>
          </a:prstGeom>
          <a:ln/>
          <a:effectLst>
            <a:glow rad="139700">
              <a:schemeClr val="accent6">
                <a:satMod val="175000"/>
                <a:alpha val="40000"/>
              </a:schemeClr>
            </a:glow>
            <a:outerShdw blurRad="25400" dist="25400" dir="5400000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Св. Уляна. Сорочинці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0"/>
            <a:ext cx="78854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itchFamily="18" charset="0"/>
              </a:rPr>
              <a:t>Живопис</a:t>
            </a:r>
            <a:r>
              <a:rPr lang="ru-RU" sz="4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itchFamily="18" charset="0"/>
              </a:rPr>
              <a:t> (</a:t>
            </a:r>
            <a:r>
              <a:rPr lang="ru-RU" sz="4400" b="1" cap="all" spc="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itchFamily="18" charset="0"/>
              </a:rPr>
              <a:t>іконопис</a:t>
            </a:r>
            <a:r>
              <a:rPr lang="ru-RU" sz="4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itchFamily="18" charset="0"/>
              </a:rPr>
              <a:t>)</a:t>
            </a:r>
            <a:endParaRPr lang="ru-RU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2051050" y="188913"/>
            <a:ext cx="53800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Живопис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(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портретний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)</a:t>
            </a:r>
          </a:p>
        </p:txBody>
      </p:sp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-4763" y="5589588"/>
            <a:ext cx="9036051" cy="1108075"/>
          </a:xfrm>
          <a:prstGeom prst="rect">
            <a:avLst/>
          </a:prstGeom>
          <a:ln/>
          <a:effectLst>
            <a:innerShdw blurRad="63500" dist="508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Художнє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вирішення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усталених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у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Європі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композиційних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схем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відрізняється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барвистим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декоративним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і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монументальним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звучанням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8563" y="958850"/>
            <a:ext cx="2684462" cy="3879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1" name="TextBox 3"/>
          <p:cNvSpPr txBox="1">
            <a:spLocks noChangeArrowheads="1"/>
          </p:cNvSpPr>
          <p:nvPr/>
        </p:nvSpPr>
        <p:spPr bwMode="auto">
          <a:xfrm>
            <a:off x="6804025" y="5067300"/>
            <a:ext cx="1603375" cy="369888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І.Виговський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741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8" y="944563"/>
            <a:ext cx="3119437" cy="3908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3" name="TextBox 4"/>
          <p:cNvSpPr txBox="1">
            <a:spLocks noChangeArrowheads="1"/>
          </p:cNvSpPr>
          <p:nvPr/>
        </p:nvSpPr>
        <p:spPr bwMode="auto">
          <a:xfrm>
            <a:off x="827088" y="5067300"/>
            <a:ext cx="1266825" cy="369888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П.Могила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74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9125" y="944563"/>
            <a:ext cx="3028950" cy="457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Прямоугольник 2"/>
          <p:cNvSpPr>
            <a:spLocks noChangeArrowheads="1"/>
          </p:cNvSpPr>
          <p:nvPr/>
        </p:nvSpPr>
        <p:spPr bwMode="auto">
          <a:xfrm>
            <a:off x="262729" y="5085184"/>
            <a:ext cx="5572014" cy="1107996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Певна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умовність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зображень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поєднується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з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життєвою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правдивістю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багатьох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деталей. </a:t>
            </a: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2132" y="285728"/>
            <a:ext cx="3355975" cy="2622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3570" y="2928934"/>
            <a:ext cx="3357586" cy="29183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71546"/>
            <a:ext cx="5551072" cy="40337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143108" y="0"/>
            <a:ext cx="32143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err="1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Georgia" pitchFamily="18" charset="0"/>
              </a:rPr>
              <a:t>Графіка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928670"/>
            <a:ext cx="2422240" cy="33038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0298" y="1785926"/>
            <a:ext cx="2627109" cy="39538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2066" y="857232"/>
            <a:ext cx="3598462" cy="26538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8" y="3429000"/>
            <a:ext cx="2311551" cy="30820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57224" y="142852"/>
            <a:ext cx="717536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Georgia" pitchFamily="18" charset="0"/>
              </a:rPr>
              <a:t>Українська музика </a:t>
            </a:r>
            <a:r>
              <a:rPr lang="uk-UA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Georgia" pitchFamily="18" charset="0"/>
              </a:rPr>
              <a:t>епохи</a:t>
            </a:r>
          </a:p>
          <a:p>
            <a:pPr algn="ctr"/>
            <a:r>
              <a:rPr lang="uk-UA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Georgia" pitchFamily="18" charset="0"/>
              </a:rPr>
              <a:t> </a:t>
            </a:r>
            <a:r>
              <a:rPr lang="uk-UA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Georgia" pitchFamily="18" charset="0"/>
              </a:rPr>
              <a:t>бароко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62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cro">
  <a:themeElements>
    <a:clrScheme name="Macro">
      <a:dk1>
        <a:sysClr val="windowText" lastClr="000000"/>
      </a:dk1>
      <a:lt1>
        <a:sysClr val="window" lastClr="FFFFFF"/>
      </a:lt1>
      <a:dk2>
        <a:srgbClr val="3F3F4D"/>
      </a:dk2>
      <a:lt2>
        <a:srgbClr val="DDDDDD"/>
      </a:lt2>
      <a:accent1>
        <a:srgbClr val="A51009"/>
      </a:accent1>
      <a:accent2>
        <a:srgbClr val="DE7014"/>
      </a:accent2>
      <a:accent3>
        <a:srgbClr val="704836"/>
      </a:accent3>
      <a:accent4>
        <a:srgbClr val="F2B431"/>
      </a:accent4>
      <a:accent5>
        <a:srgbClr val="7F221D"/>
      </a:accent5>
      <a:accent6>
        <a:srgbClr val="CDAC77"/>
      </a:accent6>
      <a:hlink>
        <a:srgbClr val="F5B123"/>
      </a:hlink>
      <a:folHlink>
        <a:srgbClr val="E19B0B"/>
      </a:folHlink>
    </a:clrScheme>
    <a:fontScheme name="Macr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c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300000"/>
              </a:schemeClr>
            </a:gs>
            <a:gs pos="100000">
              <a:schemeClr val="phClr">
                <a:tint val="80000"/>
                <a:satMod val="15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90000"/>
                <a:satMod val="300000"/>
              </a:schemeClr>
            </a:gs>
            <a:gs pos="100000">
              <a:schemeClr val="phClr">
                <a:satMod val="150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70000"/>
              </a:srgbClr>
            </a:outerShdw>
          </a:effectLst>
        </a:effectStyle>
        <a:effectStyle>
          <a:effectLst>
            <a:outerShdw blurRad="25400" dist="254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5875" prstMaterial="softmetal">
            <a:bevelT w="25400" h="19050" prst="angle"/>
            <a:contourClr>
              <a:schemeClr val="phClr">
                <a:shade val="30000"/>
              </a:schemeClr>
            </a:contourClr>
          </a:sp3d>
        </a:effectStyle>
        <a:effectStyle>
          <a:effectLst>
            <a:outerShdw blurRad="254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9050" prstMaterial="metal">
            <a:bevelT w="63500" h="31750" prst="angle"/>
            <a:contourClr>
              <a:schemeClr val="phClr">
                <a:shade val="25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7000"/>
                <a:shade val="93000"/>
                <a:satMod val="110000"/>
                <a:lumMod val="90000"/>
              </a:schemeClr>
            </a:gs>
            <a:gs pos="76000">
              <a:schemeClr val="phClr">
                <a:tint val="85000"/>
                <a:shade val="75000"/>
                <a:satMod val="120000"/>
              </a:schemeClr>
            </a:gs>
            <a:gs pos="100000">
              <a:schemeClr val="phClr">
                <a:tint val="86000"/>
                <a:shade val="50000"/>
                <a:satMod val="13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35000"/>
                <a:satMod val="146000"/>
                <a:lumMod val="101000"/>
              </a:schemeClr>
            </a:gs>
            <a:gs pos="26000">
              <a:schemeClr val="phClr">
                <a:tint val="96000"/>
                <a:shade val="96000"/>
                <a:satMod val="190000"/>
              </a:schemeClr>
            </a:gs>
            <a:gs pos="100000">
              <a:schemeClr val="phClr">
                <a:tint val="60000"/>
                <a:shade val="90000"/>
                <a:satMod val="22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Макрос</Template>
  <TotalTime>391</TotalTime>
  <Words>154</Words>
  <Application>Microsoft Office PowerPoint</Application>
  <PresentationFormat>Экран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Macro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vitvikvas</dc:creator>
  <cp:lastModifiedBy>Пользователь</cp:lastModifiedBy>
  <cp:revision>42</cp:revision>
  <dcterms:created xsi:type="dcterms:W3CDTF">2010-11-16T19:08:45Z</dcterms:created>
  <dcterms:modified xsi:type="dcterms:W3CDTF">2013-12-08T14:03:40Z</dcterms:modified>
</cp:coreProperties>
</file>