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6" r:id="rId2"/>
    <p:sldId id="257" r:id="rId3"/>
    <p:sldId id="261" r:id="rId4"/>
    <p:sldId id="270" r:id="rId5"/>
    <p:sldId id="271" r:id="rId6"/>
    <p:sldId id="272" r:id="rId7"/>
    <p:sldId id="274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70C"/>
    <a:srgbClr val="CC6600"/>
    <a:srgbClr val="00FF00"/>
    <a:srgbClr val="006699"/>
    <a:srgbClr val="A95DF5"/>
    <a:srgbClr val="24F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284" autoAdjust="0"/>
  </p:normalViewPr>
  <p:slideViewPr>
    <p:cSldViewPr>
      <p:cViewPr>
        <p:scale>
          <a:sx n="106" d="100"/>
          <a:sy n="106" d="100"/>
        </p:scale>
        <p:origin x="-11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0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A74FF-F914-4904-AE02-492943FD7A07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45501-39F3-4649-A9F4-5D0DDCC30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0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45501-39F3-4649-A9F4-5D0DDCC30DE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3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547-0285-4012-B110-2B97149EBFF7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5B264-B22F-4626-9635-93E3B28A5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547-0285-4012-B110-2B97149EBFF7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B264-B22F-4626-9635-93E3B28A5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547-0285-4012-B110-2B97149EBFF7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B264-B22F-4626-9635-93E3B28A5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547-0285-4012-B110-2B97149EBFF7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5B264-B22F-4626-9635-93E3B28A5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547-0285-4012-B110-2B97149EBFF7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5B264-B22F-4626-9635-93E3B28A5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547-0285-4012-B110-2B97149EBFF7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5B264-B22F-4626-9635-93E3B28A5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547-0285-4012-B110-2B97149EBFF7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5B264-B22F-4626-9635-93E3B28A5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547-0285-4012-B110-2B97149EBFF7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5B264-B22F-4626-9635-93E3B28A5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547-0285-4012-B110-2B97149EBFF7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5B264-B22F-4626-9635-93E3B28A5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547-0285-4012-B110-2B97149EBFF7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5B264-B22F-4626-9635-93E3B28A5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547-0285-4012-B110-2B97149EBFF7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5B264-B22F-4626-9635-93E3B28A5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C018547-0285-4012-B110-2B97149EBFF7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D5B264-B22F-4626-9635-93E3B28A5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755576" y="22376"/>
            <a:ext cx="6929486" cy="171448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500990" cy="126876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uk-UA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Спинний мозок</a:t>
            </a: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3658250" cy="243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7268">
            <a:off x="216409" y="2305730"/>
            <a:ext cx="23622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123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49595"/>
            <a:ext cx="1080120" cy="325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48691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  <a:r>
              <a:rPr lang="uk-UA" dirty="0" err="1" smtClean="0"/>
              <a:t>ідготувала</a:t>
            </a:r>
            <a:r>
              <a:rPr lang="uk-UA" dirty="0" smtClean="0"/>
              <a:t> </a:t>
            </a:r>
            <a:r>
              <a:rPr lang="uk-UA" dirty="0" err="1" smtClean="0"/>
              <a:t>Сидорук</a:t>
            </a:r>
            <a:r>
              <a:rPr lang="uk-UA" dirty="0" smtClean="0"/>
              <a:t> Аліна 11-Б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9001000" cy="84239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спинний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у </a:t>
            </a:r>
            <a:r>
              <a:rPr lang="ru-RU" dirty="0" err="1"/>
              <a:t>безчерепних</a:t>
            </a:r>
            <a:r>
              <a:rPr lang="ru-RU" dirty="0"/>
              <a:t> (</a:t>
            </a:r>
            <a:r>
              <a:rPr lang="ru-RU" sz="2600" dirty="0"/>
              <a:t>ланцетник</a:t>
            </a:r>
            <a:r>
              <a:rPr lang="ru-RU" dirty="0"/>
              <a:t>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129636" cy="189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32004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3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7430" y="-99392"/>
            <a:ext cx="8279026" cy="199452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dirty="0" err="1"/>
              <a:t>Спинний</a:t>
            </a:r>
            <a:r>
              <a:rPr lang="ru-RU" sz="3200" dirty="0"/>
              <a:t> </a:t>
            </a:r>
            <a:r>
              <a:rPr lang="ru-RU" sz="3200" dirty="0" err="1"/>
              <a:t>мозок</a:t>
            </a:r>
            <a:r>
              <a:rPr lang="ru-RU" sz="3200" dirty="0"/>
              <a:t> </a:t>
            </a:r>
            <a:r>
              <a:rPr lang="ru-RU" sz="3200" dirty="0" err="1"/>
              <a:t>змінюється</a:t>
            </a:r>
            <a:r>
              <a:rPr lang="ru-RU" sz="3200" dirty="0"/>
              <a:t> у </a:t>
            </a:r>
            <a:r>
              <a:rPr lang="ru-RU" sz="3200" dirty="0" err="1"/>
              <a:t>зв'язку</a:t>
            </a:r>
            <a:r>
              <a:rPr lang="ru-RU" sz="3200" dirty="0"/>
              <a:t> </a:t>
            </a:r>
            <a:r>
              <a:rPr lang="ru-RU" sz="3200" dirty="0" err="1"/>
              <a:t>зі</a:t>
            </a:r>
            <a:r>
              <a:rPr lang="ru-RU" sz="3200" dirty="0"/>
              <a:t> </a:t>
            </a:r>
            <a:r>
              <a:rPr lang="ru-RU" sz="3200" dirty="0" err="1"/>
              <a:t>зміною</a:t>
            </a:r>
            <a:r>
              <a:rPr lang="ru-RU" sz="3200" dirty="0"/>
              <a:t> </a:t>
            </a:r>
            <a:r>
              <a:rPr lang="ru-RU" sz="3200" dirty="0" err="1"/>
              <a:t>складності</a:t>
            </a:r>
            <a:r>
              <a:rPr lang="ru-RU" sz="3200" dirty="0"/>
              <a:t> </a:t>
            </a:r>
            <a:r>
              <a:rPr lang="ru-RU" sz="3200" dirty="0" err="1" smtClean="0"/>
              <a:t>пересування</a:t>
            </a:r>
            <a:r>
              <a:rPr lang="ru-RU" sz="3200" dirty="0"/>
              <a:t> </a:t>
            </a:r>
            <a:r>
              <a:rPr lang="ru-RU" sz="3200" dirty="0" err="1"/>
              <a:t>тварин</a:t>
            </a:r>
            <a:r>
              <a:rPr lang="ru-RU" sz="32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671191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наземних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з </a:t>
            </a:r>
            <a:r>
              <a:rPr lang="ru-RU" dirty="0" err="1"/>
              <a:t>чотирма</a:t>
            </a:r>
            <a:r>
              <a:rPr lang="ru-RU" dirty="0"/>
              <a:t> </a:t>
            </a:r>
            <a:r>
              <a:rPr lang="ru-RU" dirty="0" err="1"/>
              <a:t>кінцівками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шийне</a:t>
            </a:r>
            <a:r>
              <a:rPr lang="ru-RU" dirty="0"/>
              <a:t> і </a:t>
            </a:r>
            <a:r>
              <a:rPr lang="ru-RU" dirty="0" err="1"/>
              <a:t>поперекове</a:t>
            </a:r>
            <a:r>
              <a:rPr lang="ru-RU" dirty="0"/>
              <a:t> </a:t>
            </a:r>
            <a:r>
              <a:rPr lang="ru-RU" dirty="0" err="1" smtClean="0"/>
              <a:t>потовщення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2132856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/>
              <a:t>змій</a:t>
            </a:r>
            <a:r>
              <a:rPr lang="ru-RU" dirty="0"/>
              <a:t> </a:t>
            </a:r>
            <a:r>
              <a:rPr lang="ru-RU" dirty="0" err="1"/>
              <a:t>спинний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потовщень</a:t>
            </a:r>
            <a:r>
              <a:rPr lang="ru-RU" dirty="0"/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49" y="2779187"/>
            <a:ext cx="2577744" cy="197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40" y="4869160"/>
            <a:ext cx="2716703" cy="181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79187"/>
            <a:ext cx="2294094" cy="183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07248"/>
            <a:ext cx="2481132" cy="177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4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1960" y="195218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птахів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сідничного</a:t>
            </a:r>
            <a:r>
              <a:rPr lang="ru-RU" dirty="0"/>
              <a:t> нерва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порожнина</a:t>
            </a:r>
            <a:r>
              <a:rPr lang="ru-RU" dirty="0"/>
              <a:t> – </a:t>
            </a:r>
            <a:r>
              <a:rPr lang="ru-RU" dirty="0" err="1"/>
              <a:t>ромбоподібний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люмбосакральний</a:t>
            </a:r>
            <a:r>
              <a:rPr lang="ru-RU" dirty="0"/>
              <a:t> </a:t>
            </a:r>
            <a:r>
              <a:rPr lang="ru-RU" dirty="0" smtClean="0"/>
              <a:t>синус</a:t>
            </a:r>
            <a:r>
              <a:rPr lang="en-US" dirty="0" smtClean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порожнина</a:t>
            </a:r>
            <a:r>
              <a:rPr lang="ru-RU" dirty="0"/>
              <a:t> </a:t>
            </a:r>
            <a:r>
              <a:rPr lang="ru-RU" dirty="0" err="1"/>
              <a:t>заповнена</a:t>
            </a:r>
            <a:r>
              <a:rPr lang="ru-RU" dirty="0"/>
              <a:t> </a:t>
            </a:r>
            <a:r>
              <a:rPr lang="ru-RU" dirty="0" err="1"/>
              <a:t>глікогеновою</a:t>
            </a:r>
            <a:r>
              <a:rPr lang="ru-RU" dirty="0"/>
              <a:t> </a:t>
            </a:r>
            <a:r>
              <a:rPr lang="ru-RU" dirty="0" err="1"/>
              <a:t>масою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костистих</a:t>
            </a:r>
            <a:r>
              <a:rPr lang="ru-RU" dirty="0"/>
              <a:t> </a:t>
            </a:r>
            <a:r>
              <a:rPr lang="ru-RU" dirty="0" err="1"/>
              <a:t>риб</a:t>
            </a:r>
            <a:r>
              <a:rPr lang="ru-RU" dirty="0"/>
              <a:t> </a:t>
            </a:r>
            <a:r>
              <a:rPr lang="ru-RU" dirty="0" err="1"/>
              <a:t>спинний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переходить в </a:t>
            </a:r>
            <a:r>
              <a:rPr lang="ru-RU" dirty="0" err="1"/>
              <a:t>ендокринний</a:t>
            </a:r>
            <a:r>
              <a:rPr lang="ru-RU" dirty="0"/>
              <a:t> орган </a:t>
            </a:r>
            <a:r>
              <a:rPr lang="ru-RU" dirty="0" err="1"/>
              <a:t>урофіз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r="23507"/>
          <a:stretch/>
        </p:blipFill>
        <p:spPr bwMode="auto">
          <a:xfrm>
            <a:off x="5220072" y="3696875"/>
            <a:ext cx="2377135" cy="298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277544" cy="163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4" y="1828473"/>
            <a:ext cx="32480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0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708920"/>
            <a:ext cx="9036496" cy="914400"/>
          </a:xfrm>
        </p:spPr>
        <p:txBody>
          <a:bodyPr/>
          <a:lstStyle/>
          <a:p>
            <a:r>
              <a:rPr lang="uk-UA" sz="6600" dirty="0" smtClean="0"/>
              <a:t>Захворювання  </a:t>
            </a:r>
            <a:br>
              <a:rPr lang="uk-UA" sz="6600" dirty="0" smtClean="0"/>
            </a:br>
            <a:r>
              <a:rPr lang="uk-UA" sz="6600" dirty="0"/>
              <a:t> </a:t>
            </a:r>
            <a:r>
              <a:rPr lang="uk-UA" sz="6600" dirty="0" smtClean="0"/>
              <a:t>        спинного мозку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504103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8569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Поліомієліт</a:t>
            </a:r>
            <a:r>
              <a:rPr lang="ru-RU" sz="2400" dirty="0" smtClean="0"/>
              <a:t> (</a:t>
            </a:r>
            <a:r>
              <a:rPr lang="ru-RU" sz="2400" dirty="0" err="1" smtClean="0"/>
              <a:t>гострий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спінальний</a:t>
            </a:r>
            <a:r>
              <a:rPr lang="ru-RU" sz="2400" dirty="0" smtClean="0"/>
              <a:t> дитячий </a:t>
            </a:r>
            <a:r>
              <a:rPr lang="ru-RU" sz="2400" dirty="0" err="1" smtClean="0"/>
              <a:t>параліч</a:t>
            </a:r>
            <a:r>
              <a:rPr lang="ru-RU" sz="2400" dirty="0" smtClean="0"/>
              <a:t>)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інфекційне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уражається</a:t>
            </a:r>
            <a:r>
              <a:rPr lang="ru-RU" dirty="0"/>
              <a:t> центральна </a:t>
            </a:r>
            <a:r>
              <a:rPr lang="ru-RU" dirty="0" err="1"/>
              <a:t>нервова</a:t>
            </a:r>
            <a:r>
              <a:rPr lang="ru-RU" dirty="0"/>
              <a:t> </a:t>
            </a:r>
            <a:r>
              <a:rPr lang="ru-RU" dirty="0" smtClean="0"/>
              <a:t>система</a:t>
            </a:r>
            <a:r>
              <a:rPr lang="ru-RU" dirty="0"/>
              <a:t>. Хвороба є </a:t>
            </a:r>
            <a:r>
              <a:rPr lang="ru-RU" dirty="0" err="1"/>
              <a:t>найпоширенішою</a:t>
            </a:r>
            <a:r>
              <a:rPr lang="ru-RU" dirty="0"/>
              <a:t> причиною </a:t>
            </a:r>
            <a:r>
              <a:rPr lang="ru-RU" dirty="0" err="1"/>
              <a:t>виникнення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недоліків</a:t>
            </a:r>
            <a:r>
              <a:rPr lang="ru-RU" dirty="0"/>
              <a:t>.</a:t>
            </a:r>
          </a:p>
          <a:p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поліомієліту</a:t>
            </a:r>
            <a:r>
              <a:rPr lang="ru-RU" dirty="0"/>
              <a:t>, </a:t>
            </a:r>
            <a:r>
              <a:rPr lang="ru-RU" dirty="0" err="1"/>
              <a:t>потрапивши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, </a:t>
            </a:r>
            <a:r>
              <a:rPr lang="ru-RU" dirty="0" err="1"/>
              <a:t>проникає</a:t>
            </a:r>
            <a:r>
              <a:rPr lang="ru-RU" dirty="0"/>
              <a:t> в </a:t>
            </a:r>
            <a:r>
              <a:rPr lang="ru-RU" dirty="0" err="1"/>
              <a:t>нервову</a:t>
            </a:r>
            <a:r>
              <a:rPr lang="ru-RU" dirty="0"/>
              <a:t> систему через кров, </a:t>
            </a:r>
            <a:r>
              <a:rPr lang="ru-RU" dirty="0" err="1"/>
              <a:t>уражає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відділи</a:t>
            </a:r>
            <a:r>
              <a:rPr lang="ru-RU" dirty="0"/>
              <a:t>,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рухові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спинного </a:t>
            </a:r>
            <a:r>
              <a:rPr lang="ru-RU" dirty="0" err="1"/>
              <a:t>мозку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рухові</a:t>
            </a:r>
            <a:r>
              <a:rPr lang="ru-RU" dirty="0"/>
              <a:t> </a:t>
            </a:r>
            <a:r>
              <a:rPr lang="ru-RU" dirty="0" err="1"/>
              <a:t>корінці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за </a:t>
            </a:r>
            <a:r>
              <a:rPr lang="ru-RU" dirty="0" err="1"/>
              <a:t>рухи</a:t>
            </a:r>
            <a:r>
              <a:rPr lang="ru-RU" dirty="0"/>
              <a:t>.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поліомієліту</a:t>
            </a:r>
            <a:r>
              <a:rPr lang="ru-RU" dirty="0"/>
              <a:t> </a:t>
            </a:r>
            <a:r>
              <a:rPr lang="ru-RU" dirty="0" err="1"/>
              <a:t>поширюється</a:t>
            </a:r>
            <a:r>
              <a:rPr lang="ru-RU" dirty="0"/>
              <a:t> </a:t>
            </a:r>
            <a:r>
              <a:rPr lang="ru-RU" dirty="0" err="1"/>
              <a:t>повітряно-крапельним</a:t>
            </a:r>
            <a:r>
              <a:rPr lang="ru-RU" dirty="0"/>
              <a:t> шляхом (</a:t>
            </a:r>
            <a:r>
              <a:rPr lang="ru-RU" dirty="0" err="1"/>
              <a:t>чхання</a:t>
            </a:r>
            <a:r>
              <a:rPr lang="ru-RU" dirty="0"/>
              <a:t>, кашель) </a:t>
            </a:r>
            <a:r>
              <a:rPr lang="ru-RU" dirty="0" err="1"/>
              <a:t>або</a:t>
            </a:r>
            <a:r>
              <a:rPr lang="ru-RU" dirty="0"/>
              <a:t> за типом </a:t>
            </a:r>
            <a:r>
              <a:rPr lang="ru-RU" dirty="0" err="1"/>
              <a:t>кишкової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(через </a:t>
            </a:r>
            <a:r>
              <a:rPr lang="ru-RU" dirty="0" err="1"/>
              <a:t>фекалії</a:t>
            </a:r>
            <a:r>
              <a:rPr lang="ru-RU" dirty="0"/>
              <a:t> хворого).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531">
            <a:off x="2652619" y="2671880"/>
            <a:ext cx="2726432" cy="408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038">
            <a:off x="360984" y="2644611"/>
            <a:ext cx="23526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001" y="2708920"/>
            <a:ext cx="3238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0152" y="580526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Вакцина – </a:t>
            </a:r>
            <a:r>
              <a:rPr lang="uk-UA" dirty="0" err="1" smtClean="0"/>
              <a:t>є</a:t>
            </a:r>
            <a:r>
              <a:rPr lang="ru-RU" dirty="0" err="1" smtClean="0"/>
              <a:t>диний</a:t>
            </a:r>
            <a:r>
              <a:rPr lang="ru-RU" dirty="0" smtClean="0"/>
              <a:t> метод </a:t>
            </a:r>
            <a:r>
              <a:rPr lang="ru-RU" dirty="0" err="1" smtClean="0"/>
              <a:t>боротьби</a:t>
            </a:r>
            <a:r>
              <a:rPr lang="ru-RU" dirty="0" smtClean="0"/>
              <a:t> з </a:t>
            </a:r>
            <a:r>
              <a:rPr lang="ru-RU" dirty="0" err="1" smtClean="0"/>
              <a:t>хвробою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808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644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Міопатія</a:t>
            </a:r>
            <a:r>
              <a:rPr lang="ru-RU" dirty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ураженням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та з </a:t>
            </a:r>
            <a:r>
              <a:rPr lang="ru-RU" dirty="0" err="1"/>
              <a:t>порушенням</a:t>
            </a:r>
            <a:r>
              <a:rPr lang="ru-RU" dirty="0"/>
              <a:t> </a:t>
            </a:r>
            <a:r>
              <a:rPr lang="ru-RU" dirty="0" err="1"/>
              <a:t>ендокринної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 smtClean="0"/>
              <a:t>Виникає</a:t>
            </a:r>
            <a:r>
              <a:rPr lang="ru-RU" dirty="0" smtClean="0"/>
              <a:t> в </a:t>
            </a:r>
            <a:r>
              <a:rPr lang="ru-RU" dirty="0" err="1"/>
              <a:t>дитячому</a:t>
            </a:r>
            <a:r>
              <a:rPr lang="ru-RU" dirty="0"/>
              <a:t> та </a:t>
            </a:r>
            <a:r>
              <a:rPr lang="ru-RU" dirty="0" err="1"/>
              <a:t>юнацькому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хворобі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хронічний</a:t>
            </a:r>
            <a:r>
              <a:rPr lang="ru-RU" dirty="0"/>
              <a:t> </a:t>
            </a:r>
            <a:r>
              <a:rPr lang="ru-RU" dirty="0" err="1"/>
              <a:t>дегенеративний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в </a:t>
            </a:r>
            <a:r>
              <a:rPr lang="ru-RU" dirty="0" err="1"/>
              <a:t>м'язовій</a:t>
            </a:r>
            <a:r>
              <a:rPr lang="ru-RU" dirty="0"/>
              <a:t> </a:t>
            </a:r>
            <a:r>
              <a:rPr lang="ru-RU" dirty="0" err="1"/>
              <a:t>тканині</a:t>
            </a:r>
            <a:r>
              <a:rPr lang="ru-RU" dirty="0"/>
              <a:t>, при </a:t>
            </a:r>
            <a:r>
              <a:rPr lang="ru-RU" dirty="0" err="1"/>
              <a:t>деяких</a:t>
            </a:r>
            <a:r>
              <a:rPr lang="ru-RU" dirty="0"/>
              <a:t> формах – в </a:t>
            </a:r>
            <a:r>
              <a:rPr lang="ru-RU" dirty="0" err="1"/>
              <a:t>клітинах</a:t>
            </a:r>
            <a:r>
              <a:rPr lang="ru-RU" dirty="0"/>
              <a:t> </a:t>
            </a:r>
            <a:r>
              <a:rPr lang="ru-RU" dirty="0" err="1"/>
              <a:t>передніх</a:t>
            </a:r>
            <a:r>
              <a:rPr lang="ru-RU" dirty="0"/>
              <a:t> </a:t>
            </a:r>
            <a:r>
              <a:rPr lang="ru-RU" dirty="0" err="1"/>
              <a:t>рогів</a:t>
            </a:r>
            <a:r>
              <a:rPr lang="ru-RU" dirty="0"/>
              <a:t> спинного </a:t>
            </a:r>
            <a:r>
              <a:rPr lang="ru-RU" dirty="0" err="1"/>
              <a:t>мозку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відділах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припускають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вуглеводного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. </a:t>
            </a:r>
            <a:r>
              <a:rPr lang="ru-RU" dirty="0" err="1"/>
              <a:t>М'язи</a:t>
            </a:r>
            <a:r>
              <a:rPr lang="ru-RU" dirty="0"/>
              <a:t> погано </a:t>
            </a:r>
            <a:r>
              <a:rPr lang="ru-RU" dirty="0" err="1"/>
              <a:t>засвоюють</a:t>
            </a:r>
            <a:r>
              <a:rPr lang="ru-RU" dirty="0"/>
              <a:t> </a:t>
            </a:r>
            <a:r>
              <a:rPr lang="ru-RU" dirty="0" err="1"/>
              <a:t>вуглеводи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239">
            <a:off x="4653827" y="2437305"/>
            <a:ext cx="4194043" cy="314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882008" cy="291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881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000" y="188640"/>
            <a:ext cx="9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</a:t>
            </a:r>
            <a:r>
              <a:rPr lang="ru-RU" sz="2400" dirty="0" err="1" smtClean="0"/>
              <a:t>пухлині</a:t>
            </a:r>
            <a:r>
              <a:rPr lang="ru-RU" sz="2400" dirty="0" smtClean="0"/>
              <a:t> спинного </a:t>
            </a:r>
            <a:r>
              <a:rPr lang="ru-RU" sz="2400" dirty="0" err="1" smtClean="0"/>
              <a:t>мозку</a:t>
            </a:r>
            <a:r>
              <a:rPr lang="ru-RU" sz="2400" dirty="0"/>
              <a:t> </a:t>
            </a:r>
            <a:r>
              <a:rPr lang="ru-RU" dirty="0" err="1" smtClean="0"/>
              <a:t>виявляються</a:t>
            </a:r>
            <a:r>
              <a:rPr lang="ru-RU" dirty="0" smtClean="0"/>
              <a:t> </a:t>
            </a:r>
            <a:r>
              <a:rPr lang="ru-RU" dirty="0" err="1"/>
              <a:t>мляві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спастичні</a:t>
            </a:r>
            <a:r>
              <a:rPr lang="ru-RU" dirty="0"/>
              <a:t> </a:t>
            </a:r>
            <a:r>
              <a:rPr lang="ru-RU" dirty="0" err="1"/>
              <a:t>паралічі</a:t>
            </a:r>
            <a:r>
              <a:rPr lang="ru-RU" dirty="0"/>
              <a:t>, </a:t>
            </a:r>
            <a:r>
              <a:rPr lang="ru-RU" dirty="0" err="1"/>
              <a:t>розлади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чутливості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спинного </a:t>
            </a:r>
            <a:r>
              <a:rPr lang="ru-RU" dirty="0" err="1"/>
              <a:t>мозку</a:t>
            </a:r>
            <a:r>
              <a:rPr lang="ru-RU" dirty="0"/>
              <a:t>.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виникнути</a:t>
            </a:r>
            <a:r>
              <a:rPr lang="ru-RU" dirty="0"/>
              <a:t> </a:t>
            </a:r>
            <a:r>
              <a:rPr lang="ru-RU" dirty="0" err="1"/>
              <a:t>розлади</a:t>
            </a:r>
            <a:r>
              <a:rPr lang="ru-RU" dirty="0"/>
              <a:t> </a:t>
            </a:r>
            <a:r>
              <a:rPr lang="ru-RU" dirty="0" err="1"/>
              <a:t>сечовипускання</a:t>
            </a:r>
            <a:r>
              <a:rPr lang="ru-RU" dirty="0"/>
              <a:t> і </a:t>
            </a:r>
            <a:r>
              <a:rPr lang="ru-RU" dirty="0" err="1"/>
              <a:t>неточність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при </a:t>
            </a:r>
            <a:r>
              <a:rPr lang="ru-RU" dirty="0" err="1"/>
              <a:t>ходьбі</a:t>
            </a:r>
            <a:r>
              <a:rPr lang="ru-RU" dirty="0"/>
              <a:t>, </a:t>
            </a:r>
            <a:r>
              <a:rPr lang="ru-RU" dirty="0" err="1"/>
              <a:t>спів</a:t>
            </a:r>
            <a:r>
              <a:rPr lang="ru-RU" dirty="0"/>
              <a:t> </a:t>
            </a:r>
            <a:r>
              <a:rPr lang="ru-RU" dirty="0" err="1"/>
              <a:t>дружних</a:t>
            </a:r>
            <a:r>
              <a:rPr lang="ru-RU" dirty="0"/>
              <a:t> (</a:t>
            </a:r>
            <a:r>
              <a:rPr lang="ru-RU" dirty="0" err="1"/>
              <a:t>координованих</a:t>
            </a:r>
            <a:r>
              <a:rPr lang="ru-RU" dirty="0"/>
              <a:t>) </a:t>
            </a:r>
            <a:r>
              <a:rPr lang="ru-RU" dirty="0" err="1"/>
              <a:t>рухів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опух </a:t>
            </a:r>
            <a:r>
              <a:rPr lang="ru-RU" dirty="0" err="1"/>
              <a:t>іде</a:t>
            </a:r>
            <a:r>
              <a:rPr lang="ru-RU" dirty="0"/>
              <a:t> з хребта, то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підпадає</a:t>
            </a:r>
            <a:r>
              <a:rPr lang="ru-RU" dirty="0"/>
              <a:t> </a:t>
            </a:r>
            <a:r>
              <a:rPr lang="ru-RU" dirty="0" err="1"/>
              <a:t>деформації</a:t>
            </a:r>
            <a:r>
              <a:rPr lang="ru-RU" dirty="0"/>
              <a:t> і на </a:t>
            </a:r>
            <a:r>
              <a:rPr lang="ru-RU" dirty="0" err="1"/>
              <a:t>рентгенограмі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хребців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74253"/>
            <a:ext cx="2952328" cy="34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2" y="1916832"/>
            <a:ext cx="5066506" cy="349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95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663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Сирингомієлія</a:t>
            </a:r>
            <a:r>
              <a:rPr lang="ru-RU" dirty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/>
              <a:t>повільним</a:t>
            </a:r>
            <a:r>
              <a:rPr lang="ru-RU" dirty="0"/>
              <a:t> </a:t>
            </a:r>
            <a:r>
              <a:rPr lang="ru-RU" dirty="0" err="1"/>
              <a:t>прогресивним</a:t>
            </a:r>
            <a:r>
              <a:rPr lang="ru-RU" dirty="0"/>
              <a:t> </a:t>
            </a:r>
            <a:r>
              <a:rPr lang="ru-RU" dirty="0" err="1"/>
              <a:t>перебігом</a:t>
            </a:r>
            <a:r>
              <a:rPr lang="ru-RU" dirty="0"/>
              <a:t> (10—15 </a:t>
            </a:r>
            <a:r>
              <a:rPr lang="ru-RU" dirty="0" err="1"/>
              <a:t>років</a:t>
            </a:r>
            <a:r>
              <a:rPr lang="ru-RU" dirty="0"/>
              <a:t>).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уражається</a:t>
            </a:r>
            <a:r>
              <a:rPr lang="ru-RU" dirty="0"/>
              <a:t> </a:t>
            </a:r>
            <a:r>
              <a:rPr lang="ru-RU" dirty="0" err="1"/>
              <a:t>шийно-грудний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r>
              <a:rPr lang="ru-RU" dirty="0"/>
              <a:t> спинного </a:t>
            </a:r>
            <a:r>
              <a:rPr lang="ru-RU" dirty="0" err="1"/>
              <a:t>мозку</a:t>
            </a:r>
            <a:r>
              <a:rPr lang="ru-RU" dirty="0"/>
              <a:t> і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виявляються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: </a:t>
            </a:r>
            <a:r>
              <a:rPr lang="ru-RU" dirty="0" err="1"/>
              <a:t>поступова</a:t>
            </a:r>
            <a:r>
              <a:rPr lang="ru-RU" dirty="0"/>
              <a:t> </a:t>
            </a:r>
            <a:r>
              <a:rPr lang="ru-RU" dirty="0" err="1"/>
              <a:t>атрофія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руки,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супроводиться</a:t>
            </a:r>
            <a:r>
              <a:rPr lang="ru-RU" dirty="0"/>
              <a:t> </a:t>
            </a:r>
            <a:r>
              <a:rPr lang="ru-RU" dirty="0" err="1"/>
              <a:t>підвищеною</a:t>
            </a:r>
            <a:r>
              <a:rPr lang="ru-RU" dirty="0"/>
              <a:t> </a:t>
            </a:r>
            <a:r>
              <a:rPr lang="ru-RU" dirty="0" err="1"/>
              <a:t>пітливістю</a:t>
            </a:r>
            <a:r>
              <a:rPr lang="ru-RU" dirty="0"/>
              <a:t>, </a:t>
            </a:r>
            <a:r>
              <a:rPr lang="ru-RU" dirty="0" err="1" smtClean="0"/>
              <a:t>синюшністю</a:t>
            </a:r>
            <a:r>
              <a:rPr lang="ru-RU" dirty="0" smtClean="0"/>
              <a:t>.  При </a:t>
            </a:r>
            <a:r>
              <a:rPr lang="ru-RU" dirty="0" err="1"/>
              <a:t>дослідженні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хворий</a:t>
            </a:r>
            <a:r>
              <a:rPr lang="ru-RU" dirty="0"/>
              <a:t> не </a:t>
            </a:r>
            <a:r>
              <a:rPr lang="ru-RU" dirty="0" err="1"/>
              <a:t>відчуває</a:t>
            </a:r>
            <a:r>
              <a:rPr lang="ru-RU" dirty="0"/>
              <a:t> на </a:t>
            </a:r>
            <a:r>
              <a:rPr lang="ru-RU" dirty="0" err="1"/>
              <a:t>ураженій</a:t>
            </a:r>
            <a:r>
              <a:rPr lang="ru-RU" dirty="0"/>
              <a:t> </a:t>
            </a:r>
            <a:r>
              <a:rPr lang="ru-RU" dirty="0" err="1"/>
              <a:t>кінцівці</a:t>
            </a:r>
            <a:r>
              <a:rPr lang="ru-RU" dirty="0"/>
              <a:t> болю і </a:t>
            </a:r>
            <a:r>
              <a:rPr lang="ru-RU" dirty="0" smtClean="0"/>
              <a:t>тепла.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62" y="3884110"/>
            <a:ext cx="2700234" cy="272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685">
            <a:off x="5654300" y="1772816"/>
            <a:ext cx="3383280" cy="420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6980">
            <a:off x="202305" y="1916832"/>
            <a:ext cx="2145151" cy="326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643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3382863" cy="33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2487359" cy="415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48680"/>
            <a:ext cx="53285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Діастематоміелія</a:t>
            </a:r>
            <a:r>
              <a:rPr lang="ru-RU" sz="2400" dirty="0"/>
              <a:t> </a:t>
            </a:r>
            <a:r>
              <a:rPr lang="ru-RU" dirty="0"/>
              <a:t>(</a:t>
            </a:r>
            <a:r>
              <a:rPr lang="ru-RU" dirty="0" err="1"/>
              <a:t>спинний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з </a:t>
            </a:r>
            <a:r>
              <a:rPr lang="ru-RU" dirty="0" err="1"/>
              <a:t>проміжком</a:t>
            </a:r>
            <a:r>
              <a:rPr lang="ru-RU" dirty="0"/>
              <a:t>, </a:t>
            </a:r>
            <a:r>
              <a:rPr lang="ru-RU" dirty="0" err="1"/>
              <a:t>подвоєння</a:t>
            </a:r>
            <a:r>
              <a:rPr lang="ru-RU" dirty="0"/>
              <a:t> спинного </a:t>
            </a:r>
            <a:r>
              <a:rPr lang="ru-RU" dirty="0" err="1"/>
              <a:t>мозку</a:t>
            </a:r>
            <a:r>
              <a:rPr lang="ru-RU" dirty="0"/>
              <a:t>) </a:t>
            </a:r>
            <a:r>
              <a:rPr lang="ru-RU" dirty="0" err="1"/>
              <a:t>являє</a:t>
            </a:r>
            <a:r>
              <a:rPr lang="ru-RU" dirty="0"/>
              <a:t> собою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потворність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змикання</a:t>
            </a:r>
            <a:r>
              <a:rPr lang="ru-RU" dirty="0"/>
              <a:t> </a:t>
            </a:r>
            <a:r>
              <a:rPr lang="ru-RU" dirty="0" err="1"/>
              <a:t>симетрично</a:t>
            </a:r>
            <a:r>
              <a:rPr lang="ru-RU" dirty="0"/>
              <a:t> </a:t>
            </a:r>
            <a:r>
              <a:rPr lang="ru-RU" dirty="0" err="1"/>
              <a:t>закладаються</a:t>
            </a:r>
            <a:r>
              <a:rPr lang="ru-RU" dirty="0"/>
              <a:t> у </a:t>
            </a:r>
            <a:r>
              <a:rPr lang="ru-RU" dirty="0" err="1"/>
              <a:t>ембріона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спинного </a:t>
            </a:r>
            <a:r>
              <a:rPr lang="ru-RU" dirty="0" err="1"/>
              <a:t>мозку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4620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983" y="161546"/>
            <a:ext cx="91085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Менінгоцеле</a:t>
            </a:r>
            <a:r>
              <a:rPr lang="ru-RU" dirty="0"/>
              <a:t> </a:t>
            </a:r>
            <a:r>
              <a:rPr lang="ru-RU" dirty="0" err="1"/>
              <a:t>спинномозкова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черепно-</a:t>
            </a:r>
            <a:r>
              <a:rPr lang="ru-RU" dirty="0" err="1"/>
              <a:t>мозкова</a:t>
            </a:r>
            <a:r>
              <a:rPr lang="ru-RU" dirty="0"/>
              <a:t> </a:t>
            </a:r>
            <a:r>
              <a:rPr lang="ru-RU" dirty="0" err="1" smtClean="0"/>
              <a:t>грижа</a:t>
            </a:r>
            <a:r>
              <a:rPr lang="ru-RU" dirty="0" smtClean="0"/>
              <a:t>, </a:t>
            </a:r>
            <a:r>
              <a:rPr lang="ru-RU" dirty="0" err="1" smtClean="0"/>
              <a:t>обумовлена</a:t>
            </a:r>
            <a:r>
              <a:rPr lang="ru-RU" dirty="0" smtClean="0"/>
              <a:t> </a:t>
            </a:r>
            <a:r>
              <a:rPr lang="ru-RU" dirty="0" err="1"/>
              <a:t>вродженим</a:t>
            </a:r>
            <a:r>
              <a:rPr lang="ru-RU" dirty="0"/>
              <a:t> </a:t>
            </a:r>
            <a:r>
              <a:rPr lang="ru-RU" dirty="0" err="1"/>
              <a:t>дефіцитом</a:t>
            </a:r>
            <a:r>
              <a:rPr lang="ru-RU" dirty="0"/>
              <a:t> </a:t>
            </a:r>
            <a:r>
              <a:rPr lang="ru-RU" dirty="0" err="1"/>
              <a:t>кісткової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дна </a:t>
            </a:r>
            <a:r>
              <a:rPr lang="ru-RU" dirty="0" err="1"/>
              <a:t>передньої</a:t>
            </a:r>
            <a:r>
              <a:rPr lang="ru-RU" dirty="0"/>
              <a:t> </a:t>
            </a:r>
            <a:r>
              <a:rPr lang="ru-RU" dirty="0" err="1"/>
              <a:t>черпно</a:t>
            </a:r>
            <a:r>
              <a:rPr lang="ru-RU" dirty="0"/>
              <a:t> ямки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ембріонального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тих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(</a:t>
            </a:r>
            <a:r>
              <a:rPr lang="ru-RU" dirty="0" err="1"/>
              <a:t>інфекція</a:t>
            </a:r>
            <a:r>
              <a:rPr lang="ru-RU" dirty="0"/>
              <a:t>) і </a:t>
            </a:r>
            <a:r>
              <a:rPr lang="ru-RU" dirty="0" err="1"/>
              <a:t>внутрішніх</a:t>
            </a:r>
            <a:r>
              <a:rPr lang="ru-RU" dirty="0"/>
              <a:t> (</a:t>
            </a:r>
            <a:r>
              <a:rPr lang="ru-RU" dirty="0" err="1"/>
              <a:t>генетичних</a:t>
            </a:r>
            <a:r>
              <a:rPr lang="ru-RU" dirty="0"/>
              <a:t>) </a:t>
            </a:r>
            <a:r>
              <a:rPr lang="ru-RU" dirty="0" smtClean="0"/>
              <a:t>причин.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94" y="1454208"/>
            <a:ext cx="4053760" cy="205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794938" cy="284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2371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37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217"/>
            <a:ext cx="8229600" cy="71439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Спинний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мозок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5832648" cy="480972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400" i="1" dirty="0" err="1">
                <a:solidFill>
                  <a:schemeClr val="bg1"/>
                </a:solidFill>
              </a:rPr>
              <a:t>Спинний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мозок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--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відділ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центральної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нервової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системи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розташований</a:t>
            </a:r>
            <a:r>
              <a:rPr lang="ru-RU" sz="2400" dirty="0">
                <a:solidFill>
                  <a:schemeClr val="bg1"/>
                </a:solidFill>
              </a:rPr>
              <a:t> у </a:t>
            </a:r>
            <a:r>
              <a:rPr lang="ru-RU" sz="2400" dirty="0" err="1">
                <a:solidFill>
                  <a:schemeClr val="bg1"/>
                </a:solidFill>
              </a:rPr>
              <a:t>каналі</a:t>
            </a:r>
            <a:r>
              <a:rPr lang="ru-RU" sz="2400" dirty="0">
                <a:solidFill>
                  <a:schemeClr val="bg1"/>
                </a:solidFill>
              </a:rPr>
              <a:t> хребта. </a:t>
            </a:r>
            <a:r>
              <a:rPr lang="ru-RU" sz="2400" dirty="0" err="1">
                <a:solidFill>
                  <a:schemeClr val="bg1"/>
                </a:solidFill>
              </a:rPr>
              <a:t>Спинний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мозок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коротший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хребта і </a:t>
            </a:r>
            <a:r>
              <a:rPr lang="ru-RU" sz="2400" dirty="0" err="1">
                <a:solidFill>
                  <a:schemeClr val="bg1"/>
                </a:solidFill>
              </a:rPr>
              <a:t>закінчується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рівні</a:t>
            </a:r>
            <a:r>
              <a:rPr lang="ru-RU" sz="2400" dirty="0">
                <a:solidFill>
                  <a:schemeClr val="bg1"/>
                </a:solidFill>
              </a:rPr>
              <a:t> другого </a:t>
            </a:r>
            <a:r>
              <a:rPr lang="ru-RU" sz="2400" dirty="0" err="1">
                <a:solidFill>
                  <a:schemeClr val="bg1"/>
                </a:solidFill>
              </a:rPr>
              <a:t>поперекового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хребця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ru-RU" dirty="0"/>
          </a:p>
        </p:txBody>
      </p:sp>
      <p:pic>
        <p:nvPicPr>
          <p:cNvPr id="2050" name="Picture 2" descr="C:\Users\123\Desktop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08719"/>
            <a:ext cx="2506569" cy="573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21704" y="332656"/>
            <a:ext cx="5400600" cy="3657599"/>
          </a:xfrm>
        </p:spPr>
        <p:txBody>
          <a:bodyPr/>
          <a:lstStyle/>
          <a:p>
            <a:pPr marL="18288" indent="0">
              <a:buNone/>
            </a:pPr>
            <a:r>
              <a:rPr lang="ru-RU" sz="2800" dirty="0" err="1">
                <a:solidFill>
                  <a:schemeClr val="bg1"/>
                </a:solidFill>
              </a:rPr>
              <a:t>Довжина</a:t>
            </a:r>
            <a:r>
              <a:rPr lang="ru-RU" sz="2800" dirty="0">
                <a:solidFill>
                  <a:schemeClr val="bg1"/>
                </a:solidFill>
              </a:rPr>
              <a:t> спинного </a:t>
            </a:r>
            <a:r>
              <a:rPr lang="ru-RU" sz="2800" dirty="0" err="1">
                <a:solidFill>
                  <a:schemeClr val="bg1"/>
                </a:solidFill>
              </a:rPr>
              <a:t>мозку</a:t>
            </a:r>
            <a:r>
              <a:rPr lang="ru-RU" sz="2800" dirty="0">
                <a:solidFill>
                  <a:schemeClr val="bg1"/>
                </a:solidFill>
              </a:rPr>
              <a:t> в </a:t>
            </a:r>
            <a:r>
              <a:rPr lang="ru-RU" sz="2800" dirty="0" err="1">
                <a:solidFill>
                  <a:schemeClr val="bg1"/>
                </a:solidFill>
              </a:rPr>
              <a:t>середньому</a:t>
            </a:r>
            <a:r>
              <a:rPr lang="ru-RU" sz="2800" dirty="0">
                <a:solidFill>
                  <a:schemeClr val="bg1"/>
                </a:solidFill>
              </a:rPr>
              <a:t> 45 см у </a:t>
            </a:r>
            <a:r>
              <a:rPr lang="ru-RU" sz="2800" dirty="0" err="1">
                <a:solidFill>
                  <a:schemeClr val="bg1"/>
                </a:solidFill>
              </a:rPr>
              <a:t>чоловіків</a:t>
            </a:r>
            <a:r>
              <a:rPr lang="ru-RU" sz="2800" dirty="0">
                <a:solidFill>
                  <a:schemeClr val="bg1"/>
                </a:solidFill>
              </a:rPr>
              <a:t> і 41 -42 см у </a:t>
            </a:r>
            <a:r>
              <a:rPr lang="ru-RU" sz="2800" dirty="0" err="1">
                <a:solidFill>
                  <a:schemeClr val="bg1"/>
                </a:solidFill>
              </a:rPr>
              <a:t>жінок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маса</a:t>
            </a:r>
            <a:r>
              <a:rPr lang="ru-RU" sz="2800" dirty="0">
                <a:solidFill>
                  <a:schemeClr val="bg1"/>
                </a:solidFill>
              </a:rPr>
              <a:t> 34 -38 г.</a:t>
            </a:r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3074" name="Picture 2" descr="C:\Users\123\Desktop\Spinal_c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1"/>
            <a:ext cx="3874319" cy="29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3427386"/>
            <a:ext cx="2520280" cy="307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93857"/>
            <a:ext cx="4752528" cy="331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3672408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ru-RU" sz="2800" dirty="0" err="1"/>
              <a:t>Спинний</a:t>
            </a:r>
            <a:r>
              <a:rPr lang="ru-RU" sz="2800" dirty="0"/>
              <a:t> </a:t>
            </a:r>
            <a:r>
              <a:rPr lang="ru-RU" sz="2800" dirty="0" err="1"/>
              <a:t>мозок</a:t>
            </a:r>
            <a:r>
              <a:rPr lang="ru-RU" sz="2800" dirty="0"/>
              <a:t> </a:t>
            </a:r>
            <a:r>
              <a:rPr lang="ru-RU" sz="2800" dirty="0" err="1" smtClean="0"/>
              <a:t>складається</a:t>
            </a:r>
            <a:r>
              <a:rPr lang="ru-RU" sz="2800" dirty="0" smtClean="0"/>
              <a:t> з 31 сегмента і </a:t>
            </a:r>
            <a:r>
              <a:rPr lang="ru-RU" sz="2800" dirty="0" err="1" smtClean="0"/>
              <a:t>поділяється</a:t>
            </a:r>
            <a:r>
              <a:rPr lang="ru-RU" sz="2800" dirty="0" smtClean="0"/>
              <a:t> </a:t>
            </a:r>
            <a:r>
              <a:rPr lang="ru-RU" sz="2800" dirty="0"/>
              <a:t>на 5 </a:t>
            </a:r>
            <a:r>
              <a:rPr lang="ru-RU" sz="2800" dirty="0" err="1" smtClean="0"/>
              <a:t>відділів</a:t>
            </a:r>
            <a:r>
              <a:rPr lang="ru-RU" sz="2800" dirty="0" smtClean="0"/>
              <a:t>: </a:t>
            </a:r>
          </a:p>
          <a:p>
            <a:pPr marL="18288" indent="0">
              <a:buNone/>
            </a:pPr>
            <a:endParaRPr lang="ru-RU" sz="2800" dirty="0"/>
          </a:p>
          <a:p>
            <a:r>
              <a:rPr lang="ru-RU" sz="2800" dirty="0" err="1" smtClean="0"/>
              <a:t>шийний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err="1" smtClean="0"/>
              <a:t>грудний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err="1" smtClean="0"/>
              <a:t>поперековий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err="1" smtClean="0"/>
              <a:t>крижовий</a:t>
            </a:r>
            <a:r>
              <a:rPr lang="ru-RU" sz="2800" dirty="0" smtClean="0"/>
              <a:t>,</a:t>
            </a:r>
          </a:p>
          <a:p>
            <a:r>
              <a:rPr lang="ru-RU" sz="2800" dirty="0" err="1" smtClean="0"/>
              <a:t>куприковий</a:t>
            </a:r>
            <a:r>
              <a:rPr lang="ru-RU" dirty="0"/>
              <a:t>. </a:t>
            </a:r>
            <a:endParaRPr lang="ru-RU" dirty="0" smtClean="0"/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80" y="1318179"/>
            <a:ext cx="464148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123\Desktop\xreb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30501"/>
            <a:ext cx="3888432" cy="554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4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9872" y="548678"/>
            <a:ext cx="54726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err="1"/>
              <a:t>Від</a:t>
            </a:r>
            <a:r>
              <a:rPr lang="ru-RU" sz="2400" dirty="0"/>
              <a:t> кожного сегмента спинного </a:t>
            </a:r>
            <a:r>
              <a:rPr lang="ru-RU" sz="2400" dirty="0" err="1"/>
              <a:t>мозку</a:t>
            </a:r>
            <a:r>
              <a:rPr lang="ru-RU" sz="2400" dirty="0"/>
              <a:t> </a:t>
            </a:r>
            <a:r>
              <a:rPr lang="ru-RU" sz="2400" dirty="0" err="1"/>
              <a:t>праворуч</a:t>
            </a:r>
            <a:r>
              <a:rPr lang="ru-RU" sz="2400" dirty="0"/>
              <a:t> і </a:t>
            </a:r>
            <a:r>
              <a:rPr lang="ru-RU" sz="2400" dirty="0" err="1"/>
              <a:t>ліворуч</a:t>
            </a:r>
            <a:r>
              <a:rPr lang="ru-RU" sz="2400" dirty="0"/>
              <a:t> </a:t>
            </a:r>
            <a:r>
              <a:rPr lang="ru-RU" sz="2400" dirty="0" err="1"/>
              <a:t>відходять</a:t>
            </a:r>
            <a:r>
              <a:rPr lang="ru-RU" sz="2400" dirty="0"/>
              <a:t> по </a:t>
            </a:r>
            <a:r>
              <a:rPr lang="ru-RU" sz="2400" dirty="0" err="1"/>
              <a:t>парі</a:t>
            </a:r>
            <a:r>
              <a:rPr lang="ru-RU" sz="2400" dirty="0"/>
              <a:t> </a:t>
            </a:r>
            <a:r>
              <a:rPr lang="ru-RU" sz="2400" dirty="0" err="1"/>
              <a:t>задніх</a:t>
            </a:r>
            <a:r>
              <a:rPr lang="ru-RU" sz="2400" dirty="0"/>
              <a:t> і </a:t>
            </a:r>
            <a:r>
              <a:rPr lang="ru-RU" sz="2400" dirty="0" err="1"/>
              <a:t>передніх</a:t>
            </a:r>
            <a:r>
              <a:rPr lang="ru-RU" sz="2400" dirty="0"/>
              <a:t> </a:t>
            </a:r>
            <a:r>
              <a:rPr lang="ru-RU" sz="2400" dirty="0" err="1"/>
              <a:t>корінців</a:t>
            </a:r>
            <a:r>
              <a:rPr lang="ru-RU" sz="2400" dirty="0"/>
              <a:t>. </a:t>
            </a:r>
            <a:r>
              <a:rPr lang="ru-RU" sz="2400" dirty="0" err="1"/>
              <a:t>Задні</a:t>
            </a:r>
            <a:r>
              <a:rPr lang="ru-RU" sz="2400" dirty="0"/>
              <a:t> </a:t>
            </a:r>
            <a:r>
              <a:rPr lang="ru-RU" sz="2400" dirty="0" err="1"/>
              <a:t>корінці</a:t>
            </a:r>
            <a:r>
              <a:rPr lang="ru-RU" sz="2400" dirty="0"/>
              <a:t> </a:t>
            </a:r>
            <a:r>
              <a:rPr lang="ru-RU" sz="2400" dirty="0" err="1"/>
              <a:t>побудовані</a:t>
            </a:r>
            <a:r>
              <a:rPr lang="ru-RU" sz="2400" dirty="0"/>
              <a:t> з </a:t>
            </a:r>
            <a:r>
              <a:rPr lang="ru-RU" sz="2400" dirty="0" err="1"/>
              <a:t>пучків</a:t>
            </a:r>
            <a:r>
              <a:rPr lang="ru-RU" sz="2400" dirty="0"/>
              <a:t> </a:t>
            </a:r>
            <a:r>
              <a:rPr lang="ru-RU" sz="2400" dirty="0" err="1"/>
              <a:t>чутливих</a:t>
            </a:r>
            <a:r>
              <a:rPr lang="ru-RU" sz="2400" dirty="0"/>
              <a:t> </a:t>
            </a:r>
            <a:r>
              <a:rPr lang="ru-RU" sz="2400" dirty="0" err="1"/>
              <a:t>нервових</a:t>
            </a:r>
            <a:r>
              <a:rPr lang="ru-RU" sz="2400" dirty="0"/>
              <a:t> волокон, а </a:t>
            </a:r>
            <a:r>
              <a:rPr lang="ru-RU" sz="2400" dirty="0" err="1"/>
              <a:t>передні</a:t>
            </a:r>
            <a:r>
              <a:rPr lang="ru-RU" sz="2400" dirty="0"/>
              <a:t> - з </a:t>
            </a:r>
            <a:r>
              <a:rPr lang="ru-RU" sz="2400" dirty="0" err="1"/>
              <a:t>рухових</a:t>
            </a:r>
            <a:r>
              <a:rPr lang="ru-RU" sz="2400" dirty="0"/>
              <a:t> </a:t>
            </a:r>
            <a:r>
              <a:rPr lang="ru-RU" sz="2400" dirty="0" err="1"/>
              <a:t>нервових</a:t>
            </a:r>
            <a:r>
              <a:rPr lang="ru-RU" sz="2400" dirty="0"/>
              <a:t> волокон. У </a:t>
            </a:r>
            <a:r>
              <a:rPr lang="ru-RU" sz="2400" dirty="0" err="1"/>
              <a:t>міжхребцевому</a:t>
            </a:r>
            <a:r>
              <a:rPr lang="ru-RU" sz="2400" dirty="0"/>
              <a:t> </a:t>
            </a:r>
            <a:r>
              <a:rPr lang="ru-RU" sz="2400" dirty="0" err="1"/>
              <a:t>отворі</a:t>
            </a:r>
            <a:r>
              <a:rPr lang="ru-RU" sz="2400" dirty="0"/>
              <a:t> </a:t>
            </a:r>
            <a:r>
              <a:rPr lang="ru-RU" sz="2400" dirty="0" err="1"/>
              <a:t>корінці</a:t>
            </a:r>
            <a:r>
              <a:rPr lang="ru-RU" sz="2400" dirty="0"/>
              <a:t> </a:t>
            </a:r>
            <a:r>
              <a:rPr lang="ru-RU" sz="2400" dirty="0" err="1"/>
              <a:t>зливаються</a:t>
            </a:r>
            <a:r>
              <a:rPr lang="ru-RU" sz="2400" dirty="0"/>
              <a:t>, </a:t>
            </a:r>
            <a:r>
              <a:rPr lang="ru-RU" sz="2400" dirty="0" err="1"/>
              <a:t>утворюючи</a:t>
            </a:r>
            <a:r>
              <a:rPr lang="ru-RU" sz="2400" dirty="0"/>
              <a:t> </a:t>
            </a:r>
            <a:r>
              <a:rPr lang="ru-RU" sz="2400" dirty="0" err="1"/>
              <a:t>змішаний</a:t>
            </a:r>
            <a:r>
              <a:rPr lang="ru-RU" sz="2400" dirty="0"/>
              <a:t> </a:t>
            </a:r>
            <a:r>
              <a:rPr lang="ru-RU" sz="2400" dirty="0" err="1"/>
              <a:t>спинномозковий</a:t>
            </a:r>
            <a:r>
              <a:rPr lang="ru-RU" sz="2400" dirty="0"/>
              <a:t> нерв.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кількості</a:t>
            </a:r>
            <a:r>
              <a:rPr lang="ru-RU" sz="2400" dirty="0"/>
              <a:t> </a:t>
            </a:r>
            <a:r>
              <a:rPr lang="ru-RU" sz="2400" dirty="0" err="1"/>
              <a:t>сегментів</a:t>
            </a:r>
            <a:r>
              <a:rPr lang="ru-RU" sz="2400" dirty="0"/>
              <a:t> </a:t>
            </a:r>
            <a:r>
              <a:rPr lang="ru-RU" sz="2400" dirty="0" err="1"/>
              <a:t>спинний</a:t>
            </a:r>
            <a:r>
              <a:rPr lang="ru-RU" sz="2400" dirty="0"/>
              <a:t> </a:t>
            </a:r>
            <a:r>
              <a:rPr lang="ru-RU" sz="2400" dirty="0" err="1"/>
              <a:t>мозок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31 пару </a:t>
            </a:r>
            <a:r>
              <a:rPr lang="ru-RU" sz="2400" dirty="0" err="1"/>
              <a:t>нервів</a:t>
            </a:r>
            <a:r>
              <a:rPr lang="ru-RU" sz="2400" dirty="0"/>
              <a:t>: 8 пар </a:t>
            </a:r>
            <a:r>
              <a:rPr lang="ru-RU" sz="2400" dirty="0" err="1"/>
              <a:t>шийних</a:t>
            </a:r>
            <a:r>
              <a:rPr lang="ru-RU" sz="2400" dirty="0"/>
              <a:t>, 12 </a:t>
            </a:r>
            <a:r>
              <a:rPr lang="ru-RU" sz="2400" dirty="0" err="1"/>
              <a:t>грудних</a:t>
            </a:r>
            <a:r>
              <a:rPr lang="ru-RU" sz="2400" dirty="0"/>
              <a:t>, 5 </a:t>
            </a:r>
            <a:r>
              <a:rPr lang="ru-RU" sz="2400" dirty="0" err="1"/>
              <a:t>поперекових</a:t>
            </a:r>
            <a:r>
              <a:rPr lang="ru-RU" sz="2400" dirty="0"/>
              <a:t>, 5 </a:t>
            </a:r>
            <a:r>
              <a:rPr lang="ru-RU" sz="2400" dirty="0" err="1"/>
              <a:t>крижових</a:t>
            </a:r>
            <a:r>
              <a:rPr lang="ru-RU" sz="2400" dirty="0"/>
              <a:t> і одну пару </a:t>
            </a:r>
            <a:r>
              <a:rPr lang="ru-RU" sz="2400" dirty="0" err="1"/>
              <a:t>куприкових</a:t>
            </a:r>
            <a:r>
              <a:rPr lang="ru-RU" sz="2400" dirty="0"/>
              <a:t>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316263" cy="449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5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816424" cy="212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686" y="116722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Спинний</a:t>
            </a:r>
            <a:r>
              <a:rPr lang="ru-RU" sz="2400" dirty="0"/>
              <a:t> </a:t>
            </a:r>
            <a:r>
              <a:rPr lang="ru-RU" sz="2400" dirty="0" err="1"/>
              <a:t>мозок</a:t>
            </a:r>
            <a:r>
              <a:rPr lang="ru-RU" sz="2400" dirty="0"/>
              <a:t> </a:t>
            </a:r>
            <a:r>
              <a:rPr lang="ru-RU" sz="2400" dirty="0" err="1"/>
              <a:t>ділиться</a:t>
            </a:r>
            <a:r>
              <a:rPr lang="ru-RU" sz="2400" dirty="0"/>
              <a:t> на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симетричні</a:t>
            </a:r>
            <a:r>
              <a:rPr lang="ru-RU" sz="2400" dirty="0"/>
              <a:t> </a:t>
            </a:r>
            <a:r>
              <a:rPr lang="ru-RU" sz="2400" dirty="0" err="1"/>
              <a:t>половини</a:t>
            </a:r>
            <a:r>
              <a:rPr lang="ru-RU" sz="2400" dirty="0"/>
              <a:t> - праву і </a:t>
            </a:r>
            <a:r>
              <a:rPr lang="ru-RU" sz="2400" dirty="0" err="1"/>
              <a:t>ліву</a:t>
            </a:r>
            <a:r>
              <a:rPr lang="ru-RU" sz="2400" dirty="0"/>
              <a:t>. Вони </a:t>
            </a:r>
            <a:r>
              <a:rPr lang="ru-RU" sz="2400" dirty="0" err="1"/>
              <a:t>спереду</a:t>
            </a:r>
            <a:r>
              <a:rPr lang="ru-RU" sz="2400" dirty="0"/>
              <a:t> і </a:t>
            </a:r>
            <a:r>
              <a:rPr lang="ru-RU" sz="2400" dirty="0" err="1"/>
              <a:t>ззаду</a:t>
            </a:r>
            <a:r>
              <a:rPr lang="ru-RU" sz="2400" dirty="0"/>
              <a:t> </a:t>
            </a:r>
            <a:r>
              <a:rPr lang="ru-RU" sz="2400" dirty="0" err="1"/>
              <a:t>розділені</a:t>
            </a:r>
            <a:r>
              <a:rPr lang="ru-RU" sz="2400" dirty="0"/>
              <a:t> </a:t>
            </a:r>
            <a:r>
              <a:rPr lang="ru-RU" sz="2400" dirty="0" err="1"/>
              <a:t>глибокими</a:t>
            </a:r>
            <a:r>
              <a:rPr lang="ru-RU" sz="2400" dirty="0"/>
              <a:t> </a:t>
            </a:r>
            <a:r>
              <a:rPr lang="ru-RU" sz="2400" dirty="0" err="1"/>
              <a:t>борознами</a:t>
            </a:r>
            <a:r>
              <a:rPr lang="ru-RU" sz="24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686" y="3203262"/>
            <a:ext cx="3267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err="1"/>
              <a:t>Навколо</a:t>
            </a:r>
            <a:r>
              <a:rPr lang="ru-RU" sz="2000" dirty="0"/>
              <a:t> центрального каналу </a:t>
            </a:r>
            <a:r>
              <a:rPr lang="ru-RU" sz="2000" dirty="0" err="1"/>
              <a:t>розташована</a:t>
            </a:r>
            <a:r>
              <a:rPr lang="ru-RU" sz="2000" dirty="0"/>
              <a:t> </a:t>
            </a:r>
            <a:r>
              <a:rPr lang="ru-RU" sz="2800" dirty="0" err="1"/>
              <a:t>сіра</a:t>
            </a:r>
            <a:r>
              <a:rPr lang="ru-RU" sz="2800" dirty="0"/>
              <a:t> </a:t>
            </a:r>
            <a:r>
              <a:rPr lang="ru-RU" sz="2800" dirty="0" err="1"/>
              <a:t>речовина</a:t>
            </a:r>
            <a:r>
              <a:rPr lang="ru-RU" sz="2000" dirty="0"/>
              <a:t>, яка </a:t>
            </a:r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/>
              <a:t>тіл</a:t>
            </a:r>
            <a:r>
              <a:rPr lang="ru-RU" sz="2000" dirty="0"/>
              <a:t> </a:t>
            </a:r>
            <a:r>
              <a:rPr lang="ru-RU" sz="2000" dirty="0" err="1"/>
              <a:t>вставних</a:t>
            </a:r>
            <a:r>
              <a:rPr lang="ru-RU" sz="2000" dirty="0"/>
              <a:t> </a:t>
            </a:r>
            <a:r>
              <a:rPr lang="ru-RU" sz="2000" dirty="0" err="1"/>
              <a:t>нейронів</a:t>
            </a:r>
            <a:r>
              <a:rPr lang="ru-RU" sz="2000" dirty="0"/>
              <a:t> і </a:t>
            </a:r>
            <a:r>
              <a:rPr lang="ru-RU" sz="2000" dirty="0" err="1"/>
              <a:t>рухових</a:t>
            </a:r>
            <a:r>
              <a:rPr lang="ru-RU" sz="2000" dirty="0"/>
              <a:t>. На поперечному </a:t>
            </a:r>
            <a:r>
              <a:rPr lang="ru-RU" sz="2000" dirty="0" err="1"/>
              <a:t>розрізі</a:t>
            </a:r>
            <a:r>
              <a:rPr lang="ru-RU" sz="2000" dirty="0"/>
              <a:t> </a:t>
            </a:r>
            <a:r>
              <a:rPr lang="ru-RU" sz="2000" dirty="0" err="1"/>
              <a:t>сіра</a:t>
            </a:r>
            <a:r>
              <a:rPr lang="ru-RU" sz="2000" dirty="0"/>
              <a:t> </a:t>
            </a:r>
            <a:r>
              <a:rPr lang="ru-RU" sz="2000" dirty="0" err="1"/>
              <a:t>речовина</a:t>
            </a:r>
            <a:r>
              <a:rPr lang="ru-RU" sz="2000" dirty="0"/>
              <a:t> </a:t>
            </a:r>
            <a:r>
              <a:rPr lang="ru-RU" sz="2000" dirty="0" err="1"/>
              <a:t>формує</a:t>
            </a:r>
            <a:r>
              <a:rPr lang="ru-RU" sz="2000" dirty="0"/>
              <a:t> </a:t>
            </a:r>
            <a:r>
              <a:rPr lang="ru-RU" sz="2000" dirty="0" err="1"/>
              <a:t>фігуру</a:t>
            </a:r>
            <a:r>
              <a:rPr lang="ru-RU" sz="2000" dirty="0"/>
              <a:t>, схожу на </a:t>
            </a:r>
            <a:r>
              <a:rPr lang="ru-RU" sz="2000" dirty="0" err="1"/>
              <a:t>метелика</a:t>
            </a:r>
            <a:r>
              <a:rPr lang="ru-RU" sz="20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9619" y="3195459"/>
            <a:ext cx="561829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err="1"/>
              <a:t>Сіра</a:t>
            </a:r>
            <a:r>
              <a:rPr lang="ru-RU" sz="2000" dirty="0"/>
              <a:t> </a:t>
            </a:r>
            <a:r>
              <a:rPr lang="ru-RU" sz="2000" dirty="0" err="1"/>
              <a:t>речовина</a:t>
            </a:r>
            <a:r>
              <a:rPr lang="ru-RU" sz="2000" dirty="0"/>
              <a:t> спинного </a:t>
            </a:r>
            <a:r>
              <a:rPr lang="ru-RU" sz="2000" dirty="0" err="1"/>
              <a:t>мозку</a:t>
            </a:r>
            <a:r>
              <a:rPr lang="ru-RU" sz="2000" dirty="0"/>
              <a:t> оточена </a:t>
            </a:r>
            <a:r>
              <a:rPr lang="ru-RU" sz="2800" b="1" dirty="0" err="1"/>
              <a:t>білою</a:t>
            </a:r>
            <a:r>
              <a:rPr lang="ru-RU" sz="2800" b="1" dirty="0"/>
              <a:t> </a:t>
            </a:r>
            <a:r>
              <a:rPr lang="ru-RU" sz="2800" b="1" dirty="0" err="1"/>
              <a:t>речовиною</a:t>
            </a:r>
            <a:r>
              <a:rPr lang="ru-RU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відростки</a:t>
            </a:r>
            <a:r>
              <a:rPr lang="ru-RU" sz="2000" dirty="0"/>
              <a:t> </a:t>
            </a:r>
            <a:r>
              <a:rPr lang="ru-RU" sz="2000" dirty="0" err="1"/>
              <a:t>нейронів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є </a:t>
            </a:r>
            <a:r>
              <a:rPr lang="ru-RU" sz="2000" dirty="0" err="1"/>
              <a:t>чутливими</a:t>
            </a:r>
            <a:r>
              <a:rPr lang="ru-RU" sz="2000" dirty="0"/>
              <a:t> і </a:t>
            </a:r>
            <a:r>
              <a:rPr lang="ru-RU" sz="2000" dirty="0" err="1"/>
              <a:t>руховими</a:t>
            </a:r>
            <a:r>
              <a:rPr lang="ru-RU" sz="2000" dirty="0"/>
              <a:t> </a:t>
            </a:r>
            <a:r>
              <a:rPr lang="ru-RU" sz="2000" dirty="0" err="1"/>
              <a:t>провідними</a:t>
            </a:r>
            <a:r>
              <a:rPr lang="ru-RU" sz="2000" dirty="0"/>
              <a:t> шляхами. </a:t>
            </a:r>
            <a:r>
              <a:rPr lang="ru-RU" sz="2000" dirty="0" err="1"/>
              <a:t>Ті</a:t>
            </a:r>
            <a:r>
              <a:rPr lang="ru-RU" sz="2000" dirty="0"/>
              <a:t> з них,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несуть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</a:t>
            </a:r>
            <a:r>
              <a:rPr lang="ru-RU" sz="2000" i="1" dirty="0"/>
              <a:t>з </a:t>
            </a:r>
            <a:r>
              <a:rPr lang="ru-RU" sz="2000" i="1" dirty="0" err="1"/>
              <a:t>периферії</a:t>
            </a:r>
            <a:r>
              <a:rPr lang="ru-RU" sz="2000" i="1" dirty="0"/>
              <a:t> та </a:t>
            </a:r>
            <a:r>
              <a:rPr lang="ru-RU" sz="2000" i="1" dirty="0" err="1"/>
              <a:t>внутрішніх</a:t>
            </a:r>
            <a:r>
              <a:rPr lang="ru-RU" sz="2000" i="1" dirty="0"/>
              <a:t> </a:t>
            </a:r>
            <a:r>
              <a:rPr lang="ru-RU" sz="2000" i="1" dirty="0" err="1"/>
              <a:t>органів</a:t>
            </a:r>
            <a:r>
              <a:rPr lang="ru-RU" sz="2000" i="1" dirty="0"/>
              <a:t> до спинного і головного </a:t>
            </a:r>
            <a:r>
              <a:rPr lang="ru-RU" sz="2000" i="1" dirty="0" err="1"/>
              <a:t>мозку</a:t>
            </a:r>
            <a:r>
              <a:rPr lang="ru-RU" sz="2000" i="1" dirty="0"/>
              <a:t> </a:t>
            </a:r>
            <a:r>
              <a:rPr lang="ru-RU" sz="2000" dirty="0" err="1"/>
              <a:t>називаються</a:t>
            </a:r>
            <a:r>
              <a:rPr lang="ru-RU" sz="2000" dirty="0"/>
              <a:t> </a:t>
            </a:r>
            <a:r>
              <a:rPr lang="ru-RU" sz="2400" b="1" dirty="0" err="1"/>
              <a:t>висхідними</a:t>
            </a:r>
            <a:r>
              <a:rPr lang="ru-RU" sz="2000" dirty="0"/>
              <a:t> (</a:t>
            </a:r>
            <a:r>
              <a:rPr lang="ru-RU" sz="2000" dirty="0" err="1"/>
              <a:t>чутливими</a:t>
            </a:r>
            <a:r>
              <a:rPr lang="ru-RU" sz="2000" dirty="0" smtClean="0"/>
              <a:t>).      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/>
              <a:t>— </a:t>
            </a:r>
            <a:r>
              <a:rPr lang="ru-RU" sz="2400" b="1" dirty="0" err="1"/>
              <a:t>низхідні</a:t>
            </a:r>
            <a:r>
              <a:rPr lang="ru-RU" sz="2000" dirty="0"/>
              <a:t> (</a:t>
            </a:r>
            <a:r>
              <a:rPr lang="ru-RU" sz="2000" dirty="0" err="1"/>
              <a:t>рухові</a:t>
            </a:r>
            <a:r>
              <a:rPr lang="ru-RU" sz="2000" dirty="0"/>
              <a:t>) </a:t>
            </a:r>
            <a:r>
              <a:rPr lang="ru-RU" sz="2000" dirty="0" err="1"/>
              <a:t>несуть</a:t>
            </a:r>
            <a:r>
              <a:rPr lang="ru-RU" sz="2000" dirty="0"/>
              <a:t> </a:t>
            </a:r>
            <a:r>
              <a:rPr lang="ru-RU" sz="2000" dirty="0" err="1"/>
              <a:t>імпульси</a:t>
            </a:r>
            <a:r>
              <a:rPr lang="ru-RU" sz="2000" dirty="0"/>
              <a:t> </a:t>
            </a:r>
            <a:r>
              <a:rPr lang="ru-RU" sz="2000" i="1" dirty="0" err="1"/>
              <a:t>від</a:t>
            </a:r>
            <a:r>
              <a:rPr lang="ru-RU" sz="2000" i="1" dirty="0"/>
              <a:t> головного і спинного </a:t>
            </a:r>
            <a:r>
              <a:rPr lang="ru-RU" sz="2000" i="1" dirty="0" err="1"/>
              <a:t>мозку</a:t>
            </a:r>
            <a:r>
              <a:rPr lang="ru-RU" sz="2000" i="1" dirty="0"/>
              <a:t> до </a:t>
            </a:r>
            <a:r>
              <a:rPr lang="ru-RU" sz="2000" i="1" dirty="0" err="1"/>
              <a:t>периферичних</a:t>
            </a:r>
            <a:r>
              <a:rPr lang="ru-RU" sz="2000" i="1" dirty="0"/>
              <a:t> </a:t>
            </a:r>
            <a:r>
              <a:rPr lang="ru-RU" sz="2000" i="1" dirty="0" err="1"/>
              <a:t>частин</a:t>
            </a:r>
            <a:r>
              <a:rPr lang="ru-RU" sz="2000" i="1" dirty="0"/>
              <a:t> </a:t>
            </a:r>
            <a:r>
              <a:rPr lang="ru-RU" sz="2000" i="1" dirty="0" err="1"/>
              <a:t>тіла</a:t>
            </a:r>
            <a:r>
              <a:rPr lang="ru-RU" sz="2000" i="1" dirty="0"/>
              <a:t> та </a:t>
            </a:r>
            <a:r>
              <a:rPr lang="ru-RU" sz="2000" i="1" dirty="0" err="1"/>
              <a:t>внутрішніх</a:t>
            </a:r>
            <a:r>
              <a:rPr lang="ru-RU" sz="2000" i="1" dirty="0"/>
              <a:t> </a:t>
            </a:r>
            <a:r>
              <a:rPr lang="ru-RU" sz="2000" i="1" dirty="0" err="1"/>
              <a:t>органів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06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-171400"/>
            <a:ext cx="7834064" cy="259228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i="1" dirty="0" err="1"/>
              <a:t>Спинний</a:t>
            </a:r>
            <a:r>
              <a:rPr lang="ru-RU" i="1" dirty="0"/>
              <a:t> </a:t>
            </a:r>
            <a:r>
              <a:rPr lang="ru-RU" i="1" dirty="0" err="1"/>
              <a:t>мозок</a:t>
            </a:r>
            <a:r>
              <a:rPr lang="ru-RU" i="1" dirty="0"/>
              <a:t> </a:t>
            </a:r>
            <a:r>
              <a:rPr lang="ru-RU" i="1" dirty="0" err="1"/>
              <a:t>оточений</a:t>
            </a:r>
            <a:r>
              <a:rPr lang="ru-RU" i="1" dirty="0"/>
              <a:t> </a:t>
            </a:r>
            <a:r>
              <a:rPr lang="ru-RU" i="1" dirty="0" err="1"/>
              <a:t>трьома</a:t>
            </a:r>
            <a:r>
              <a:rPr lang="ru-RU" i="1" dirty="0"/>
              <a:t> </a:t>
            </a:r>
            <a:r>
              <a:rPr lang="ru-RU" i="1" dirty="0" err="1"/>
              <a:t>оболонками</a:t>
            </a:r>
            <a:r>
              <a:rPr lang="ru-RU" dirty="0"/>
              <a:t>:</a:t>
            </a:r>
          </a:p>
          <a:p>
            <a:pPr marL="475488" indent="-457200">
              <a:buAutoNum type="arabicPeriod"/>
            </a:pPr>
            <a:r>
              <a:rPr lang="ru-RU" sz="2800" dirty="0" err="1"/>
              <a:t>Внутрішня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м’яка</a:t>
            </a:r>
            <a:r>
              <a:rPr lang="ru-RU" sz="2800" dirty="0"/>
              <a:t> </a:t>
            </a:r>
            <a:r>
              <a:rPr lang="ru-RU" sz="2800" dirty="0" err="1"/>
              <a:t>оболонка</a:t>
            </a:r>
            <a:endParaRPr lang="ru-RU" sz="2800" dirty="0"/>
          </a:p>
          <a:p>
            <a:pPr marL="475488" indent="-457200">
              <a:buAutoNum type="arabicPeriod"/>
            </a:pPr>
            <a:r>
              <a:rPr lang="ru-RU" sz="2800" dirty="0" err="1" smtClean="0"/>
              <a:t>Павутинною</a:t>
            </a:r>
            <a:endParaRPr lang="ru-RU" sz="2800" dirty="0" smtClean="0"/>
          </a:p>
          <a:p>
            <a:pPr marL="475488" indent="-457200">
              <a:buAutoNum type="arabicPeriod"/>
            </a:pPr>
            <a:r>
              <a:rPr lang="ru-RU" sz="2800" dirty="0" smtClean="0"/>
              <a:t>Твердою</a:t>
            </a:r>
            <a:endParaRPr lang="ru-RU" sz="2800" dirty="0"/>
          </a:p>
        </p:txBody>
      </p:sp>
      <p:pic>
        <p:nvPicPr>
          <p:cNvPr id="7171" name="Picture 3" descr="C:\Users\123\Desktop\xreb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57158"/>
            <a:ext cx="4824536" cy="438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0511" y="2647165"/>
            <a:ext cx="27622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Тверда </a:t>
            </a:r>
            <a:r>
              <a:rPr lang="ru-RU" dirty="0" err="1" smtClean="0"/>
              <a:t>оболонка</a:t>
            </a:r>
            <a:r>
              <a:rPr lang="ru-RU" dirty="0" smtClean="0"/>
              <a:t> -</a:t>
            </a:r>
            <a:r>
              <a:rPr lang="ru-RU" dirty="0" err="1" smtClean="0"/>
              <a:t>зовнішня</a:t>
            </a:r>
            <a:r>
              <a:rPr lang="ru-RU" dirty="0" smtClean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щільний</a:t>
            </a:r>
            <a:r>
              <a:rPr lang="ru-RU" dirty="0"/>
              <a:t> </a:t>
            </a:r>
            <a:r>
              <a:rPr lang="ru-RU" dirty="0" err="1"/>
              <a:t>фіброзний</a:t>
            </a:r>
            <a:r>
              <a:rPr lang="ru-RU" dirty="0"/>
              <a:t> </a:t>
            </a:r>
            <a:r>
              <a:rPr lang="ru-RU" dirty="0" err="1"/>
              <a:t>мішок</a:t>
            </a: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511" y="4437112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Павутинна</a:t>
            </a:r>
            <a:r>
              <a:rPr lang="ru-RU" dirty="0"/>
              <a:t> </a:t>
            </a:r>
            <a:r>
              <a:rPr lang="ru-RU" dirty="0" err="1"/>
              <a:t>оболонка</a:t>
            </a:r>
            <a:r>
              <a:rPr lang="ru-RU" dirty="0"/>
              <a:t> – </a:t>
            </a:r>
            <a:r>
              <a:rPr lang="ru-RU" dirty="0" err="1"/>
              <a:t>м’яка</a:t>
            </a:r>
            <a:r>
              <a:rPr lang="ru-RU" dirty="0"/>
              <a:t> тонка </a:t>
            </a:r>
            <a:r>
              <a:rPr lang="ru-RU" dirty="0" err="1"/>
              <a:t>прозора</a:t>
            </a:r>
            <a:r>
              <a:rPr lang="ru-RU" dirty="0"/>
              <a:t> </a:t>
            </a:r>
            <a:r>
              <a:rPr lang="ru-RU" dirty="0" err="1"/>
              <a:t>покриває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опухлості</a:t>
            </a:r>
            <a:r>
              <a:rPr lang="ru-RU" dirty="0"/>
              <a:t>, </a:t>
            </a:r>
            <a:r>
              <a:rPr lang="ru-RU" dirty="0" err="1"/>
              <a:t>бідна</a:t>
            </a:r>
            <a:r>
              <a:rPr lang="ru-RU" dirty="0"/>
              <a:t> на </a:t>
            </a:r>
            <a:r>
              <a:rPr lang="ru-RU" dirty="0" err="1"/>
              <a:t>нерви</a:t>
            </a:r>
            <a:r>
              <a:rPr lang="ru-RU" dirty="0"/>
              <a:t> і </a:t>
            </a:r>
            <a:r>
              <a:rPr lang="ru-RU" dirty="0" err="1"/>
              <a:t>судини</a:t>
            </a:r>
            <a:r>
              <a:rPr lang="ru-RU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5729773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Внутрішня</a:t>
            </a:r>
            <a:r>
              <a:rPr lang="ru-RU" dirty="0"/>
              <a:t> </a:t>
            </a:r>
            <a:r>
              <a:rPr lang="ru-RU" dirty="0" err="1"/>
              <a:t>оболонка</a:t>
            </a:r>
            <a:r>
              <a:rPr lang="ru-RU" dirty="0"/>
              <a:t> </a:t>
            </a:r>
            <a:r>
              <a:rPr lang="ru-RU" dirty="0" err="1"/>
              <a:t>м’яка</a:t>
            </a:r>
            <a:r>
              <a:rPr lang="ru-RU" dirty="0"/>
              <a:t> </a:t>
            </a:r>
            <a:r>
              <a:rPr lang="ru-RU" dirty="0" err="1"/>
              <a:t>щільно</a:t>
            </a:r>
            <a:r>
              <a:rPr lang="ru-RU" dirty="0"/>
              <a:t> </a:t>
            </a:r>
            <a:r>
              <a:rPr lang="ru-RU" dirty="0" err="1"/>
              <a:t>оточує</a:t>
            </a:r>
            <a:r>
              <a:rPr lang="ru-RU" dirty="0"/>
              <a:t> </a:t>
            </a:r>
            <a:r>
              <a:rPr lang="ru-RU" dirty="0" err="1"/>
              <a:t>спинний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</a:t>
            </a:r>
            <a:r>
              <a:rPr lang="ru-RU" dirty="0" err="1"/>
              <a:t>проникає</a:t>
            </a:r>
            <a:r>
              <a:rPr lang="ru-RU" dirty="0"/>
              <a:t> у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щілини</a:t>
            </a:r>
            <a:r>
              <a:rPr lang="ru-RU" dirty="0"/>
              <a:t> і </a:t>
            </a:r>
            <a:r>
              <a:rPr lang="ru-RU" dirty="0" err="1"/>
              <a:t>вистилає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5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9036496" cy="914400"/>
          </a:xfrm>
        </p:spPr>
        <p:txBody>
          <a:bodyPr/>
          <a:lstStyle/>
          <a:p>
            <a:r>
              <a:rPr lang="ru-RU" sz="4400" dirty="0" err="1"/>
              <a:t>Функції</a:t>
            </a:r>
            <a:r>
              <a:rPr lang="ru-RU" sz="4400" dirty="0"/>
              <a:t> спинного </a:t>
            </a:r>
            <a:r>
              <a:rPr lang="ru-RU" sz="4400" dirty="0" err="1"/>
              <a:t>мозку</a:t>
            </a:r>
            <a:r>
              <a:rPr lang="ru-RU" sz="4400" dirty="0"/>
              <a:t> </a:t>
            </a:r>
            <a:r>
              <a:rPr lang="ru-RU" sz="4400" dirty="0" err="1"/>
              <a:t>людини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6282" y="1268760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/>
              <a:t>Рефлекторна </a:t>
            </a:r>
            <a:r>
              <a:rPr lang="ru-RU" sz="2400" dirty="0" err="1"/>
              <a:t>функція</a:t>
            </a:r>
            <a:r>
              <a:rPr lang="ru-RU" sz="2400" dirty="0"/>
              <a:t> </a:t>
            </a:r>
            <a:r>
              <a:rPr lang="ru-RU" dirty="0"/>
              <a:t>спинного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здійсненні</a:t>
            </a:r>
            <a:r>
              <a:rPr lang="ru-RU" dirty="0"/>
              <a:t> </a:t>
            </a:r>
            <a:r>
              <a:rPr lang="ru-RU" i="1" dirty="0" err="1"/>
              <a:t>складних</a:t>
            </a:r>
            <a:r>
              <a:rPr lang="ru-RU" i="1" dirty="0"/>
              <a:t> </a:t>
            </a:r>
            <a:r>
              <a:rPr lang="ru-RU" i="1" dirty="0" err="1"/>
              <a:t>рухових</a:t>
            </a:r>
            <a:r>
              <a:rPr lang="ru-RU" i="1" dirty="0"/>
              <a:t> </a:t>
            </a:r>
            <a:r>
              <a:rPr lang="ru-RU" i="1" dirty="0" err="1"/>
              <a:t>реакцій</a:t>
            </a:r>
            <a:r>
              <a:rPr lang="ru-RU" i="1" dirty="0"/>
              <a:t> </a:t>
            </a:r>
            <a:r>
              <a:rPr lang="ru-RU" i="1" dirty="0" err="1"/>
              <a:t>організму</a:t>
            </a:r>
            <a:r>
              <a:rPr lang="ru-RU" dirty="0"/>
              <a:t>. </a:t>
            </a:r>
            <a:r>
              <a:rPr lang="ru-RU" dirty="0" err="1" smtClean="0"/>
              <a:t>Спинний</a:t>
            </a:r>
            <a:r>
              <a:rPr lang="ru-RU" dirty="0" smtClean="0"/>
              <a:t> </a:t>
            </a:r>
            <a:r>
              <a:rPr lang="ru-RU" dirty="0" err="1"/>
              <a:t>мозок</a:t>
            </a:r>
            <a:r>
              <a:rPr lang="ru-RU" dirty="0"/>
              <a:t> </a:t>
            </a:r>
            <a:r>
              <a:rPr lang="ru-RU" dirty="0" err="1"/>
              <a:t>іннервує</a:t>
            </a:r>
            <a:r>
              <a:rPr lang="ru-RU" dirty="0"/>
              <a:t> всю </a:t>
            </a:r>
            <a:r>
              <a:rPr lang="ru-RU" dirty="0" err="1"/>
              <a:t>скелетну</a:t>
            </a:r>
            <a:r>
              <a:rPr lang="ru-RU" dirty="0"/>
              <a:t> мускулатуру,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іннервуються</a:t>
            </a:r>
            <a:r>
              <a:rPr lang="ru-RU" dirty="0"/>
              <a:t> </a:t>
            </a:r>
            <a:r>
              <a:rPr lang="ru-RU" dirty="0" err="1"/>
              <a:t>черепними</a:t>
            </a:r>
            <a:r>
              <a:rPr lang="ru-RU" dirty="0"/>
              <a:t> нервами. У спинному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</a:t>
            </a:r>
            <a:r>
              <a:rPr lang="ru-RU" dirty="0" err="1"/>
              <a:t>рефлекторні</a:t>
            </a:r>
            <a:r>
              <a:rPr lang="ru-RU" dirty="0"/>
              <a:t> </a:t>
            </a:r>
            <a:r>
              <a:rPr lang="ru-RU" dirty="0" err="1"/>
              <a:t>центри</a:t>
            </a:r>
            <a:r>
              <a:rPr lang="ru-RU" dirty="0"/>
              <a:t> </a:t>
            </a:r>
            <a:r>
              <a:rPr lang="ru-RU" dirty="0" err="1"/>
              <a:t>мускулатури</a:t>
            </a:r>
            <a:r>
              <a:rPr lang="ru-RU" dirty="0"/>
              <a:t> </a:t>
            </a:r>
            <a:r>
              <a:rPr lang="ru-RU" dirty="0" err="1"/>
              <a:t>тулуба</a:t>
            </a:r>
            <a:r>
              <a:rPr lang="ru-RU" dirty="0"/>
              <a:t>, </a:t>
            </a:r>
            <a:r>
              <a:rPr lang="ru-RU" dirty="0" err="1"/>
              <a:t>кінцівок</a:t>
            </a:r>
            <a:r>
              <a:rPr lang="ru-RU" dirty="0"/>
              <a:t> </a:t>
            </a:r>
            <a:r>
              <a:rPr lang="ru-RU" dirty="0" err="1"/>
              <a:t>шиї</a:t>
            </a:r>
            <a:r>
              <a:rPr lang="ru-RU" dirty="0"/>
              <a:t>. Тут же </a:t>
            </a:r>
            <a:r>
              <a:rPr lang="ru-RU" dirty="0" err="1"/>
              <a:t>розташовано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Рефлекси</a:t>
            </a:r>
            <a:r>
              <a:rPr lang="ru-RU" dirty="0"/>
              <a:t> </a:t>
            </a:r>
            <a:r>
              <a:rPr lang="ru-RU" dirty="0" err="1"/>
              <a:t>сечовипускання</a:t>
            </a:r>
            <a:r>
              <a:rPr lang="ru-RU" dirty="0"/>
              <a:t> і </a:t>
            </a:r>
            <a:r>
              <a:rPr lang="ru-RU" dirty="0" err="1"/>
              <a:t>дефекації</a:t>
            </a:r>
            <a:r>
              <a:rPr lang="ru-RU" dirty="0"/>
              <a:t> </a:t>
            </a:r>
            <a:r>
              <a:rPr lang="ru-RU" dirty="0" err="1"/>
              <a:t>зв'язані</a:t>
            </a:r>
            <a:r>
              <a:rPr lang="ru-RU" dirty="0"/>
              <a:t> з </a:t>
            </a:r>
            <a:r>
              <a:rPr lang="ru-RU" dirty="0" err="1"/>
              <a:t>функцією</a:t>
            </a:r>
            <a:r>
              <a:rPr lang="ru-RU" dirty="0"/>
              <a:t> спинного </a:t>
            </a:r>
            <a:r>
              <a:rPr lang="ru-RU" dirty="0" err="1"/>
              <a:t>мозку</a:t>
            </a: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052" y="3713711"/>
            <a:ext cx="79151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 err="1" smtClean="0"/>
              <a:t>Провідна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функція</a:t>
            </a:r>
            <a:r>
              <a:rPr lang="ru-RU" sz="2400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у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доцентрові</a:t>
            </a:r>
            <a:r>
              <a:rPr lang="ru-RU" dirty="0" smtClean="0"/>
              <a:t> </a:t>
            </a:r>
            <a:r>
              <a:rPr lang="ru-RU" dirty="0" err="1"/>
              <a:t>імпульси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у </a:t>
            </a:r>
            <a:r>
              <a:rPr lang="ru-RU" dirty="0" err="1"/>
              <a:t>спинний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по </a:t>
            </a:r>
            <a:r>
              <a:rPr lang="ru-RU" dirty="0" err="1"/>
              <a:t>задніх</a:t>
            </a:r>
            <a:r>
              <a:rPr lang="ru-RU" dirty="0"/>
              <a:t> </a:t>
            </a:r>
            <a:r>
              <a:rPr lang="ru-RU" dirty="0" err="1"/>
              <a:t>корінцях</a:t>
            </a:r>
            <a:r>
              <a:rPr lang="ru-RU" dirty="0"/>
              <a:t>, </a:t>
            </a:r>
            <a:r>
              <a:rPr lang="ru-RU" dirty="0" err="1"/>
              <a:t>передаються</a:t>
            </a:r>
            <a:r>
              <a:rPr lang="ru-RU" dirty="0"/>
              <a:t> по </a:t>
            </a:r>
            <a:r>
              <a:rPr lang="ru-RU" dirty="0" err="1"/>
              <a:t>провідних</a:t>
            </a:r>
            <a:r>
              <a:rPr lang="ru-RU" dirty="0"/>
              <a:t> шляхах спинного </a:t>
            </a:r>
            <a:r>
              <a:rPr lang="ru-RU" dirty="0" err="1"/>
              <a:t>мозку</a:t>
            </a:r>
            <a:r>
              <a:rPr lang="ru-RU" dirty="0"/>
              <a:t> у </a:t>
            </a:r>
            <a:r>
              <a:rPr lang="ru-RU" dirty="0" err="1"/>
              <a:t>відділи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лежать </a:t>
            </a:r>
            <a:r>
              <a:rPr lang="ru-RU" dirty="0" err="1"/>
              <a:t>вище</a:t>
            </a:r>
            <a:r>
              <a:rPr lang="ru-RU" dirty="0"/>
              <a:t>. У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відділів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спинний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</a:t>
            </a:r>
            <a:r>
              <a:rPr lang="ru-RU" dirty="0" err="1"/>
              <a:t>одержує</a:t>
            </a:r>
            <a:r>
              <a:rPr lang="ru-RU" dirty="0"/>
              <a:t> </a:t>
            </a:r>
            <a:r>
              <a:rPr lang="ru-RU" dirty="0" err="1"/>
              <a:t>імпульси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змінювати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скелетної</a:t>
            </a:r>
            <a:r>
              <a:rPr lang="ru-RU" dirty="0"/>
              <a:t> </a:t>
            </a:r>
            <a:r>
              <a:rPr lang="ru-RU" dirty="0" err="1"/>
              <a:t>мускулатури</a:t>
            </a:r>
            <a:r>
              <a:rPr lang="ru-RU" dirty="0"/>
              <a:t> і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44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892480" cy="2426568"/>
          </a:xfrm>
        </p:spPr>
        <p:txBody>
          <a:bodyPr/>
          <a:lstStyle/>
          <a:p>
            <a:r>
              <a:rPr lang="ru-RU" sz="7200" dirty="0" err="1" smtClean="0"/>
              <a:t>Еволюція</a:t>
            </a:r>
            <a:r>
              <a:rPr lang="ru-RU" sz="7200" dirty="0" smtClean="0"/>
              <a:t> </a:t>
            </a:r>
            <a:r>
              <a:rPr lang="ru-RU" sz="7200" dirty="0"/>
              <a:t>спинного </a:t>
            </a:r>
            <a:r>
              <a:rPr lang="ru-RU" sz="7200" dirty="0" smtClean="0"/>
              <a:t>                   </a:t>
            </a:r>
            <a:br>
              <a:rPr lang="ru-RU" sz="7200" dirty="0" smtClean="0"/>
            </a:br>
            <a:r>
              <a:rPr lang="ru-RU" sz="7200" dirty="0"/>
              <a:t> </a:t>
            </a:r>
            <a:r>
              <a:rPr lang="ru-RU" sz="7200" dirty="0" smtClean="0"/>
              <a:t>                        </a:t>
            </a:r>
            <a:r>
              <a:rPr lang="ru-RU" sz="7200" dirty="0" err="1" smtClean="0"/>
              <a:t>мозку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2306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972</TotalTime>
  <Words>843</Words>
  <Application>Microsoft Office PowerPoint</Application>
  <PresentationFormat>Экран (4:3)</PresentationFormat>
  <Paragraphs>44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Спинний мозок</vt:lpstr>
      <vt:lpstr>Спинний мозок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Функції спинного мозку людини</vt:lpstr>
      <vt:lpstr>Еволюція спинного                                              мозку</vt:lpstr>
      <vt:lpstr>Презентация PowerPoint</vt:lpstr>
      <vt:lpstr>Презентация PowerPoint</vt:lpstr>
      <vt:lpstr>Презентация PowerPoint</vt:lpstr>
      <vt:lpstr>Захворювання            спинного мозку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анатомии ЦНС</dc:title>
  <dc:creator>User</dc:creator>
  <cp:lastModifiedBy>123</cp:lastModifiedBy>
  <cp:revision>100</cp:revision>
  <dcterms:created xsi:type="dcterms:W3CDTF">2011-11-20T14:35:19Z</dcterms:created>
  <dcterms:modified xsi:type="dcterms:W3CDTF">2014-06-02T16:41:44Z</dcterms:modified>
</cp:coreProperties>
</file>