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93096"/>
            <a:ext cx="2520280" cy="180019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dirty="0" smtClean="0">
                <a:latin typeface="Arial" pitchFamily="34" charset="0"/>
                <a:cs typeface="Arial" pitchFamily="34" charset="0"/>
              </a:rPr>
              <a:t>Підготували</a:t>
            </a:r>
          </a:p>
          <a:p>
            <a:pPr algn="r"/>
            <a:r>
              <a:rPr lang="uk-UA" dirty="0" smtClean="0">
                <a:latin typeface="Arial" pitchFamily="34" charset="0"/>
                <a:cs typeface="Arial" pitchFamily="34" charset="0"/>
              </a:rPr>
              <a:t>учениці 11-Б кл.</a:t>
            </a:r>
          </a:p>
          <a:p>
            <a:pPr algn="r"/>
            <a:r>
              <a:rPr lang="uk-UA" dirty="0" smtClean="0">
                <a:latin typeface="Arial" pitchFamily="34" charset="0"/>
                <a:cs typeface="Arial" pitchFamily="34" charset="0"/>
              </a:rPr>
              <a:t>Крамарева Анастасія</a:t>
            </a:r>
          </a:p>
          <a:p>
            <a:pPr algn="r"/>
            <a:r>
              <a:rPr lang="uk-UA" dirty="0" err="1" smtClean="0">
                <a:latin typeface="Arial" pitchFamily="34" charset="0"/>
                <a:cs typeface="Arial" pitchFamily="34" charset="0"/>
              </a:rPr>
              <a:t>Островська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Каріна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dirty="0" smtClean="0">
                <a:latin typeface="Arial" pitchFamily="34" charset="0"/>
                <a:cs typeface="Arial" pitchFamily="34" charset="0"/>
              </a:rPr>
              <a:t>Тищенко Анна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Знищення лісів на Україні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zvst.ru/uploads/news/2013/4/09.04-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924944"/>
            <a:ext cx="3771166" cy="37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.gdefon.com/wallpapers_original/wallpapers/421804_ruki_zemnoj_shar_derevo_1680x105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972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17439" y="47667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7000" dirty="0" smtClean="0">
                <a:latin typeface="Arial" pitchFamily="34" charset="0"/>
                <a:cs typeface="Arial" pitchFamily="34" charset="0"/>
              </a:rPr>
              <a:t>Збережімо ліс!</a:t>
            </a:r>
            <a:endParaRPr lang="ru-RU" sz="7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/>
          <a:lstStyle/>
          <a:p>
            <a:pPr marL="45720" indent="0">
              <a:buNone/>
            </a:pPr>
            <a:r>
              <a:rPr lang="uk-UA" sz="23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лоща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лісопокриття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скоротилася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 80 млн. км² до 30 млн. км². </a:t>
            </a:r>
          </a:p>
          <a:p>
            <a:pPr marL="45720" indent="0">
              <a:buNone/>
            </a:pPr>
            <a:r>
              <a:rPr lang="ru-RU" sz="2300" dirty="0">
                <a:latin typeface="Arial" pitchFamily="34" charset="0"/>
                <a:cs typeface="Arial" pitchFamily="34" charset="0"/>
              </a:rPr>
              <a:t>Лише за 15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(1990-2005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pp.</a:t>
            </a:r>
            <a:r>
              <a:rPr lang="uk-UA" sz="23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планета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втратила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125 млн. га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8 млн. га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щорічно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Землі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знищується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14 млн га.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щороку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Світова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заготівля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деревини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сягає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5 млрд. м³. 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2" descr="http://ecocrisis.files.wordpress.com/2009/05/fra-05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745"/>
            <a:ext cx="6336704" cy="3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малолісних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лісодефіцитних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країн</a:t>
            </a:r>
            <a:r>
              <a:rPr lang="ru-RU" dirty="0">
                <a:latin typeface="Arial" pitchFamily="34" charset="0"/>
                <a:cs typeface="Arial" pitchFamily="34" charset="0"/>
              </a:rPr>
              <a:t>.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державного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обліку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станом на 2000 </a:t>
            </a:r>
            <a:r>
              <a:rPr lang="en-US" dirty="0">
                <a:latin typeface="Arial" pitchFamily="34" charset="0"/>
                <a:cs typeface="Arial" pitchFamily="34" charset="0"/>
              </a:rPr>
              <a:t>p.,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площа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земель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фонду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становила 10,8 млн га,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dirty="0">
                <a:latin typeface="Arial" pitchFamily="34" charset="0"/>
                <a:cs typeface="Arial" pitchFamily="34" charset="0"/>
              </a:rPr>
              <a:t> них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укритих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лісовою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рослинністю</a:t>
            </a:r>
            <a:r>
              <a:rPr lang="ru-RU" dirty="0">
                <a:latin typeface="Arial" pitchFamily="34" charset="0"/>
                <a:cs typeface="Arial" pitchFamily="34" charset="0"/>
              </a:rPr>
              <a:t> — 9,4 млн га. Лише з 1880 до 1924 р.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розкорчовано</a:t>
            </a:r>
            <a:r>
              <a:rPr lang="ru-RU" dirty="0">
                <a:latin typeface="Arial" pitchFamily="34" charset="0"/>
                <a:cs typeface="Arial" pitchFamily="34" charset="0"/>
              </a:rPr>
              <a:t> 2 млн га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лісистість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зменшилася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dirty="0">
                <a:latin typeface="Arial" pitchFamily="34" charset="0"/>
                <a:cs typeface="Arial" pitchFamily="34" charset="0"/>
              </a:rPr>
              <a:t> час на 5 %. </a:t>
            </a:r>
          </a:p>
        </p:txBody>
      </p:sp>
      <p:pic>
        <p:nvPicPr>
          <p:cNvPr id="3074" name="Picture 2" descr="http://kzosolone1.at.ua/glob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320258" cy="24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Нині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частка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вкритих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лісовою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рослинністю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земель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загальній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площі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становить 15,6 %,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оптимальної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25—30 %, а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більшості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степових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районів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перевищує</a:t>
            </a:r>
            <a:r>
              <a:rPr lang="ru-RU" dirty="0">
                <a:latin typeface="Arial" pitchFamily="34" charset="0"/>
                <a:cs typeface="Arial" pitchFamily="34" charset="0"/>
              </a:rPr>
              <a:t> 1,9—4,8 %.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оцінками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з метою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оптимальних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показників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лісистості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збільшити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розміри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площі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щонайменше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2—2,5 млн. га.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http://testsocset.esy.es/wp-content/uploads/2013/12/2012-06-2525.06-dovkil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0"/>
            <a:ext cx="3744415" cy="35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vlograd-osvita.org/up/news/article/goroo/03_12/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12976"/>
            <a:ext cx="37928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08063" y="404812"/>
            <a:ext cx="7272337" cy="48963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XIX </a:t>
            </a:r>
            <a:r>
              <a:rPr lang="ru-RU" dirty="0">
                <a:latin typeface="Arial" pitchFamily="34" charset="0"/>
                <a:cs typeface="Arial" pitchFamily="34" charset="0"/>
              </a:rPr>
              <a:t>та початку ХХ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століть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площа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зменшилась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30,5 %. Особливо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інтенсивно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відбувалася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експлуатація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екосистем</a:t>
            </a:r>
            <a:r>
              <a:rPr lang="ru-RU" dirty="0">
                <a:latin typeface="Arial" pitchFamily="34" charset="0"/>
                <a:cs typeface="Arial" pitchFamily="34" charset="0"/>
              </a:rPr>
              <a:t> Карпат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повоєнні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роки. Так,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знищено</a:t>
            </a:r>
            <a:r>
              <a:rPr lang="ru-RU" dirty="0">
                <a:latin typeface="Arial" pitchFamily="34" charset="0"/>
                <a:cs typeface="Arial" pitchFamily="34" charset="0"/>
              </a:rPr>
              <a:t> три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четвертих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цінних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насаджень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гірських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схилах</a:t>
            </a:r>
            <a:r>
              <a:rPr lang="ru-RU" dirty="0">
                <a:latin typeface="Arial" pitchFamily="34" charset="0"/>
                <a:cs typeface="Arial" pitchFamily="34" charset="0"/>
              </a:rPr>
              <a:t> Карпат.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dirty="0">
                <a:latin typeface="Arial" pitchFamily="34" charset="0"/>
                <a:cs typeface="Arial" pitchFamily="34" charset="0"/>
              </a:rPr>
              <a:t> 1946-1970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Карпатах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вирубано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понад</a:t>
            </a:r>
            <a:r>
              <a:rPr lang="ru-RU" dirty="0">
                <a:latin typeface="Arial" pitchFamily="34" charset="0"/>
                <a:cs typeface="Arial" pitchFamily="34" charset="0"/>
              </a:rPr>
              <a:t> 120 млн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високоякісної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деревини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рубання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головного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перевищували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розрахункові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>
                <a:latin typeface="Arial" pitchFamily="34" charset="0"/>
                <a:cs typeface="Arial" pitchFamily="34" charset="0"/>
              </a:rPr>
              <a:t>2,5-4,0 рази. </a:t>
            </a:r>
          </a:p>
        </p:txBody>
      </p:sp>
      <p:pic>
        <p:nvPicPr>
          <p:cNvPr id="1026" name="Picture 2" descr="http://i.telegraph.co.uk/multimedia/archive/01812/madre-puddles_18120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673252" cy="22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azovo7.ru/wp-content/uploads/2012/05/IMG_5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4591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freepik.com/free-photo/pile-of-wood_283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11873"/>
            <a:ext cx="2621285" cy="17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Про зменшення площі українських лісів і про вирубування найстаріших масивів свідчать знімки з космосу. </a:t>
            </a:r>
            <a:r>
              <a:rPr lang="uk-UA" dirty="0" err="1"/>
              <a:t>Експерти  проан</a:t>
            </a:r>
            <a:r>
              <a:rPr lang="uk-UA" dirty="0"/>
              <a:t>алізували знімки з космосу Чернігівської, Харківської областей, Карпат та інших регіонів, і побачили, що за останні роки скорочуються площі передовсім старих, зрілих лісів. </a:t>
            </a:r>
            <a:endParaRPr lang="ru-RU" dirty="0"/>
          </a:p>
        </p:txBody>
      </p:sp>
      <p:pic>
        <p:nvPicPr>
          <p:cNvPr id="1026" name="Picture 2" descr="http://upload.wikimedia.org/wikipedia/commons/6/62/Kharkiv,_Ukraine,_city_and_vicinities,_LandSat-5_satellite_image,_near_natural_colors,_2011-06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960440" cy="41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заготовляють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удвічі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менше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деревини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виростає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відтак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площа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зростає</a:t>
            </a:r>
            <a:r>
              <a:rPr lang="ru-RU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перевищила</a:t>
            </a:r>
            <a:r>
              <a:rPr lang="ru-RU" dirty="0">
                <a:latin typeface="Arial" pitchFamily="34" charset="0"/>
                <a:cs typeface="Arial" pitchFamily="34" charset="0"/>
              </a:rPr>
              <a:t> 15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всієї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Попри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dirty="0">
                <a:latin typeface="Arial" pitchFamily="34" charset="0"/>
                <a:cs typeface="Arial" pitchFamily="34" charset="0"/>
              </a:rPr>
              <a:t> є одним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найбільших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експортерів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Європі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Щороку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вивозять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суму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dirty="0">
                <a:latin typeface="Arial" pitchFamily="34" charset="0"/>
                <a:cs typeface="Arial" pitchFamily="34" charset="0"/>
              </a:rPr>
              <a:t> 272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мільйонів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доларів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kakwiki.ru/_nw/1/94827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26" y="2546446"/>
            <a:ext cx="4871864" cy="39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377760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Починаючи</a:t>
            </a:r>
            <a:r>
              <a:rPr lang="ru-RU" dirty="0"/>
              <a:t> з 1960 р.,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 в </a:t>
            </a:r>
            <a:r>
              <a:rPr lang="ru-RU" dirty="0" err="1"/>
              <a:t>малолісистих</a:t>
            </a:r>
            <a:r>
              <a:rPr lang="ru-RU" dirty="0"/>
              <a:t> областях </a:t>
            </a:r>
            <a:r>
              <a:rPr lang="ru-RU" dirty="0" err="1"/>
              <a:t>півдня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http://fastivlis.com.ua/files/images/6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31" y="1772816"/>
            <a:ext cx="44312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rnopillis.te.ua/userfiles/fck/image/IMG_4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604" y="404664"/>
            <a:ext cx="7272808" cy="47525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З метою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ізноманіття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екосистем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забезпечити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цілісності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непорушності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масивів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диференційованих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систем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сприяють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збереженню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відновленню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біорізноманіття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залишення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насіннєвих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дерев на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лісосіках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дубу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намет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лісу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відтворення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корінних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біологічно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стійких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лісостанів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залишків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незайманих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цінних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ділянок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фонду,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вагоме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наукове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історичне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протиерозійних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насаджень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сильноеродованих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землях;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досягнень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селекції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насінництва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лісогосподарському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виробництві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моніторингу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лісових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екосистем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www.fotokanal.com/images/30/picture-3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074630" cy="20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373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Знищення лісів на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Знищення лісів на Україні</dc:title>
  <dc:creator>Админ</dc:creator>
  <cp:lastModifiedBy>Админ</cp:lastModifiedBy>
  <cp:revision>15</cp:revision>
  <dcterms:created xsi:type="dcterms:W3CDTF">2014-03-16T18:43:15Z</dcterms:created>
  <dcterms:modified xsi:type="dcterms:W3CDTF">2014-03-17T20:11:26Z</dcterms:modified>
</cp:coreProperties>
</file>