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3" y="788553"/>
            <a:ext cx="7249071" cy="532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051720" y="980728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Планети-гіганти та їх супутники</a:t>
            </a:r>
          </a:p>
        </p:txBody>
      </p:sp>
    </p:spTree>
    <p:extLst>
      <p:ext uri="{BB962C8B-B14F-4D97-AF65-F5344CB8AC3E}">
        <p14:creationId xmlns:p14="http://schemas.microsoft.com/office/powerpoint/2010/main" val="32941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376" y="8181528"/>
            <a:ext cx="8077712" cy="39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100000" l="610" r="98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04952"/>
            <a:ext cx="5657067" cy="395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099" y="1340768"/>
            <a:ext cx="65531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>Сатурн — друга планета-велетень і шоста числом планета в Сонячній системі. </a:t>
            </a:r>
            <a:endParaRPr lang="uk-UA" dirty="0" smtClean="0"/>
          </a:p>
          <a:p>
            <a:pPr fontAlgn="base"/>
            <a:r>
              <a:rPr lang="uk-UA" dirty="0" smtClean="0"/>
              <a:t>Як </a:t>
            </a:r>
            <a:r>
              <a:rPr lang="uk-UA" dirty="0"/>
              <a:t>і в Юпітера, періоди обертання у різних широтах не однакові. </a:t>
            </a:r>
            <a:endParaRPr lang="uk-UA" dirty="0" smtClean="0"/>
          </a:p>
          <a:p>
            <a:pPr fontAlgn="base"/>
            <a:r>
              <a:rPr lang="ru-RU" dirty="0" err="1"/>
              <a:t>Майже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до </a:t>
            </a:r>
            <a:r>
              <a:rPr lang="ru-RU" dirty="0" err="1"/>
              <a:t>Юпітера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 smtClean="0"/>
              <a:t>рухаеться</a:t>
            </a:r>
            <a:r>
              <a:rPr lang="ru-RU" dirty="0" smtClean="0"/>
              <a:t> </a:t>
            </a:r>
          </a:p>
          <a:p>
            <a:pPr fontAlgn="base"/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періодом</a:t>
            </a:r>
            <a:r>
              <a:rPr lang="ru-RU" dirty="0"/>
              <a:t> 29,5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9,5 а. </a:t>
            </a:r>
            <a:r>
              <a:rPr lang="ru-RU" dirty="0" smtClean="0"/>
              <a:t>о.</a:t>
            </a:r>
          </a:p>
          <a:p>
            <a:pPr fontAlgn="base"/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/>
              <a:t>доба</a:t>
            </a:r>
            <a:r>
              <a:rPr lang="ru-RU" dirty="0"/>
              <a:t> на </a:t>
            </a:r>
            <a:r>
              <a:rPr lang="ru-RU" dirty="0" err="1"/>
              <a:t>Сатурні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10 год 14 </a:t>
            </a:r>
            <a:r>
              <a:rPr lang="ru-RU" dirty="0" err="1"/>
              <a:t>хв</a:t>
            </a:r>
            <a:r>
              <a:rPr lang="ru-RU" dirty="0"/>
              <a:t>.</a:t>
            </a:r>
            <a:endParaRPr lang="uk-UA" dirty="0" smtClean="0"/>
          </a:p>
          <a:p>
            <a:pPr fontAlgn="base"/>
            <a:r>
              <a:rPr lang="uk-UA" dirty="0" smtClean="0"/>
              <a:t>Маса </a:t>
            </a:r>
            <a:r>
              <a:rPr lang="uk-UA" dirty="0"/>
              <a:t>Сатурна в 95 разів більша за масу Землі, </a:t>
            </a:r>
            <a:endParaRPr lang="uk-UA" dirty="0" smtClean="0"/>
          </a:p>
          <a:p>
            <a:pPr fontAlgn="base"/>
            <a:r>
              <a:rPr lang="uk-UA" dirty="0" smtClean="0"/>
              <a:t>а </a:t>
            </a:r>
            <a:r>
              <a:rPr lang="uk-UA" dirty="0"/>
              <a:t>сила тяжіння  </a:t>
            </a:r>
            <a:r>
              <a:rPr lang="uk-UA" dirty="0" smtClean="0"/>
              <a:t>в </a:t>
            </a:r>
            <a:r>
              <a:rPr lang="uk-UA" dirty="0"/>
              <a:t>1,12 рази більша за земну</a:t>
            </a:r>
            <a:r>
              <a:rPr lang="uk-UA" dirty="0" smtClean="0"/>
              <a:t>.</a:t>
            </a:r>
          </a:p>
          <a:p>
            <a:pPr fontAlgn="base"/>
            <a:r>
              <a:rPr lang="ru-RU" dirty="0"/>
              <a:t>Сатурн </a:t>
            </a:r>
            <a:r>
              <a:rPr lang="ru-RU" dirty="0" err="1"/>
              <a:t>має</a:t>
            </a:r>
            <a:r>
              <a:rPr lang="ru-RU" dirty="0"/>
              <a:t> на диво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густину</a:t>
            </a:r>
            <a:r>
              <a:rPr lang="ru-RU" dirty="0"/>
              <a:t>, </a:t>
            </a:r>
            <a:endParaRPr lang="ru-RU" dirty="0" smtClean="0"/>
          </a:p>
          <a:p>
            <a:pPr fontAlgn="base"/>
            <a:r>
              <a:rPr lang="ru-RU" dirty="0" err="1" smtClean="0"/>
              <a:t>нижчу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густину</a:t>
            </a:r>
            <a:r>
              <a:rPr lang="ru-RU" dirty="0"/>
              <a:t> води —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/>
              <a:t>0,7 г/см</a:t>
            </a:r>
            <a:r>
              <a:rPr lang="ru-RU" baseline="30000" dirty="0"/>
              <a:t>3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125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Уран.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8" b="98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4" y="-171400"/>
            <a:ext cx="45005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27913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Уран — </a:t>
            </a:r>
            <a:r>
              <a:rPr lang="ru-RU" dirty="0" err="1"/>
              <a:t>це</a:t>
            </a:r>
            <a:r>
              <a:rPr lang="ru-RU" dirty="0"/>
              <a:t> планета, </a:t>
            </a:r>
            <a:r>
              <a:rPr lang="ru-RU" dirty="0" err="1"/>
              <a:t>майже</a:t>
            </a:r>
            <a:r>
              <a:rPr lang="ru-RU" dirty="0"/>
              <a:t> у- 4 рази </a:t>
            </a:r>
            <a:r>
              <a:rPr lang="ru-RU" dirty="0" err="1"/>
              <a:t>більша</a:t>
            </a:r>
            <a:r>
              <a:rPr lang="ru-RU" dirty="0"/>
              <a:t> за Землю. </a:t>
            </a:r>
            <a:endParaRPr lang="ru-RU" dirty="0" smtClean="0"/>
          </a:p>
          <a:p>
            <a:r>
              <a:rPr lang="ru-RU" dirty="0" smtClean="0"/>
              <a:t>Вона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84 </a:t>
            </a:r>
            <a:r>
              <a:rPr lang="ru-RU" dirty="0" err="1"/>
              <a:t>зем­них</a:t>
            </a:r>
            <a:r>
              <a:rPr lang="ru-RU" dirty="0"/>
              <a:t> роки на </a:t>
            </a:r>
            <a:r>
              <a:rPr lang="ru-RU" dirty="0" err="1"/>
              <a:t>відстані</a:t>
            </a:r>
            <a:r>
              <a:rPr lang="ru-RU" dirty="0"/>
              <a:t> 19,2 а. о.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екваторіальний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обер­тання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17 год 14 </a:t>
            </a:r>
            <a:r>
              <a:rPr lang="ru-RU" dirty="0" err="1"/>
              <a:t>хв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Нахил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до </a:t>
            </a:r>
            <a:r>
              <a:rPr lang="ru-RU" dirty="0" err="1"/>
              <a:t>площи­ни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становить 98°, </a:t>
            </a:r>
            <a:r>
              <a:rPr lang="ru-RU" dirty="0" err="1"/>
              <a:t>тобто</a:t>
            </a:r>
            <a:r>
              <a:rPr lang="ru-RU" dirty="0"/>
              <a:t> Уран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«</a:t>
            </a:r>
            <a:r>
              <a:rPr lang="ru-RU" dirty="0" err="1"/>
              <a:t>лежачи</a:t>
            </a:r>
            <a:r>
              <a:rPr lang="ru-RU" dirty="0"/>
              <a:t> на </a:t>
            </a:r>
            <a:r>
              <a:rPr lang="ru-RU" dirty="0" err="1"/>
              <a:t>боці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обертається</a:t>
            </a:r>
            <a:r>
              <a:rPr lang="ru-RU" dirty="0"/>
              <a:t>, як і Венера, у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на­прямку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/>
              <a:t>Урана у 14,6 рази </a:t>
            </a:r>
            <a:r>
              <a:rPr lang="ru-RU" dirty="0" err="1"/>
              <a:t>більша</a:t>
            </a:r>
            <a:r>
              <a:rPr lang="ru-RU" dirty="0"/>
              <a:t> за </a:t>
            </a:r>
            <a:r>
              <a:rPr lang="ru-RU" dirty="0" err="1"/>
              <a:t>земну</a:t>
            </a:r>
            <a:r>
              <a:rPr lang="ru-RU" dirty="0"/>
              <a:t>, а </a:t>
            </a:r>
            <a:r>
              <a:rPr lang="ru-RU" dirty="0" err="1"/>
              <a:t>екваторіальний</a:t>
            </a:r>
            <a:r>
              <a:rPr lang="ru-RU" dirty="0"/>
              <a:t> </a:t>
            </a:r>
            <a:r>
              <a:rPr lang="ru-RU" dirty="0" err="1"/>
              <a:t>радіус</a:t>
            </a:r>
            <a:r>
              <a:rPr lang="ru-RU" dirty="0"/>
              <a:t> становить 25 600 км. </a:t>
            </a:r>
            <a:endParaRPr lang="ru-RU" dirty="0" smtClean="0"/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/>
              <a:t>густина</a:t>
            </a:r>
            <a:r>
              <a:rPr lang="ru-RU" dirty="0"/>
              <a:t> Урана — 1,19 г/см</a:t>
            </a:r>
            <a:r>
              <a:rPr lang="ru-RU" baseline="30000" dirty="0"/>
              <a:t>3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56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Нептун</a:t>
            </a: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Нептун у 4 рази більший за Землю.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dirty="0"/>
              <a:t>рухається навколо Сон­ця з періодом 164,8 земних років на відстані 30 а. о. і має екваторіальний період обертання 17 </a:t>
            </a:r>
            <a:r>
              <a:rPr lang="uk-UA" dirty="0" err="1"/>
              <a:t>год</a:t>
            </a:r>
            <a:r>
              <a:rPr lang="uk-UA" dirty="0"/>
              <a:t> 42 хв. Нахил його осі обертання до площини орбіти становить 290, маса у 17 разів більша за земну, </a:t>
            </a:r>
            <a:endParaRPr lang="uk-UA" dirty="0" smtClean="0"/>
          </a:p>
          <a:p>
            <a:r>
              <a:rPr lang="uk-UA" dirty="0" smtClean="0"/>
              <a:t>а </a:t>
            </a:r>
            <a:r>
              <a:rPr lang="uk-UA" dirty="0"/>
              <a:t>еква­торіальний радіус становить 24 800 км. Середня густина Неп­туна найбільша серед усіх планет-велетнів — 1,66 г/см3.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78"/>
            <a:ext cx="3577580" cy="34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6894" y="2474949"/>
            <a:ext cx="429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Arial"/>
              </a:rPr>
              <a:t>Юпітер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590" y="2888315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  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6894" y="518854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6895" y="624660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9253" y="323364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055" y="9104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666666"/>
                </a:solidFill>
                <a:latin typeface="Lucida Grande"/>
              </a:rPr>
              <a:t>1)    Загальна характеристика планет-гігантів.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232" y="1556792"/>
            <a:ext cx="162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666666"/>
                </a:solidFill>
                <a:latin typeface="Lucida Grande"/>
              </a:rPr>
              <a:t>2)    Юпітер.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2439" y="19877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666666"/>
                </a:solidFill>
                <a:latin typeface="Lucida Grande"/>
              </a:rPr>
              <a:t>3)    Супутники Юпітера  </a:t>
            </a:r>
            <a:endParaRPr lang="uk-UA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232" y="2462898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666666"/>
                </a:solidFill>
                <a:latin typeface="Lucida Grande"/>
              </a:rPr>
              <a:t>4)</a:t>
            </a:r>
            <a:r>
              <a:rPr lang="uk-UA" b="1" i="1" dirty="0">
                <a:solidFill>
                  <a:srgbClr val="666666"/>
                </a:solidFill>
                <a:latin typeface="Lucida Grande"/>
              </a:rPr>
              <a:t>    Сатурн.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4232" y="2888315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666666"/>
                </a:solidFill>
                <a:latin typeface="Lucida Grande"/>
              </a:rPr>
              <a:t>5)</a:t>
            </a:r>
            <a:r>
              <a:rPr lang="uk-UA" b="1" i="1" dirty="0">
                <a:solidFill>
                  <a:srgbClr val="666666"/>
                </a:solidFill>
                <a:latin typeface="Lucida Grande"/>
              </a:rPr>
              <a:t>    Уран.</a:t>
            </a:r>
            <a:endParaRPr lang="uk-UA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0003" y="3356992"/>
            <a:ext cx="161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666666"/>
                </a:solidFill>
                <a:latin typeface="Lucida Grande"/>
              </a:rPr>
              <a:t>6)</a:t>
            </a:r>
            <a:r>
              <a:rPr lang="uk-UA" b="1" i="1" dirty="0">
                <a:solidFill>
                  <a:srgbClr val="666666"/>
                </a:solidFill>
                <a:latin typeface="Lucida Grande"/>
              </a:rPr>
              <a:t>    Нептун.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9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2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Загальна характеристика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планет-гігантів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16605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44824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Планети-гіганти </a:t>
            </a:r>
            <a:r>
              <a:rPr lang="uk-UA" dirty="0"/>
              <a:t>на відміну від планет земної </a:t>
            </a:r>
            <a:r>
              <a:rPr lang="uk-UA" dirty="0" smtClean="0"/>
              <a:t>групи :</a:t>
            </a:r>
          </a:p>
          <a:p>
            <a:r>
              <a:rPr lang="uk-UA" dirty="0" smtClean="0"/>
              <a:t>- не </a:t>
            </a:r>
            <a:r>
              <a:rPr lang="uk-UA" dirty="0"/>
              <a:t>мають твер­дої </a:t>
            </a:r>
            <a:r>
              <a:rPr lang="uk-UA" dirty="0" smtClean="0"/>
              <a:t>поверхні </a:t>
            </a:r>
          </a:p>
          <a:p>
            <a:r>
              <a:rPr lang="uk-UA" dirty="0" smtClean="0"/>
              <a:t>- за </a:t>
            </a:r>
            <a:r>
              <a:rPr lang="uk-UA" dirty="0"/>
              <a:t>хімічним складом </a:t>
            </a:r>
            <a:r>
              <a:rPr lang="uk-UA" dirty="0" smtClean="0"/>
              <a:t>99 </a:t>
            </a:r>
            <a:r>
              <a:rPr lang="uk-UA" dirty="0"/>
              <a:t>% Гідрогену і </a:t>
            </a:r>
            <a:r>
              <a:rPr lang="uk-UA" dirty="0" smtClean="0"/>
              <a:t>Гелію</a:t>
            </a:r>
          </a:p>
          <a:p>
            <a:r>
              <a:rPr lang="uk-UA" dirty="0" smtClean="0"/>
              <a:t>- густиною </a:t>
            </a:r>
            <a:r>
              <a:rPr lang="uk-UA" dirty="0"/>
              <a:t>1 </a:t>
            </a:r>
            <a:r>
              <a:rPr lang="uk-UA" dirty="0" smtClean="0"/>
              <a:t>г/см3</a:t>
            </a:r>
          </a:p>
          <a:p>
            <a:r>
              <a:rPr lang="uk-UA" dirty="0" smtClean="0"/>
              <a:t>- температура більша </a:t>
            </a:r>
            <a:r>
              <a:rPr lang="uk-UA" dirty="0"/>
              <a:t>ніж +10 000 °С . </a:t>
            </a:r>
            <a:endParaRPr lang="uk-UA" dirty="0" smtClean="0"/>
          </a:p>
          <a:p>
            <a:r>
              <a:rPr lang="uk-UA" dirty="0" smtClean="0"/>
              <a:t>- планети-гіганти </a:t>
            </a:r>
            <a:r>
              <a:rPr lang="uk-UA" dirty="0"/>
              <a:t>досить швидко обертаються навколо осі </a:t>
            </a:r>
            <a:endParaRPr lang="uk-UA" dirty="0" smtClean="0"/>
          </a:p>
          <a:p>
            <a:r>
              <a:rPr lang="uk-UA" dirty="0" smtClean="0"/>
              <a:t>- мають </a:t>
            </a:r>
            <a:r>
              <a:rPr lang="uk-UA" dirty="0"/>
              <a:t>велику кількість супутників.</a:t>
            </a:r>
          </a:p>
        </p:txBody>
      </p:sp>
    </p:spTree>
    <p:extLst>
      <p:ext uri="{BB962C8B-B14F-4D97-AF65-F5344CB8AC3E}">
        <p14:creationId xmlns:p14="http://schemas.microsoft.com/office/powerpoint/2010/main" val="30430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40" y="870810"/>
            <a:ext cx="4200525" cy="407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Юпітер — найбільша планета Сонячної системи, яка з періодом 11,86 земного року обертається навколо Сонця на відстані близько 5,2 а. о. Юпітер швидше за всі інші планети обертається навколо своєї осі — зоряна доба на Юпітері триває 9 </a:t>
            </a:r>
            <a:r>
              <a:rPr lang="uk-UA" dirty="0" smtClean="0"/>
              <a:t>год. </a:t>
            </a:r>
            <a:r>
              <a:rPr lang="uk-UA" dirty="0"/>
              <a:t>50 хв. </a:t>
            </a:r>
            <a:endParaRPr lang="uk-UA" dirty="0" smtClean="0"/>
          </a:p>
          <a:p>
            <a:r>
              <a:rPr lang="uk-UA" dirty="0" smtClean="0"/>
              <a:t>Через </a:t>
            </a:r>
            <a:r>
              <a:rPr lang="uk-UA" dirty="0"/>
              <a:t>швидке обертання його екваторіальний радіус (71 400 км) значно перевищує полярний (66 900 км) — планета помітно сплюснута біля полюсів. Маса Юпітера і сила тяжіння на його по­верхні відповідно у 318 і 2,5 рази більші за земні показники. Середня густина становить 1,3 г/см3.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6950" y="476672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666666"/>
                </a:solidFill>
                <a:latin typeface="Lucida Grande"/>
              </a:rPr>
              <a:t>  </a:t>
            </a: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Grande"/>
              </a:rPr>
              <a:t>Юпітер.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5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40" y="288758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5" b="95536" l="4545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876"/>
            <a:ext cx="31178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159214" cy="316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0" b="98261" l="1391" r="97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6604"/>
            <a:ext cx="3098477" cy="309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Супутники Юпітера 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5452" y="692554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Калісто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32" y="980728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Ганімед</a:t>
            </a:r>
            <a:endParaRPr lang="uk-UA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49080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Іо</a:t>
            </a:r>
            <a:endParaRPr lang="uk-UA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221088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Європа</a:t>
            </a:r>
            <a:endParaRPr lang="uk-UA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6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42861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Ганімед</a:t>
            </a:r>
            <a:r>
              <a:rPr lang="uk-UA" dirty="0"/>
              <a:t> — найбільший серед супутників Юпітера і взагалі у Со­нячній системі. </a:t>
            </a:r>
            <a:endParaRPr lang="uk-UA" dirty="0" smtClean="0"/>
          </a:p>
          <a:p>
            <a:r>
              <a:rPr lang="uk-UA" dirty="0" smtClean="0"/>
              <a:t>Існує </a:t>
            </a:r>
            <a:r>
              <a:rPr lang="uk-UA" dirty="0"/>
              <a:t>припущення, що він значною мірою складається з води або льоду. </a:t>
            </a:r>
            <a:endParaRPr lang="uk-UA" dirty="0" smtClean="0"/>
          </a:p>
          <a:p>
            <a:r>
              <a:rPr lang="uk-UA" dirty="0" smtClean="0"/>
              <a:t>Його </a:t>
            </a:r>
            <a:r>
              <a:rPr lang="uk-UA" dirty="0"/>
              <a:t>поверхня відбиває до 40% сонячно­го світла і має температуру 140 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Ганімед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176488" cy="406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Каллісто</a:t>
            </a:r>
            <a:r>
              <a:rPr lang="uk-UA" dirty="0"/>
              <a:t> — четвертий </a:t>
            </a:r>
            <a:r>
              <a:rPr lang="uk-UA" dirty="0" err="1"/>
              <a:t>галілеєвий</a:t>
            </a:r>
            <a:r>
              <a:rPr lang="uk-UA" dirty="0"/>
              <a:t> супутник, цікавий тим, що йо­го відвернена від Юпітера сторона вкрита кратерами. </a:t>
            </a:r>
            <a:endParaRPr lang="uk-UA" dirty="0" smtClean="0"/>
          </a:p>
          <a:p>
            <a:r>
              <a:rPr lang="uk-UA" dirty="0" smtClean="0"/>
              <a:t>Вважають</a:t>
            </a:r>
            <a:r>
              <a:rPr lang="uk-UA" dirty="0"/>
              <a:t>, що їхній вік становить 4 </a:t>
            </a:r>
            <a:r>
              <a:rPr lang="uk-UA" dirty="0" smtClean="0"/>
              <a:t>млрд. </a:t>
            </a:r>
            <a:r>
              <a:rPr lang="uk-UA" dirty="0"/>
              <a:t>років, і виникли вони внаслідок потужного метеоритного бомбардування на ран­ній стадії існування Сонячної системи. </a:t>
            </a:r>
            <a:endParaRPr lang="uk-UA" dirty="0" smtClean="0"/>
          </a:p>
          <a:p>
            <a:r>
              <a:rPr lang="uk-UA" dirty="0" err="1" smtClean="0"/>
              <a:t>Каллісто</a:t>
            </a:r>
            <a:r>
              <a:rPr lang="uk-UA" dirty="0" smtClean="0"/>
              <a:t> </a:t>
            </a:r>
            <a:r>
              <a:rPr lang="uk-UA" dirty="0"/>
              <a:t>— темний супутник, бо його поверхня — лід, забруднений пилом відбиває лише 20% світла. </a:t>
            </a:r>
            <a:endParaRPr lang="uk-UA" dirty="0" smtClean="0"/>
          </a:p>
          <a:p>
            <a:r>
              <a:rPr lang="uk-UA" dirty="0" smtClean="0"/>
              <a:t>Через </a:t>
            </a:r>
            <a:r>
              <a:rPr lang="uk-UA" dirty="0"/>
              <a:t>це і температура на його поверхні найвища серед </a:t>
            </a:r>
            <a:r>
              <a:rPr lang="uk-UA" dirty="0" err="1"/>
              <a:t>галілеєвих</a:t>
            </a:r>
            <a:r>
              <a:rPr lang="uk-UA" dirty="0"/>
              <a:t> супутників — 150К.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4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Каллісто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1146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35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8067" y="682878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Іо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327" y="220486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жовтувато-червоний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супут­нику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7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. </a:t>
            </a:r>
            <a:r>
              <a:rPr lang="ru-RU" dirty="0" err="1"/>
              <a:t>Вулканічні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 </a:t>
            </a:r>
            <a:r>
              <a:rPr lang="ru-RU" dirty="0" err="1"/>
              <a:t>Іо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бурхливо</a:t>
            </a:r>
            <a:r>
              <a:rPr lang="ru-RU" dirty="0"/>
              <a:t>: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(в основному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спо­луки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) </a:t>
            </a:r>
            <a:r>
              <a:rPr lang="ru-RU" dirty="0" err="1"/>
              <a:t>піднімаються</a:t>
            </a:r>
            <a:r>
              <a:rPr lang="ru-RU" dirty="0"/>
              <a:t> на </a:t>
            </a:r>
            <a:r>
              <a:rPr lang="ru-RU" dirty="0" err="1"/>
              <a:t>висоту</a:t>
            </a:r>
            <a:r>
              <a:rPr lang="ru-RU" dirty="0"/>
              <a:t> до 300 км.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38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upload.wikimedia.org/wikipedia/commons/thumb/c/c1/Autotransformer.svg/110px-Autotransform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284985"/>
            <a:ext cx="1047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3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50" y="1628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06084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Практично вся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Європи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мережею </a:t>
            </a:r>
            <a:r>
              <a:rPr lang="ru-RU" dirty="0" err="1"/>
              <a:t>тріщин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1 500 км. </a:t>
            </a:r>
            <a:endParaRPr lang="ru-RU" dirty="0" smtClean="0"/>
          </a:p>
          <a:p>
            <a:r>
              <a:rPr lang="ru-RU" dirty="0" smtClean="0"/>
              <a:t>Напевно</a:t>
            </a:r>
            <a:r>
              <a:rPr lang="ru-RU" dirty="0"/>
              <a:t>,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до </a:t>
            </a:r>
            <a:r>
              <a:rPr lang="ru-RU" dirty="0" err="1"/>
              <a:t>глибин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до 100 км </a:t>
            </a:r>
            <a:r>
              <a:rPr lang="ru-RU" dirty="0" err="1"/>
              <a:t>складається</a:t>
            </a:r>
            <a:r>
              <a:rPr lang="ru-RU" dirty="0"/>
              <a:t> з во­дяного </a:t>
            </a:r>
            <a:r>
              <a:rPr lang="ru-RU" dirty="0" err="1"/>
              <a:t>льоду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Вона </a:t>
            </a:r>
            <a:r>
              <a:rPr lang="ru-RU" dirty="0" err="1"/>
              <a:t>відбиває</a:t>
            </a:r>
            <a:r>
              <a:rPr lang="ru-RU" dirty="0"/>
              <a:t> до 70%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а тому </a:t>
            </a:r>
            <a:r>
              <a:rPr lang="ru-RU" dirty="0" err="1"/>
              <a:t>середня</a:t>
            </a:r>
            <a:r>
              <a:rPr lang="ru-RU" dirty="0"/>
              <a:t> температура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Іо</a:t>
            </a:r>
            <a:r>
              <a:rPr lang="ru-RU" dirty="0"/>
              <a:t>, і становить 120 К.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825" y="4810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Європа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7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349</TotalTime>
  <Words>667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31</cp:revision>
  <dcterms:created xsi:type="dcterms:W3CDTF">2014-11-01T13:09:45Z</dcterms:created>
  <dcterms:modified xsi:type="dcterms:W3CDTF">2015-02-25T19:04:50Z</dcterms:modified>
</cp:coreProperties>
</file>