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A9F9-0F18-4AFC-8107-E7E620E14A70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33EF-11C1-4771-97F6-D67C91B2F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2BE9-5C7A-4FC0-A41B-20B50B2352B3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5F6A-6D13-47C7-AFA9-B16CE49D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FD9E-70A0-4E0A-8210-4DA594D546DC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B23F-02BE-4820-BA2D-40886541F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61DA-C6A1-4E9C-BD56-866AB9099CCB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D43A-8B37-4FA7-AEEE-B51ACF3C2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9C51-8E4E-4ED8-944C-7AA374D2DCCA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575F-AD0A-44F1-ABFE-20184BDD1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6EE3-0635-45E3-BC25-020EC9A634D4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DD3-4A5D-4C32-984C-7B6CCEC51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D9FA-304A-4FA5-AC63-234FB9EBC64C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4546-33D8-4A0B-AA32-92B2A98C7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81E6-CA8B-4935-A8C4-AED139D656D6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6C1D-0F6E-4D4B-9915-0B2AA2B64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85B0-F349-4461-953D-03A34DDC7C51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4B53-8AA3-4D11-B12D-1C5EB801C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7163-A779-4912-B7F9-E6AA4E1B82AF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E6A4-E2A2-4510-A490-21E39FA94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35F8-D375-453B-99E7-49307FF8F15D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DFF6-157F-4770-A741-38579B0BF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08D5CA-3A81-4B87-A625-7061ACEC7B95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8358C1-4B25-4303-9629-CFC02EC0C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2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9F%D1%96%D0%B2%D0%B4%D0%B5%D0%BD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8%D0%B8%D0%BD%D1%83%D0%B0%D0%B7%D1%80%D1%9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8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Храми Японії та Китаю</a:t>
            </a:r>
            <a:endParaRPr lang="ru-RU" sz="8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72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Печери </a:t>
            </a:r>
            <a:r>
              <a:rPr lang="uk-UA" sz="72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Могао</a:t>
            </a:r>
            <a:endParaRPr lang="ru-RU" sz="7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9144000" cy="13938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Могао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поряд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Печерою </a:t>
            </a:r>
            <a:r>
              <a:rPr lang="ru-RU" sz="1400" dirty="0" err="1">
                <a:solidFill>
                  <a:schemeClr val="tx1"/>
                </a:solidFill>
              </a:rPr>
              <a:t>тисячі</a:t>
            </a:r>
            <a:r>
              <a:rPr lang="ru-RU" sz="1400" dirty="0">
                <a:solidFill>
                  <a:schemeClr val="tx1"/>
                </a:solidFill>
              </a:rPr>
              <a:t> Будд в </a:t>
            </a:r>
            <a:r>
              <a:rPr lang="ru-RU" sz="1400" dirty="0" err="1">
                <a:solidFill>
                  <a:schemeClr val="tx1"/>
                </a:solidFill>
              </a:rPr>
              <a:t>Безеклік</a:t>
            </a:r>
            <a:r>
              <a:rPr lang="ru-RU" sz="1400" dirty="0">
                <a:solidFill>
                  <a:schemeClr val="tx1"/>
                </a:solidFill>
              </a:rPr>
              <a:t>, — один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найбільш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ранніх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буддійських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храмів</a:t>
            </a:r>
            <a:r>
              <a:rPr lang="ru-RU" sz="1400" dirty="0">
                <a:solidFill>
                  <a:schemeClr val="tx1"/>
                </a:solidFill>
              </a:rPr>
              <a:t> Китаю. </a:t>
            </a:r>
            <a:r>
              <a:rPr lang="ru-RU" sz="1400" dirty="0" err="1">
                <a:solidFill>
                  <a:schemeClr val="tx1"/>
                </a:solidFill>
              </a:rPr>
              <a:t>Його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виникнення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східній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околиці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пустелі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Такла-Макан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невипадкове</a:t>
            </a:r>
            <a:r>
              <a:rPr lang="ru-RU" sz="1400" dirty="0">
                <a:solidFill>
                  <a:schemeClr val="tx1"/>
                </a:solidFill>
              </a:rPr>
              <a:t>: тут проходили </a:t>
            </a:r>
            <a:r>
              <a:rPr lang="ru-RU" sz="1400" dirty="0" err="1">
                <a:solidFill>
                  <a:schemeClr val="tx1"/>
                </a:solidFill>
              </a:rPr>
              <a:t>каравани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шовком</a:t>
            </a:r>
            <a:r>
              <a:rPr lang="ru-RU" sz="1400" dirty="0">
                <a:solidFill>
                  <a:schemeClr val="tx1"/>
                </a:solidFill>
              </a:rPr>
              <a:t>, разом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якими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буддійські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вчення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просочувалися</a:t>
            </a:r>
            <a:r>
              <a:rPr lang="ru-RU" sz="1400" dirty="0">
                <a:solidFill>
                  <a:schemeClr val="tx1"/>
                </a:solidFill>
              </a:rPr>
              <a:t> в Китай. На </a:t>
            </a:r>
            <a:r>
              <a:rPr lang="ru-RU" sz="1400" dirty="0" err="1">
                <a:solidFill>
                  <a:schemeClr val="tx1"/>
                </a:solidFill>
              </a:rPr>
              <a:t>відміну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пізніших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печерних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храмів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подібних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Лунмень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Юньган</a:t>
            </a:r>
            <a:r>
              <a:rPr lang="ru-RU" sz="1400" dirty="0">
                <a:solidFill>
                  <a:schemeClr val="tx1"/>
                </a:solidFill>
              </a:rPr>
              <a:t>, в </a:t>
            </a:r>
            <a:r>
              <a:rPr lang="ru-RU" sz="1400" dirty="0" err="1">
                <a:solidFill>
                  <a:schemeClr val="tx1"/>
                </a:solidFill>
              </a:rPr>
              <a:t>оздобленні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Могао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переважає</a:t>
            </a:r>
            <a:r>
              <a:rPr lang="ru-RU" sz="1400" dirty="0">
                <a:solidFill>
                  <a:schemeClr val="tx1"/>
                </a:solidFill>
              </a:rPr>
              <a:t> не скульптура, а </a:t>
            </a:r>
            <a:r>
              <a:rPr lang="ru-RU" sz="1400" dirty="0" err="1">
                <a:solidFill>
                  <a:schemeClr val="tx1"/>
                </a:solidFill>
              </a:rPr>
              <a:t>фресковий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живопис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Її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площа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оцінюється</a:t>
            </a:r>
            <a:r>
              <a:rPr lang="ru-RU" sz="1400" dirty="0">
                <a:solidFill>
                  <a:schemeClr val="tx1"/>
                </a:solidFill>
              </a:rPr>
              <a:t> в 42 000 кв. </a:t>
            </a:r>
            <a:r>
              <a:rPr lang="ru-RU" sz="1400" dirty="0" err="1">
                <a:solidFill>
                  <a:schemeClr val="tx1"/>
                </a:solidFill>
              </a:rPr>
              <a:t>метрів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Багатофігурні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фризоподібні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розписи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виконані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строкатими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клейовими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фарбами</a:t>
            </a:r>
            <a:r>
              <a:rPr lang="ru-RU" sz="1400" dirty="0">
                <a:solidFill>
                  <a:schemeClr val="tx1"/>
                </a:solidFill>
              </a:rPr>
              <a:t> по сухому </a:t>
            </a:r>
            <a:r>
              <a:rPr lang="ru-RU" sz="1400" dirty="0" err="1">
                <a:solidFill>
                  <a:schemeClr val="tx1"/>
                </a:solidFill>
              </a:rPr>
              <a:t>ґрунту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Багато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них </a:t>
            </a:r>
            <a:r>
              <a:rPr lang="ru-RU" sz="1400" dirty="0" err="1">
                <a:solidFill>
                  <a:schemeClr val="tx1"/>
                </a:solidFill>
              </a:rPr>
              <a:t>всуціль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покривають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стіну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печери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відрізняючись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динамізмом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життєвістю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Mogao_C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4445000" cy="334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450px-Buddha_and_Bodhisattvas_Dunhuang_Mogao_Cav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2438400" cy="297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Рисунок 4" descr="400px-Vimalakirti_Debates_Manjusri_Dunhuang_Mogao_Cav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89px-TsangMo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2438400" cy="298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63px-HanWudiBuddh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28600"/>
            <a:ext cx="2438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441px-Sakyamuni_cuts_his_hair,_detail,_Tang_Dynas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28600"/>
            <a:ext cx="2438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800px-Mogao_Cave_61,_painting_of_Mount_Wutai_monasteri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581400"/>
            <a:ext cx="2438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8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Дякую за увагу!</a:t>
            </a:r>
            <a:endParaRPr lang="ru-RU" sz="8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6000" b="1" smtClean="0">
                <a:solidFill>
                  <a:schemeClr val="accent1"/>
                </a:solidFill>
                <a:latin typeface="Monotype Corsiva" pitchFamily="66" charset="0"/>
              </a:rPr>
              <a:t>Буддійський храм Сенсодзі</a:t>
            </a:r>
            <a:endParaRPr lang="ru-RU" sz="6000" b="1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6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2747493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69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27432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9144000" cy="1384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За легендою , 5 - сантиметрова статуя богині </a:t>
            </a:r>
            <a:r>
              <a:rPr lang="uk-UA" sz="1400" dirty="0" err="1"/>
              <a:t>Каннон</a:t>
            </a:r>
            <a:r>
              <a:rPr lang="uk-UA" sz="1400" dirty="0"/>
              <a:t> , яка зараз зберігається у вівтарі храму , була виловлена ​​рибалками у водах річки </a:t>
            </a:r>
            <a:r>
              <a:rPr lang="uk-UA" sz="1400" dirty="0" err="1"/>
              <a:t>Сумида</a:t>
            </a:r>
            <a:r>
              <a:rPr lang="uk-UA" sz="1400" dirty="0"/>
              <a:t> в 628 році. Сільський староста , </a:t>
            </a:r>
            <a:r>
              <a:rPr lang="uk-UA" sz="1400" dirty="0" err="1"/>
              <a:t>угледівши</a:t>
            </a:r>
            <a:r>
              <a:rPr lang="uk-UA" sz="1400" dirty="0"/>
              <a:t> божественне походження статуї , приніс її в свій будинок , який оголосив храмом богині . Після серії пожеж , які знищували будівлі, але не саму статую , на цьому місці в 645 році було збудовано величний храм , який отримав визнання навіть з боку </a:t>
            </a:r>
            <a:r>
              <a:rPr lang="uk-UA" sz="1400" dirty="0" err="1"/>
              <a:t>сегунов</a:t>
            </a:r>
            <a:r>
              <a:rPr lang="uk-UA" sz="1400" dirty="0"/>
              <a:t> , військових правителів країни. На жаль , основний зал </a:t>
            </a:r>
            <a:r>
              <a:rPr lang="uk-UA" sz="1400" dirty="0" err="1"/>
              <a:t>Каннон</a:t>
            </a:r>
            <a:r>
              <a:rPr lang="uk-UA" sz="1400" dirty="0"/>
              <a:t> </a:t>
            </a:r>
            <a:r>
              <a:rPr lang="uk-UA" sz="1400" dirty="0" err="1"/>
              <a:t>-до</a:t>
            </a:r>
            <a:r>
              <a:rPr lang="uk-UA" sz="1400" dirty="0"/>
              <a:t> , що існував з 1651 року, знаменита </a:t>
            </a:r>
            <a:r>
              <a:rPr lang="uk-UA" sz="1400" dirty="0" err="1"/>
              <a:t>пятиярусная</a:t>
            </a:r>
            <a:r>
              <a:rPr lang="uk-UA" sz="1400" dirty="0"/>
              <a:t> пагода і масивні ворота не змогли пережити другої світової війни.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6000" b="1" smtClean="0">
                <a:solidFill>
                  <a:schemeClr val="accent1"/>
                </a:solidFill>
                <a:latin typeface="Monotype Corsiva" pitchFamily="66" charset="0"/>
              </a:rPr>
              <a:t>Синтоїтський храм Асакуса </a:t>
            </a:r>
            <a:endParaRPr lang="ru-RU" sz="6000" b="1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tokyo-asakusa-01-kaminari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191000" cy="2859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храм Асаку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425196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4648200"/>
            <a:ext cx="9144000" cy="2244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err="1"/>
              <a:t>Синтоїстський</a:t>
            </a:r>
            <a:r>
              <a:rPr lang="uk-UA" sz="1400" dirty="0"/>
              <a:t> храм </a:t>
            </a:r>
            <a:r>
              <a:rPr lang="uk-UA" sz="1400" dirty="0" err="1"/>
              <a:t>Асакуса</a:t>
            </a:r>
            <a:r>
              <a:rPr lang="uk-UA" sz="1400" dirty="0"/>
              <a:t> </a:t>
            </a:r>
            <a:r>
              <a:rPr lang="uk-UA" sz="1400" dirty="0" err="1"/>
              <a:t>дзіндзя</a:t>
            </a:r>
            <a:r>
              <a:rPr lang="uk-UA" sz="1400" dirty="0"/>
              <a:t> ( </a:t>
            </a:r>
            <a:r>
              <a:rPr lang="uk-UA" sz="1400" dirty="0" err="1"/>
              <a:t>Asakusa</a:t>
            </a:r>
            <a:r>
              <a:rPr lang="uk-UA" sz="1400" dirty="0"/>
              <a:t> </a:t>
            </a:r>
            <a:r>
              <a:rPr lang="uk-UA" sz="1400" dirty="0" err="1"/>
              <a:t>jinja</a:t>
            </a:r>
            <a:r>
              <a:rPr lang="uk-UA" sz="1400" dirty="0"/>
              <a:t> ) знаходиться прямо на території буддійського храму </a:t>
            </a:r>
            <a:r>
              <a:rPr lang="uk-UA" sz="1400" dirty="0" err="1"/>
              <a:t>Сенсит</a:t>
            </a:r>
            <a:r>
              <a:rPr lang="uk-UA" sz="1400" dirty="0"/>
              <a:t> - </a:t>
            </a:r>
            <a:r>
              <a:rPr lang="uk-UA" sz="1400" dirty="0" err="1"/>
              <a:t>дзі</a:t>
            </a:r>
            <a:r>
              <a:rPr lang="uk-UA" sz="1400" dirty="0"/>
              <a:t> в районі </a:t>
            </a:r>
            <a:r>
              <a:rPr lang="uk-UA" sz="1400" dirty="0" err="1"/>
              <a:t>Асакуса</a:t>
            </a:r>
            <a:r>
              <a:rPr lang="uk-UA" sz="1400" dirty="0"/>
              <a:t> , Токіо . Він відомий так само як </a:t>
            </a:r>
            <a:r>
              <a:rPr lang="uk-UA" sz="1400" dirty="0" err="1"/>
              <a:t>Сандзо</a:t>
            </a:r>
            <a:r>
              <a:rPr lang="uk-UA" sz="1400" dirty="0"/>
              <a:t> - сама ( Sanja- </a:t>
            </a:r>
            <a:r>
              <a:rPr lang="uk-UA" sz="1400" dirty="0" err="1"/>
              <a:t>sama</a:t>
            </a:r>
            <a:r>
              <a:rPr lang="uk-UA" sz="1400" dirty="0"/>
              <a:t> ) . Храм присвячений пам'яті трьох осіб - двох рибалок , які виявили статую </a:t>
            </a:r>
            <a:r>
              <a:rPr lang="uk-UA" sz="1400" dirty="0" err="1"/>
              <a:t>Каннон</a:t>
            </a:r>
            <a:r>
              <a:rPr lang="uk-UA" sz="1400" dirty="0"/>
              <a:t> в річці , і старости села , який дав цій статуї притулок у своєму будинку . Сталося це рано вранці 18 березня 628 року , коли два </a:t>
            </a:r>
            <a:r>
              <a:rPr lang="uk-UA" sz="1400" dirty="0" err="1"/>
              <a:t>брати-</a:t>
            </a:r>
            <a:r>
              <a:rPr lang="uk-UA" sz="1400" dirty="0"/>
              <a:t> рибалки </a:t>
            </a:r>
            <a:r>
              <a:rPr lang="uk-UA" sz="1400" dirty="0" err="1"/>
              <a:t>Hinokuma</a:t>
            </a:r>
            <a:r>
              <a:rPr lang="uk-UA" sz="1400" dirty="0"/>
              <a:t> </a:t>
            </a:r>
            <a:r>
              <a:rPr lang="uk-UA" sz="1400" dirty="0" err="1"/>
              <a:t>Hamanari</a:t>
            </a:r>
            <a:r>
              <a:rPr lang="uk-UA" sz="1400" dirty="0"/>
              <a:t> і </a:t>
            </a:r>
            <a:r>
              <a:rPr lang="uk-UA" sz="1400" dirty="0" err="1"/>
              <a:t>Hinokuma</a:t>
            </a:r>
            <a:r>
              <a:rPr lang="uk-UA" sz="1400" dirty="0"/>
              <a:t> </a:t>
            </a:r>
            <a:r>
              <a:rPr lang="uk-UA" sz="1400" dirty="0" err="1"/>
              <a:t>Takenari</a:t>
            </a:r>
            <a:r>
              <a:rPr lang="uk-UA" sz="1400" dirty="0"/>
              <a:t> ловили рибу в річці </a:t>
            </a:r>
            <a:r>
              <a:rPr lang="uk-UA" sz="1400" dirty="0" err="1"/>
              <a:t>Сумида</a:t>
            </a:r>
            <a:r>
              <a:rPr lang="uk-UA" sz="1400" dirty="0"/>
              <a:t> . Раптом вони зрозуміли , що щось зловили , вони витягли свої мережі і знайшли статую. Староста села </a:t>
            </a:r>
            <a:r>
              <a:rPr lang="uk-UA" sz="1400" dirty="0" err="1"/>
              <a:t>Асакуса</a:t>
            </a:r>
            <a:r>
              <a:rPr lang="uk-UA" sz="1400" dirty="0"/>
              <a:t> </a:t>
            </a:r>
            <a:r>
              <a:rPr lang="uk-UA" sz="1400" dirty="0" err="1"/>
              <a:t>Haji</a:t>
            </a:r>
            <a:r>
              <a:rPr lang="uk-UA" sz="1400" dirty="0"/>
              <a:t> </a:t>
            </a:r>
            <a:r>
              <a:rPr lang="uk-UA" sz="1400" dirty="0" err="1"/>
              <a:t>no</a:t>
            </a:r>
            <a:r>
              <a:rPr lang="uk-UA" sz="1400" dirty="0"/>
              <a:t> </a:t>
            </a:r>
            <a:r>
              <a:rPr lang="uk-UA" sz="1400" dirty="0" err="1"/>
              <a:t>Nakatomo</a:t>
            </a:r>
            <a:r>
              <a:rPr lang="uk-UA" sz="1400" dirty="0"/>
              <a:t> , почувши про це , відразу зрозумів , що рибалки витягли статую </a:t>
            </a:r>
            <a:r>
              <a:rPr lang="uk-UA" sz="1400" dirty="0" err="1"/>
              <a:t>бодхісаттви</a:t>
            </a:r>
            <a:r>
              <a:rPr lang="uk-UA" sz="1400" dirty="0"/>
              <a:t> </a:t>
            </a:r>
            <a:r>
              <a:rPr lang="uk-UA" sz="1400" dirty="0" err="1"/>
              <a:t>Каннон</a:t>
            </a:r>
            <a:r>
              <a:rPr lang="uk-UA" sz="1400" dirty="0"/>
              <a:t> , богині милосердя. Староста прийняв обітницю як буддійський монах і переробив свій будинок в храм , він провів залишок свого життя в служінні </a:t>
            </a:r>
            <a:r>
              <a:rPr lang="uk-UA" sz="1400" dirty="0" err="1"/>
              <a:t>бодхісаттви</a:t>
            </a:r>
            <a:r>
              <a:rPr lang="uk-UA" sz="1400" dirty="0"/>
              <a:t> </a:t>
            </a:r>
            <a:r>
              <a:rPr lang="uk-UA" sz="1400" dirty="0" err="1"/>
              <a:t>Каннон</a:t>
            </a:r>
            <a:r>
              <a:rPr lang="uk-UA" sz="1400" dirty="0"/>
              <a:t> . Храм </a:t>
            </a:r>
            <a:r>
              <a:rPr lang="uk-UA" sz="1400" dirty="0" err="1"/>
              <a:t>Асакуса</a:t>
            </a:r>
            <a:r>
              <a:rPr lang="uk-UA" sz="1400" dirty="0"/>
              <a:t> </a:t>
            </a:r>
            <a:r>
              <a:rPr lang="uk-UA" sz="1400" dirty="0" err="1"/>
              <a:t>дзіндзя</a:t>
            </a:r>
            <a:r>
              <a:rPr lang="uk-UA" sz="1400" dirty="0"/>
              <a:t> був споруджений за наказом </a:t>
            </a:r>
            <a:r>
              <a:rPr lang="uk-UA" sz="1400" dirty="0" err="1"/>
              <a:t>Токугава</a:t>
            </a:r>
            <a:r>
              <a:rPr lang="uk-UA" sz="1400" dirty="0"/>
              <a:t> </a:t>
            </a:r>
            <a:r>
              <a:rPr lang="uk-UA" sz="1400" dirty="0" err="1"/>
              <a:t>Іеміцу</a:t>
            </a:r>
            <a:r>
              <a:rPr lang="uk-UA" sz="1400" dirty="0"/>
              <a:t> і побудований в 1649 році в </a:t>
            </a:r>
            <a:r>
              <a:rPr lang="uk-UA" sz="1400" dirty="0" err="1"/>
              <a:t>Едо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6600" b="1" smtClean="0">
                <a:solidFill>
                  <a:srgbClr val="FF0000"/>
                </a:solidFill>
                <a:latin typeface="Monotype Corsiva" pitchFamily="66" charset="0"/>
              </a:rPr>
              <a:t>Храм Конфуція</a:t>
            </a:r>
            <a:endParaRPr lang="ru-RU" sz="66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0023ae9bcfe60d0eeb27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8862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glow rad="228600">
              <a:srgbClr val="FF000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_970960deb2b0d423a46249413a38eb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4800600"/>
            <a:ext cx="9144000" cy="18161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Храм </a:t>
            </a:r>
            <a:r>
              <a:rPr lang="ru-RU" sz="1400" dirty="0" err="1"/>
              <a:t>Конфуція</a:t>
            </a:r>
            <a:r>
              <a:rPr lang="ru-RU" sz="1400" dirty="0"/>
              <a:t> </a:t>
            </a:r>
            <a:r>
              <a:rPr lang="ru-RU" sz="1400" dirty="0" err="1"/>
              <a:t>називають</a:t>
            </a:r>
            <a:r>
              <a:rPr lang="ru-RU" sz="1400" dirty="0"/>
              <a:t> Першим храмом Китаю 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найважливіше</a:t>
            </a:r>
            <a:r>
              <a:rPr lang="ru-RU" sz="1400" dirty="0"/>
              <a:t> </a:t>
            </a:r>
            <a:r>
              <a:rPr lang="ru-RU" sz="1400" dirty="0" err="1"/>
              <a:t>месце</a:t>
            </a:r>
            <a:r>
              <a:rPr lang="ru-RU" sz="1400" dirty="0"/>
              <a:t> </a:t>
            </a:r>
            <a:r>
              <a:rPr lang="ru-RU" sz="1400" dirty="0" err="1"/>
              <a:t>поклоніння</a:t>
            </a:r>
            <a:r>
              <a:rPr lang="ru-RU" sz="1400" dirty="0"/>
              <a:t> </a:t>
            </a:r>
            <a:r>
              <a:rPr lang="ru-RU" sz="1400" dirty="0" err="1"/>
              <a:t>Конфуцію</a:t>
            </a:r>
            <a:r>
              <a:rPr lang="ru-RU" sz="1400" dirty="0"/>
              <a:t>. 478 року до н. е. на </a:t>
            </a:r>
            <a:r>
              <a:rPr lang="ru-RU" sz="1400" dirty="0" err="1"/>
              <a:t>другий</a:t>
            </a:r>
            <a:r>
              <a:rPr lang="ru-RU" sz="1400" dirty="0"/>
              <a:t> </a:t>
            </a:r>
            <a:r>
              <a:rPr lang="ru-RU" sz="1400" dirty="0" err="1"/>
              <a:t>рік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смерті</a:t>
            </a:r>
            <a:r>
              <a:rPr lang="ru-RU" sz="1400" dirty="0"/>
              <a:t> </a:t>
            </a:r>
            <a:r>
              <a:rPr lang="ru-RU" sz="1400" dirty="0" err="1"/>
              <a:t>філософа</a:t>
            </a:r>
            <a:r>
              <a:rPr lang="ru-RU" sz="1400" dirty="0"/>
              <a:t>, правитель </a:t>
            </a:r>
            <a:r>
              <a:rPr lang="ru-RU" sz="1400" dirty="0" err="1"/>
              <a:t>князівства</a:t>
            </a:r>
            <a:r>
              <a:rPr lang="ru-RU" sz="1400" dirty="0"/>
              <a:t> Лу </a:t>
            </a:r>
            <a:r>
              <a:rPr lang="ru-RU" sz="1400" dirty="0" err="1"/>
              <a:t>перетворив</a:t>
            </a:r>
            <a:r>
              <a:rPr lang="ru-RU" sz="1400" dirty="0"/>
              <a:t> </a:t>
            </a:r>
            <a:r>
              <a:rPr lang="ru-RU" sz="1400" dirty="0" err="1"/>
              <a:t>будинок</a:t>
            </a:r>
            <a:r>
              <a:rPr lang="ru-RU" sz="1400" dirty="0"/>
              <a:t>, де жив учений, в першу кумирню для </a:t>
            </a:r>
            <a:r>
              <a:rPr lang="ru-RU" sz="1400" dirty="0" err="1"/>
              <a:t>жертвопринесень</a:t>
            </a:r>
            <a:r>
              <a:rPr lang="ru-RU" sz="1400" dirty="0"/>
              <a:t>. Там </a:t>
            </a:r>
            <a:r>
              <a:rPr lang="ru-RU" sz="1400" dirty="0" err="1"/>
              <a:t>зберігалися</a:t>
            </a:r>
            <a:r>
              <a:rPr lang="ru-RU" sz="1400" dirty="0"/>
              <a:t> </a:t>
            </a:r>
            <a:r>
              <a:rPr lang="ru-RU" sz="1400" dirty="0" err="1"/>
              <a:t>ритуальні</a:t>
            </a:r>
            <a:r>
              <a:rPr lang="ru-RU" sz="1400" dirty="0"/>
              <a:t> </a:t>
            </a:r>
            <a:r>
              <a:rPr lang="ru-RU" sz="1400" dirty="0" err="1"/>
              <a:t>музичні</a:t>
            </a:r>
            <a:r>
              <a:rPr lang="ru-RU" sz="1400" dirty="0"/>
              <a:t> </a:t>
            </a:r>
            <a:r>
              <a:rPr lang="ru-RU" sz="1400" dirty="0" err="1"/>
              <a:t>інструменти</a:t>
            </a:r>
            <a:r>
              <a:rPr lang="ru-RU" sz="1400" dirty="0"/>
              <a:t>, </a:t>
            </a:r>
            <a:r>
              <a:rPr lang="ru-RU" sz="1400" dirty="0" err="1"/>
              <a:t>одяг</a:t>
            </a:r>
            <a:r>
              <a:rPr lang="ru-RU" sz="1400" dirty="0"/>
              <a:t>, </a:t>
            </a:r>
            <a:r>
              <a:rPr lang="ru-RU" sz="1400" dirty="0" err="1"/>
              <a:t>головні</a:t>
            </a:r>
            <a:r>
              <a:rPr lang="ru-RU" sz="1400" dirty="0"/>
              <a:t> </a:t>
            </a:r>
            <a:r>
              <a:rPr lang="ru-RU" sz="1400" dirty="0" err="1"/>
              <a:t>убори</a:t>
            </a:r>
            <a:r>
              <a:rPr lang="ru-RU" sz="1400" dirty="0"/>
              <a:t>,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щороку</a:t>
            </a:r>
            <a:r>
              <a:rPr lang="ru-RU" sz="1400" dirty="0"/>
              <a:t> </a:t>
            </a:r>
            <a:r>
              <a:rPr lang="ru-RU" sz="1400" dirty="0" err="1"/>
              <a:t>здійснювалися</a:t>
            </a:r>
            <a:r>
              <a:rPr lang="ru-RU" sz="1400" dirty="0"/>
              <a:t> </a:t>
            </a:r>
            <a:r>
              <a:rPr lang="ru-RU" sz="1400" dirty="0" err="1"/>
              <a:t>жертвопринесення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церемонії</a:t>
            </a:r>
            <a:r>
              <a:rPr lang="ru-RU" sz="1400" dirty="0"/>
              <a:t> </a:t>
            </a:r>
            <a:r>
              <a:rPr lang="ru-RU" sz="1400" dirty="0" err="1"/>
              <a:t>поклоніння</a:t>
            </a:r>
            <a:r>
              <a:rPr lang="ru-RU" sz="1400" dirty="0"/>
              <a:t>. У </a:t>
            </a:r>
            <a:r>
              <a:rPr lang="ru-RU" sz="1400" dirty="0" err="1"/>
              <a:t>храмі</a:t>
            </a:r>
            <a:r>
              <a:rPr lang="ru-RU" sz="1400" dirty="0"/>
              <a:t> </a:t>
            </a:r>
            <a:r>
              <a:rPr lang="ru-RU" sz="1400" dirty="0" err="1"/>
              <a:t>Конфуція</a:t>
            </a:r>
            <a:r>
              <a:rPr lang="ru-RU" sz="1400" dirty="0"/>
              <a:t> </a:t>
            </a:r>
            <a:r>
              <a:rPr lang="ru-RU" sz="1400" dirty="0" err="1"/>
              <a:t>виставлено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2 тис. </a:t>
            </a:r>
            <a:r>
              <a:rPr lang="ru-RU" sz="1400" dirty="0" err="1"/>
              <a:t>кам'яних</a:t>
            </a:r>
            <a:r>
              <a:rPr lang="ru-RU" sz="1400" dirty="0"/>
              <a:t> стел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висіченими</a:t>
            </a:r>
            <a:r>
              <a:rPr lang="ru-RU" sz="1400" dirty="0"/>
              <a:t> на них </a:t>
            </a:r>
            <a:r>
              <a:rPr lang="ru-RU" sz="1400" dirty="0" err="1"/>
              <a:t>каліграфічними</a:t>
            </a:r>
            <a:r>
              <a:rPr lang="ru-RU" sz="1400" dirty="0"/>
              <a:t> </a:t>
            </a:r>
            <a:r>
              <a:rPr lang="ru-RU" sz="1400" dirty="0" err="1"/>
              <a:t>написами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династій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один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найбільших</a:t>
            </a:r>
            <a:r>
              <a:rPr lang="ru-RU" sz="1400" dirty="0"/>
              <a:t> </a:t>
            </a:r>
            <a:r>
              <a:rPr lang="ru-RU" sz="1400" dirty="0" err="1"/>
              <a:t>лісів</a:t>
            </a:r>
            <a:r>
              <a:rPr lang="ru-RU" sz="1400" dirty="0"/>
              <a:t> стел, до того ж, </a:t>
            </a:r>
            <a:r>
              <a:rPr lang="ru-RU" sz="1400" dirty="0" err="1"/>
              <a:t>лише</a:t>
            </a:r>
            <a:r>
              <a:rPr lang="ru-RU" sz="1400" dirty="0"/>
              <a:t> стел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написами</a:t>
            </a:r>
            <a:r>
              <a:rPr lang="ru-RU" sz="1400" dirty="0"/>
              <a:t> про </a:t>
            </a:r>
            <a:r>
              <a:rPr lang="ru-RU" sz="1400" dirty="0" err="1"/>
              <a:t>надання</a:t>
            </a:r>
            <a:r>
              <a:rPr lang="ru-RU" sz="1400" dirty="0"/>
              <a:t> титулу </a:t>
            </a:r>
            <a:r>
              <a:rPr lang="ru-RU" sz="1400" dirty="0" err="1"/>
              <a:t>і</a:t>
            </a:r>
            <a:r>
              <a:rPr lang="ru-RU" sz="1400" dirty="0"/>
              <a:t> про </a:t>
            </a:r>
            <a:r>
              <a:rPr lang="ru-RU" sz="1400" dirty="0" err="1"/>
              <a:t>жертвопринесення</a:t>
            </a:r>
            <a:r>
              <a:rPr lang="ru-RU" sz="1400" dirty="0"/>
              <a:t> </a:t>
            </a:r>
            <a:r>
              <a:rPr lang="ru-RU" sz="1400" dirty="0" err="1"/>
              <a:t>імператорів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династій</a:t>
            </a:r>
            <a:r>
              <a:rPr lang="ru-RU" sz="1400" dirty="0"/>
              <a:t> </a:t>
            </a:r>
            <a:r>
              <a:rPr lang="ru-RU" sz="1400" dirty="0" err="1"/>
              <a:t>налічується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50,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повною</a:t>
            </a:r>
            <a:r>
              <a:rPr lang="ru-RU" sz="1400" dirty="0"/>
              <a:t> </a:t>
            </a:r>
            <a:r>
              <a:rPr lang="ru-RU" sz="1400" dirty="0" err="1"/>
              <a:t>мірою</a:t>
            </a:r>
            <a:r>
              <a:rPr lang="ru-RU" sz="1400" dirty="0"/>
              <a:t> </a:t>
            </a:r>
            <a:r>
              <a:rPr lang="ru-RU" sz="1400" dirty="0" err="1"/>
              <a:t>відображає</a:t>
            </a:r>
            <a:r>
              <a:rPr lang="ru-RU" sz="1400" dirty="0"/>
              <a:t> </a:t>
            </a:r>
            <a:r>
              <a:rPr lang="ru-RU" sz="1400" dirty="0" err="1"/>
              <a:t>високий</a:t>
            </a:r>
            <a:r>
              <a:rPr lang="ru-RU" sz="1400" dirty="0"/>
              <a:t> престиж </a:t>
            </a:r>
            <a:r>
              <a:rPr lang="ru-RU" sz="1400" dirty="0" err="1"/>
              <a:t>Конфуція</a:t>
            </a:r>
            <a:r>
              <a:rPr lang="ru-RU" sz="1400" dirty="0"/>
              <a:t> у феодальному </a:t>
            </a:r>
            <a:r>
              <a:rPr lang="ru-RU" sz="1400" dirty="0" err="1"/>
              <a:t>суспільстві</a:t>
            </a:r>
            <a:r>
              <a:rPr lang="ru-RU" sz="1400" dirty="0"/>
              <a:t> Китаю.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6000" b="1" smtClean="0">
                <a:solidFill>
                  <a:schemeClr val="accent1"/>
                </a:solidFill>
                <a:latin typeface="Monotype Corsiva" pitchFamily="66" charset="0"/>
              </a:rPr>
              <a:t>Башні-пагоди в Японії</a:t>
            </a:r>
            <a:endParaRPr lang="ru-RU" sz="6000" b="1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agod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agod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9144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agoda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9144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agoda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8956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agoda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8956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agoda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8956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agoda0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8768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agoda0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48768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pagoda0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876800"/>
            <a:ext cx="2444951" cy="183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3400" y="-1524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err="1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Башні-пагоди</a:t>
            </a:r>
            <a:r>
              <a:rPr lang="uk-UA" sz="60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 в Китаї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038600"/>
            <a:ext cx="4191000" cy="26781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Пагода в </a:t>
            </a:r>
            <a:r>
              <a:rPr lang="ru-RU" sz="1400" dirty="0" err="1"/>
              <a:t>Китаї</a:t>
            </a:r>
            <a:r>
              <a:rPr lang="ru-RU" sz="1400" dirty="0"/>
              <a:t> мала </a:t>
            </a:r>
            <a:r>
              <a:rPr lang="ru-RU" sz="1400" dirty="0" err="1"/>
              <a:t>сакральне</a:t>
            </a:r>
            <a:r>
              <a:rPr lang="ru-RU" sz="1400" dirty="0"/>
              <a:t> та </a:t>
            </a:r>
            <a:r>
              <a:rPr lang="ru-RU" sz="1400" dirty="0" err="1"/>
              <a:t>магічне</a:t>
            </a:r>
            <a:r>
              <a:rPr lang="ru-RU" sz="1400" dirty="0"/>
              <a:t> </a:t>
            </a:r>
            <a:r>
              <a:rPr lang="ru-RU" sz="1400" dirty="0" err="1"/>
              <a:t>значення</a:t>
            </a:r>
            <a:r>
              <a:rPr lang="ru-RU" sz="1400" dirty="0"/>
              <a:t>. </a:t>
            </a:r>
            <a:r>
              <a:rPr lang="ru-RU" sz="1400" dirty="0" err="1"/>
              <a:t>Кожне</a:t>
            </a:r>
            <a:r>
              <a:rPr lang="ru-RU" sz="1400" dirty="0"/>
              <a:t> </a:t>
            </a:r>
            <a:r>
              <a:rPr lang="ru-RU" sz="1400" dirty="0" err="1"/>
              <a:t>китайське</a:t>
            </a:r>
            <a:r>
              <a:rPr lang="ru-RU" sz="1400" dirty="0"/>
              <a:t> </a:t>
            </a:r>
            <a:r>
              <a:rPr lang="ru-RU" sz="1400" dirty="0" err="1"/>
              <a:t>місто</a:t>
            </a:r>
            <a:r>
              <a:rPr lang="ru-RU" sz="1400" dirty="0"/>
              <a:t> </a:t>
            </a:r>
            <a:r>
              <a:rPr lang="ru-RU" sz="1400" dirty="0" err="1"/>
              <a:t>обов'язково</a:t>
            </a:r>
            <a:r>
              <a:rPr lang="ru-RU" sz="1400" dirty="0"/>
              <a:t> мало одну </a:t>
            </a:r>
            <a:r>
              <a:rPr lang="ru-RU" sz="1400" dirty="0" err="1"/>
              <a:t>велику</a:t>
            </a:r>
            <a:r>
              <a:rPr lang="ru-RU" sz="1400" dirty="0"/>
              <a:t> пагоду.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будували</a:t>
            </a:r>
            <a:r>
              <a:rPr lang="ru-RU" sz="1400" dirty="0"/>
              <a:t> в </a:t>
            </a:r>
            <a:r>
              <a:rPr lang="ru-RU" sz="1400" dirty="0" err="1"/>
              <a:t>північно-східному</a:t>
            </a:r>
            <a:r>
              <a:rPr lang="ru-RU" sz="1400" dirty="0"/>
              <a:t> кутку </a:t>
            </a:r>
            <a:r>
              <a:rPr lang="ru-RU" sz="1400" dirty="0" err="1"/>
              <a:t>міста</a:t>
            </a:r>
            <a:r>
              <a:rPr lang="ru-RU" sz="1400" dirty="0"/>
              <a:t>, за </a:t>
            </a:r>
            <a:r>
              <a:rPr lang="ru-RU" sz="1400" dirty="0" err="1"/>
              <a:t>уявленнями</a:t>
            </a:r>
            <a:r>
              <a:rPr lang="ru-RU" sz="1400" dirty="0"/>
              <a:t> </a:t>
            </a:r>
            <a:r>
              <a:rPr lang="ru-RU" sz="1400" dirty="0" err="1"/>
              <a:t>тої</a:t>
            </a:r>
            <a:r>
              <a:rPr lang="ru-RU" sz="1400" dirty="0"/>
              <a:t> </a:t>
            </a:r>
            <a:r>
              <a:rPr lang="ru-RU" sz="1400" dirty="0" err="1"/>
              <a:t>доби</a:t>
            </a:r>
            <a:r>
              <a:rPr lang="ru-RU" sz="1400" dirty="0"/>
              <a:t> - </a:t>
            </a:r>
            <a:r>
              <a:rPr lang="ru-RU" sz="1400" dirty="0" err="1"/>
              <a:t>дивольського</a:t>
            </a:r>
            <a:r>
              <a:rPr lang="ru-RU" sz="1400" dirty="0"/>
              <a:t> </a:t>
            </a:r>
            <a:r>
              <a:rPr lang="ru-RU" sz="1400" dirty="0" err="1"/>
              <a:t>напрямку</a:t>
            </a:r>
            <a:r>
              <a:rPr lang="ru-RU" sz="1400" dirty="0"/>
              <a:t>( </a:t>
            </a:r>
            <a:r>
              <a:rPr lang="ru-RU" sz="1400" dirty="0" err="1"/>
              <a:t>стародавні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 Китаю </a:t>
            </a:r>
            <a:r>
              <a:rPr lang="ru-RU" sz="1400" dirty="0" err="1"/>
              <a:t>відкриті</a:t>
            </a:r>
            <a:r>
              <a:rPr lang="ru-RU" sz="1400" dirty="0"/>
              <a:t> на </a:t>
            </a:r>
            <a:r>
              <a:rPr lang="ru-RU" sz="1400" dirty="0" err="1">
                <a:hlinkClick r:id="rId2" tooltip="Південь"/>
              </a:rPr>
              <a:t>південь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вважали</a:t>
            </a:r>
            <a:r>
              <a:rPr lang="ru-RU" sz="1400" dirty="0"/>
              <a:t> </a:t>
            </a:r>
            <a:r>
              <a:rPr lang="ru-RU" sz="1400" dirty="0" err="1"/>
              <a:t>благодійним</a:t>
            </a:r>
            <a:r>
              <a:rPr lang="ru-RU" sz="1400" dirty="0"/>
              <a:t> </a:t>
            </a:r>
            <a:r>
              <a:rPr lang="ru-RU" sz="1400" dirty="0" err="1"/>
              <a:t>напрямком</a:t>
            </a:r>
            <a:r>
              <a:rPr lang="ru-RU" sz="1400" dirty="0"/>
              <a:t>.).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пов'язане</a:t>
            </a:r>
            <a:r>
              <a:rPr lang="ru-RU" sz="1400" dirty="0"/>
              <a:t> як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холодними</a:t>
            </a:r>
            <a:r>
              <a:rPr lang="ru-RU" sz="1400" dirty="0"/>
              <a:t> </a:t>
            </a:r>
            <a:r>
              <a:rPr lang="ru-RU" sz="1400" dirty="0" err="1"/>
              <a:t>вітрами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буревіями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Сибіру</a:t>
            </a:r>
            <a:r>
              <a:rPr lang="ru-RU" sz="1400" dirty="0"/>
              <a:t>, так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постійними</a:t>
            </a:r>
            <a:r>
              <a:rPr lang="ru-RU" sz="1400" dirty="0"/>
              <a:t> </a:t>
            </a:r>
            <a:r>
              <a:rPr lang="ru-RU" sz="1400" dirty="0" err="1"/>
              <a:t>нападами</a:t>
            </a:r>
            <a:r>
              <a:rPr lang="ru-RU" sz="1400" dirty="0"/>
              <a:t> </a:t>
            </a:r>
            <a:r>
              <a:rPr lang="ru-RU" sz="1400" dirty="0" err="1"/>
              <a:t>варварів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Півночі</a:t>
            </a:r>
            <a:r>
              <a:rPr lang="ru-RU" sz="1400" dirty="0"/>
              <a:t>. </a:t>
            </a:r>
            <a:r>
              <a:rPr lang="ru-RU" sz="1400" dirty="0" err="1"/>
              <a:t>Магічні</a:t>
            </a:r>
            <a:r>
              <a:rPr lang="ru-RU" sz="1400" dirty="0"/>
              <a:t> </a:t>
            </a:r>
            <a:r>
              <a:rPr lang="ru-RU" sz="1400" dirty="0" err="1"/>
              <a:t>властивості</a:t>
            </a:r>
            <a:r>
              <a:rPr lang="ru-RU" sz="1400" dirty="0"/>
              <a:t> пагод </a:t>
            </a:r>
            <a:r>
              <a:rPr lang="ru-RU" sz="1400" dirty="0" err="1"/>
              <a:t>повинні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захищати</a:t>
            </a:r>
            <a:r>
              <a:rPr lang="ru-RU" sz="1400" dirty="0"/>
              <a:t> </a:t>
            </a:r>
            <a:r>
              <a:rPr lang="ru-RU" sz="1400" dirty="0" err="1"/>
              <a:t>місто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злих</a:t>
            </a:r>
            <a:r>
              <a:rPr lang="ru-RU" sz="1400" dirty="0"/>
              <a:t> </a:t>
            </a:r>
            <a:r>
              <a:rPr lang="ru-RU" sz="1400" dirty="0" err="1"/>
              <a:t>духів</a:t>
            </a:r>
            <a:r>
              <a:rPr lang="ru-RU" sz="1400" dirty="0"/>
              <a:t> </a:t>
            </a:r>
            <a:r>
              <a:rPr lang="ru-RU" sz="1400" dirty="0" err="1"/>
              <a:t>Півночі</a:t>
            </a:r>
            <a:r>
              <a:rPr lang="ru-RU" sz="1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4191000" cy="26781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Пагода  - </a:t>
            </a:r>
            <a:r>
              <a:rPr lang="ru-RU" sz="1400" dirty="0" err="1"/>
              <a:t>запозичення</a:t>
            </a:r>
            <a:r>
              <a:rPr lang="ru-RU" sz="1400" dirty="0"/>
              <a:t> в </a:t>
            </a:r>
            <a:r>
              <a:rPr lang="ru-RU" sz="1400" dirty="0" err="1"/>
              <a:t>китайській</a:t>
            </a:r>
            <a:r>
              <a:rPr lang="ru-RU" sz="1400" dirty="0"/>
              <a:t> </a:t>
            </a:r>
            <a:r>
              <a:rPr lang="ru-RU" sz="1400" dirty="0" err="1"/>
              <a:t>архітектурі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пройшла</a:t>
            </a:r>
            <a:r>
              <a:rPr lang="ru-RU" sz="1400" dirty="0"/>
              <a:t> </a:t>
            </a:r>
            <a:r>
              <a:rPr lang="ru-RU" sz="1400" dirty="0" err="1"/>
              <a:t>довгий</a:t>
            </a:r>
            <a:r>
              <a:rPr lang="ru-RU" sz="1400" dirty="0"/>
              <a:t> шлях </a:t>
            </a:r>
            <a:r>
              <a:rPr lang="ru-RU" sz="1400" dirty="0" err="1"/>
              <a:t>свого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. </a:t>
            </a:r>
            <a:r>
              <a:rPr lang="ru-RU" sz="1400" dirty="0" err="1"/>
              <a:t>Вважають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пагода </a:t>
            </a:r>
            <a:r>
              <a:rPr lang="ru-RU" sz="1400" dirty="0" err="1"/>
              <a:t>виникла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надмогильного </a:t>
            </a:r>
            <a:r>
              <a:rPr lang="ru-RU" sz="1400" dirty="0" err="1"/>
              <a:t>пагорба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утримувала</a:t>
            </a:r>
            <a:r>
              <a:rPr lang="ru-RU" sz="1400" dirty="0"/>
              <a:t> </a:t>
            </a:r>
            <a:r>
              <a:rPr lang="ru-RU" sz="1400" dirty="0" err="1"/>
              <a:t>померлого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священну</a:t>
            </a:r>
            <a:r>
              <a:rPr lang="ru-RU" sz="1400" dirty="0"/>
              <a:t> </a:t>
            </a:r>
            <a:r>
              <a:rPr lang="ru-RU" sz="1400" dirty="0" err="1"/>
              <a:t>реліквію</a:t>
            </a:r>
            <a:r>
              <a:rPr lang="ru-RU" sz="1400" dirty="0"/>
              <a:t> ( пасмо </a:t>
            </a:r>
            <a:r>
              <a:rPr lang="ru-RU" sz="1400" dirty="0" err="1"/>
              <a:t>волосся</a:t>
            </a:r>
            <a:r>
              <a:rPr lang="ru-RU" sz="1400" dirty="0"/>
              <a:t>, зуб, </a:t>
            </a:r>
            <a:r>
              <a:rPr lang="ru-RU" sz="1400" dirty="0" err="1"/>
              <a:t>кістку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 </a:t>
            </a:r>
            <a:r>
              <a:rPr lang="ru-RU" sz="1400" dirty="0" err="1"/>
              <a:t>Китаї</a:t>
            </a:r>
            <a:r>
              <a:rPr lang="ru-RU" sz="1400" dirty="0"/>
              <a:t> пагода </a:t>
            </a:r>
            <a:r>
              <a:rPr lang="ru-RU" sz="1400" dirty="0" err="1"/>
              <a:t>увібрала</a:t>
            </a:r>
            <a:r>
              <a:rPr lang="ru-RU" sz="1400" dirty="0"/>
              <a:t> </a:t>
            </a:r>
            <a:r>
              <a:rPr lang="ru-RU" sz="1400" dirty="0" err="1"/>
              <a:t>форми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особливості</a:t>
            </a:r>
            <a:r>
              <a:rPr lang="ru-RU" sz="1400" dirty="0"/>
              <a:t> </a:t>
            </a:r>
            <a:r>
              <a:rPr lang="ru-RU" sz="1400" dirty="0" err="1"/>
              <a:t>національної</a:t>
            </a:r>
            <a:r>
              <a:rPr lang="ru-RU" sz="1400" dirty="0"/>
              <a:t> </a:t>
            </a:r>
            <a:r>
              <a:rPr lang="ru-RU" sz="1400" dirty="0" err="1"/>
              <a:t>китайської</a:t>
            </a:r>
            <a:r>
              <a:rPr lang="ru-RU" sz="1400" dirty="0"/>
              <a:t> </a:t>
            </a:r>
            <a:r>
              <a:rPr lang="ru-RU" sz="1400" dirty="0" err="1"/>
              <a:t>архітектури</a:t>
            </a:r>
            <a:r>
              <a:rPr lang="ru-RU" sz="1400" dirty="0"/>
              <a:t>, особливо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ярусної</a:t>
            </a:r>
            <a:r>
              <a:rPr lang="ru-RU" sz="1400" dirty="0"/>
              <a:t> </a:t>
            </a:r>
            <a:r>
              <a:rPr lang="ru-RU" sz="1400" dirty="0" err="1"/>
              <a:t>сторожової</a:t>
            </a:r>
            <a:r>
              <a:rPr lang="ru-RU" sz="1400" dirty="0"/>
              <a:t> </a:t>
            </a:r>
            <a:r>
              <a:rPr lang="ru-RU" sz="1400" dirty="0" err="1"/>
              <a:t>вежі</a:t>
            </a:r>
            <a:r>
              <a:rPr lang="ru-RU" sz="1400" dirty="0"/>
              <a:t> ( </a:t>
            </a:r>
            <a:r>
              <a:rPr lang="ru-RU" sz="1400" dirty="0" err="1"/>
              <a:t>каркасно-стовпчата</a:t>
            </a:r>
            <a:r>
              <a:rPr lang="ru-RU" sz="1400" dirty="0"/>
              <a:t> </a:t>
            </a:r>
            <a:r>
              <a:rPr lang="ru-RU" sz="1400" dirty="0" err="1"/>
              <a:t>конструкція</a:t>
            </a:r>
            <a:r>
              <a:rPr lang="ru-RU" sz="1400" dirty="0"/>
              <a:t>, </a:t>
            </a:r>
            <a:r>
              <a:rPr lang="ru-RU" sz="1400" dirty="0" err="1"/>
              <a:t>дерев'яні</a:t>
            </a:r>
            <a:r>
              <a:rPr lang="ru-RU" sz="1400" dirty="0"/>
              <a:t> </a:t>
            </a:r>
            <a:r>
              <a:rPr lang="ru-RU" sz="1400" dirty="0" err="1"/>
              <a:t>держаки</a:t>
            </a:r>
            <a:r>
              <a:rPr lang="ru-RU" sz="1400" dirty="0"/>
              <a:t> </a:t>
            </a:r>
            <a:r>
              <a:rPr lang="ru-RU" sz="1400" dirty="0" err="1"/>
              <a:t>доугонг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  <a:r>
              <a:rPr lang="ru-RU" sz="1400" dirty="0" err="1"/>
              <a:t>Перші</a:t>
            </a:r>
            <a:r>
              <a:rPr lang="ru-RU" sz="1400" dirty="0"/>
              <a:t> </a:t>
            </a:r>
            <a:r>
              <a:rPr lang="ru-RU" sz="1400" dirty="0" err="1"/>
              <a:t>китайські</a:t>
            </a:r>
            <a:r>
              <a:rPr lang="ru-RU" sz="1400" dirty="0"/>
              <a:t> </a:t>
            </a:r>
            <a:r>
              <a:rPr lang="ru-RU" sz="1400" dirty="0" err="1"/>
              <a:t>пагоди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дерев'яні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pic>
        <p:nvPicPr>
          <p:cNvPr id="7" name="Рисунок 6" descr="800px-Lake_Shanhu_pagodas_at_n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4191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800px-KatmanduDurb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90600"/>
            <a:ext cx="4191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3400" y="-1524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Пагода Диких Гусей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Рисунок 4" descr="388px-Da_yan_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3657600" cy="564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1524000"/>
            <a:ext cx="4114800" cy="43719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Велика Пагода Диких Гусей у </a:t>
            </a:r>
            <a:r>
              <a:rPr lang="ru-RU" sz="1400" dirty="0" err="1"/>
              <a:t>Сіані</a:t>
            </a:r>
            <a:r>
              <a:rPr lang="ru-RU" sz="1400" dirty="0"/>
              <a:t> створена 652 року. </a:t>
            </a:r>
            <a:r>
              <a:rPr lang="ru-RU" sz="1400" dirty="0" err="1"/>
              <a:t>Первісно</a:t>
            </a:r>
            <a:r>
              <a:rPr lang="ru-RU" sz="1400" dirty="0"/>
              <a:t> вона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вибудувана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дерева. </a:t>
            </a:r>
            <a:r>
              <a:rPr lang="ru-RU" sz="1400" dirty="0" err="1"/>
              <a:t>Пізніше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перебудували</a:t>
            </a:r>
            <a:r>
              <a:rPr lang="ru-RU" sz="1400" dirty="0"/>
              <a:t> в </a:t>
            </a:r>
            <a:r>
              <a:rPr lang="ru-RU" sz="1400" dirty="0" err="1"/>
              <a:t>камні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цеглою</a:t>
            </a:r>
            <a:r>
              <a:rPr lang="ru-RU" sz="1400" dirty="0"/>
              <a:t>. Пагода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спрощену</a:t>
            </a:r>
            <a:r>
              <a:rPr lang="ru-RU" sz="1400" dirty="0"/>
              <a:t> форму </a:t>
            </a:r>
            <a:r>
              <a:rPr lang="ru-RU" sz="1400" dirty="0" err="1"/>
              <a:t>чотирикутних</a:t>
            </a:r>
            <a:r>
              <a:rPr lang="ru-RU" sz="1400" dirty="0"/>
              <a:t> </a:t>
            </a:r>
            <a:r>
              <a:rPr lang="ru-RU" sz="1400" dirty="0" err="1"/>
              <a:t>ярусів</a:t>
            </a:r>
            <a:r>
              <a:rPr lang="ru-RU" sz="1400" dirty="0"/>
              <a:t>, </a:t>
            </a:r>
            <a:r>
              <a:rPr lang="ru-RU" sz="1400" dirty="0" err="1"/>
              <a:t>стіни</a:t>
            </a:r>
            <a:r>
              <a:rPr lang="ru-RU" sz="1400" dirty="0"/>
              <a:t> </a:t>
            </a:r>
            <a:r>
              <a:rPr lang="ru-RU" sz="1400" dirty="0" err="1"/>
              <a:t>позбавлені</a:t>
            </a:r>
            <a:r>
              <a:rPr lang="ru-RU" sz="1400" dirty="0"/>
              <a:t> будь </a:t>
            </a:r>
            <a:r>
              <a:rPr lang="ru-RU" sz="1400" dirty="0" err="1"/>
              <a:t>якого</a:t>
            </a:r>
            <a:r>
              <a:rPr lang="ru-RU" sz="1400" dirty="0"/>
              <a:t> декору, </a:t>
            </a:r>
            <a:r>
              <a:rPr lang="ru-RU" sz="1400" dirty="0" err="1"/>
              <a:t>окрім</a:t>
            </a:r>
            <a:r>
              <a:rPr lang="ru-RU" sz="1400" dirty="0"/>
              <a:t> </a:t>
            </a:r>
            <a:r>
              <a:rPr lang="ru-RU" sz="1400" dirty="0" err="1"/>
              <a:t>малопомітних</a:t>
            </a:r>
            <a:r>
              <a:rPr lang="ru-RU" sz="1400" dirty="0"/>
              <a:t> </a:t>
            </a:r>
            <a:r>
              <a:rPr lang="ru-RU" sz="1400" dirty="0" err="1"/>
              <a:t>пілястр</a:t>
            </a:r>
            <a:r>
              <a:rPr lang="ru-RU" sz="1400" dirty="0"/>
              <a:t>, </a:t>
            </a:r>
            <a:r>
              <a:rPr lang="ru-RU" sz="1400" dirty="0" err="1"/>
              <a:t>вікон</a:t>
            </a:r>
            <a:r>
              <a:rPr lang="ru-RU" sz="1400" dirty="0"/>
              <a:t> та </a:t>
            </a:r>
            <a:r>
              <a:rPr lang="ru-RU" sz="1400" dirty="0" err="1"/>
              <a:t>карнизів</a:t>
            </a:r>
            <a:r>
              <a:rPr lang="ru-RU" sz="1400" dirty="0"/>
              <a:t>. Пагоду </a:t>
            </a:r>
            <a:r>
              <a:rPr lang="ru-RU" sz="1400" dirty="0" err="1"/>
              <a:t>вибудували</a:t>
            </a:r>
            <a:r>
              <a:rPr lang="ru-RU" sz="1400" dirty="0"/>
              <a:t> через </a:t>
            </a:r>
            <a:r>
              <a:rPr lang="ru-RU" sz="1400" dirty="0" err="1"/>
              <a:t>особисте</a:t>
            </a:r>
            <a:r>
              <a:rPr lang="ru-RU" sz="1400" dirty="0"/>
              <a:t> </a:t>
            </a:r>
            <a:r>
              <a:rPr lang="ru-RU" sz="1400" dirty="0" err="1"/>
              <a:t>прохання</a:t>
            </a:r>
            <a:r>
              <a:rPr lang="ru-RU" sz="1400" dirty="0"/>
              <a:t> </a:t>
            </a:r>
            <a:r>
              <a:rPr lang="ru-RU" sz="1400" dirty="0" err="1"/>
              <a:t>ченця</a:t>
            </a:r>
            <a:r>
              <a:rPr lang="ru-RU" sz="1400" dirty="0"/>
              <a:t> </a:t>
            </a:r>
            <a:r>
              <a:rPr lang="ru-RU" sz="1400" dirty="0" err="1"/>
              <a:t>Сіаджонга</a:t>
            </a:r>
            <a:r>
              <a:rPr lang="ru-RU" sz="1400" dirty="0"/>
              <a:t> ( </a:t>
            </a:r>
            <a:r>
              <a:rPr lang="ru-RU" sz="1400" dirty="0" err="1"/>
              <a:t>він</a:t>
            </a:r>
            <a:r>
              <a:rPr lang="ru-RU" sz="1400" dirty="0"/>
              <a:t> - персонаж </a:t>
            </a:r>
            <a:r>
              <a:rPr lang="ru-RU" sz="1400" dirty="0" err="1"/>
              <a:t>відомої</a:t>
            </a:r>
            <a:r>
              <a:rPr lang="ru-RU" sz="1400" dirty="0"/>
              <a:t> </a:t>
            </a:r>
            <a:r>
              <a:rPr lang="ru-RU" sz="1400" dirty="0" err="1"/>
              <a:t>легенди</a:t>
            </a:r>
            <a:r>
              <a:rPr lang="ru-RU" sz="1400" dirty="0"/>
              <a:t> про </a:t>
            </a:r>
            <a:r>
              <a:rPr lang="ru-RU" sz="1400" dirty="0" err="1"/>
              <a:t>ціря</a:t>
            </a:r>
            <a:r>
              <a:rPr lang="ru-RU" sz="1400" dirty="0"/>
              <a:t> </a:t>
            </a:r>
            <a:r>
              <a:rPr lang="ru-RU" sz="1400" dirty="0" err="1"/>
              <a:t>мавп</a:t>
            </a:r>
            <a:r>
              <a:rPr lang="ru-RU" sz="1400" dirty="0"/>
              <a:t> «</a:t>
            </a:r>
            <a:r>
              <a:rPr lang="ru-RU" sz="1400" dirty="0" err="1"/>
              <a:t>Подорож</a:t>
            </a:r>
            <a:r>
              <a:rPr lang="ru-RU" sz="1400" dirty="0"/>
              <a:t> на </a:t>
            </a:r>
            <a:r>
              <a:rPr lang="ru-RU" sz="1400" dirty="0" err="1"/>
              <a:t>Захід</a:t>
            </a:r>
            <a:r>
              <a:rPr lang="ru-RU" sz="1400" dirty="0"/>
              <a:t>» ). </a:t>
            </a:r>
            <a:r>
              <a:rPr lang="ru-RU" sz="1400" dirty="0" err="1"/>
              <a:t>Сіаджонг</a:t>
            </a:r>
            <a:r>
              <a:rPr lang="ru-RU" sz="1400" dirty="0"/>
              <a:t> </a:t>
            </a:r>
            <a:r>
              <a:rPr lang="ru-RU" sz="1400" dirty="0" err="1"/>
              <a:t>привіз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Індії</a:t>
            </a:r>
            <a:r>
              <a:rPr lang="ru-RU" sz="1400" dirty="0"/>
              <a:t> </a:t>
            </a:r>
            <a:r>
              <a:rPr lang="ru-RU" sz="1400" dirty="0" err="1"/>
              <a:t>буддистські</a:t>
            </a:r>
            <a:r>
              <a:rPr lang="ru-RU" sz="1400" dirty="0"/>
              <a:t> рукописи,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повинна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зберігати</a:t>
            </a:r>
            <a:r>
              <a:rPr lang="ru-RU" sz="1400" dirty="0"/>
              <a:t> </a:t>
            </a:r>
            <a:r>
              <a:rPr lang="ru-RU" sz="1400" dirty="0" err="1"/>
              <a:t>ця</a:t>
            </a:r>
            <a:r>
              <a:rPr lang="ru-RU" sz="1400" dirty="0"/>
              <a:t> пагода. 704 року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ярусів</a:t>
            </a:r>
            <a:r>
              <a:rPr lang="ru-RU" sz="1400" dirty="0"/>
              <a:t> </a:t>
            </a:r>
            <a:r>
              <a:rPr lang="ru-RU" sz="1400" dirty="0" err="1"/>
              <a:t>збільшили</a:t>
            </a:r>
            <a:r>
              <a:rPr lang="ru-RU" sz="1400" dirty="0"/>
              <a:t> на два. </a:t>
            </a:r>
            <a:r>
              <a:rPr lang="ru-RU" sz="1400" dirty="0" err="1"/>
              <a:t>Кожний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ярус - </a:t>
            </a:r>
            <a:r>
              <a:rPr lang="ru-RU" sz="1400" dirty="0" err="1"/>
              <a:t>прямокутний</a:t>
            </a:r>
            <a:r>
              <a:rPr lang="ru-RU" sz="1400" dirty="0"/>
              <a:t>. На </a:t>
            </a:r>
            <a:r>
              <a:rPr lang="ru-RU" sz="1400" dirty="0" err="1"/>
              <a:t>близькій</a:t>
            </a:r>
            <a:r>
              <a:rPr lang="ru-RU" sz="1400" dirty="0"/>
              <a:t> </a:t>
            </a:r>
            <a:r>
              <a:rPr lang="ru-RU" sz="1400" dirty="0" err="1"/>
              <a:t>відстані</a:t>
            </a:r>
            <a:r>
              <a:rPr lang="ru-RU" sz="1400" dirty="0"/>
              <a:t> пагода </a:t>
            </a:r>
            <a:r>
              <a:rPr lang="ru-RU" sz="1400" dirty="0" err="1"/>
              <a:t>справляє</a:t>
            </a:r>
            <a:r>
              <a:rPr lang="ru-RU" sz="1400" dirty="0"/>
              <a:t> </a:t>
            </a:r>
            <a:r>
              <a:rPr lang="ru-RU" sz="1400" dirty="0" err="1"/>
              <a:t>враження</a:t>
            </a:r>
            <a:r>
              <a:rPr lang="ru-RU" sz="1400" dirty="0"/>
              <a:t> </a:t>
            </a:r>
            <a:r>
              <a:rPr lang="ru-RU" sz="1400" dirty="0" err="1"/>
              <a:t>приземкуватої</a:t>
            </a:r>
            <a:r>
              <a:rPr lang="ru-RU" sz="1400" dirty="0"/>
              <a:t> </a:t>
            </a:r>
            <a:r>
              <a:rPr lang="ru-RU" sz="1400" dirty="0" err="1"/>
              <a:t>споруди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нагадує</a:t>
            </a:r>
            <a:r>
              <a:rPr lang="ru-RU" sz="1400" dirty="0"/>
              <a:t> </a:t>
            </a:r>
            <a:r>
              <a:rPr lang="ru-RU" sz="1400" dirty="0" err="1"/>
              <a:t>типову</a:t>
            </a:r>
            <a:r>
              <a:rPr lang="ru-RU" sz="1400" dirty="0"/>
              <a:t> </a:t>
            </a:r>
            <a:r>
              <a:rPr lang="ru-RU" sz="1400" dirty="0" err="1"/>
              <a:t>фортечну</a:t>
            </a:r>
            <a:r>
              <a:rPr lang="ru-RU" sz="1400" dirty="0"/>
              <a:t> вежу. Один </a:t>
            </a:r>
            <a:r>
              <a:rPr lang="ru-RU" sz="1400" dirty="0" err="1"/>
              <a:t>бік</a:t>
            </a:r>
            <a:r>
              <a:rPr lang="ru-RU" sz="1400" dirty="0"/>
              <a:t> </a:t>
            </a:r>
            <a:r>
              <a:rPr lang="ru-RU" sz="1400" dirty="0" err="1"/>
              <a:t>нижнього</a:t>
            </a:r>
            <a:r>
              <a:rPr lang="ru-RU" sz="1400" dirty="0"/>
              <a:t> ярусу </a:t>
            </a:r>
            <a:r>
              <a:rPr lang="ru-RU" sz="1400" dirty="0" err="1"/>
              <a:t>Пагоди</a:t>
            </a:r>
            <a:r>
              <a:rPr lang="ru-RU" sz="1400" dirty="0"/>
              <a:t> Диких Гусей </a:t>
            </a:r>
            <a:r>
              <a:rPr lang="ru-RU" sz="1400" dirty="0" err="1"/>
              <a:t>дорівнює</a:t>
            </a:r>
            <a:r>
              <a:rPr lang="ru-RU" sz="1400" dirty="0"/>
              <a:t> </a:t>
            </a:r>
            <a:r>
              <a:rPr lang="ru-RU" sz="1400" dirty="0" err="1"/>
              <a:t>двадцять</a:t>
            </a:r>
            <a:r>
              <a:rPr lang="ru-RU" sz="1400" dirty="0"/>
              <a:t> </a:t>
            </a:r>
            <a:r>
              <a:rPr lang="ru-RU" sz="1400" dirty="0" err="1"/>
              <a:t>п'ять</a:t>
            </a:r>
            <a:r>
              <a:rPr lang="ru-RU" sz="1400" dirty="0"/>
              <a:t> (25) </a:t>
            </a:r>
            <a:r>
              <a:rPr lang="ru-RU" sz="1400" dirty="0" err="1"/>
              <a:t>метрів</a:t>
            </a:r>
            <a:r>
              <a:rPr lang="ru-RU" sz="1400" dirty="0"/>
              <a:t>. </a:t>
            </a:r>
            <a:r>
              <a:rPr lang="ru-RU" sz="1400" dirty="0" err="1"/>
              <a:t>Яруси</a:t>
            </a:r>
            <a:r>
              <a:rPr lang="ru-RU" sz="1400" dirty="0"/>
              <a:t> </a:t>
            </a:r>
            <a:r>
              <a:rPr lang="ru-RU" sz="1400" dirty="0" err="1"/>
              <a:t>поступову</a:t>
            </a:r>
            <a:r>
              <a:rPr lang="ru-RU" sz="1400" dirty="0"/>
              <a:t> </a:t>
            </a:r>
            <a:r>
              <a:rPr lang="ru-RU" sz="1400" dirty="0" err="1"/>
              <a:t>звужуються</a:t>
            </a:r>
            <a:r>
              <a:rPr lang="ru-RU" sz="1400" dirty="0"/>
              <a:t> </a:t>
            </a:r>
            <a:r>
              <a:rPr lang="ru-RU" sz="1400" dirty="0" err="1"/>
              <a:t>вгору</a:t>
            </a:r>
            <a:r>
              <a:rPr lang="ru-RU" sz="1400" dirty="0"/>
              <a:t>.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загальна</a:t>
            </a:r>
            <a:r>
              <a:rPr lang="ru-RU" sz="1400" dirty="0"/>
              <a:t> </a:t>
            </a:r>
            <a:r>
              <a:rPr lang="ru-RU" sz="1400" dirty="0" err="1"/>
              <a:t>висота</a:t>
            </a:r>
            <a:r>
              <a:rPr lang="ru-RU" sz="1400" dirty="0"/>
              <a:t> </a:t>
            </a:r>
            <a:r>
              <a:rPr lang="ru-RU" sz="1400" dirty="0" err="1"/>
              <a:t>шістдесят</a:t>
            </a:r>
            <a:r>
              <a:rPr lang="ru-RU" sz="1400" dirty="0"/>
              <a:t> (60) </a:t>
            </a:r>
            <a:r>
              <a:rPr lang="ru-RU" sz="1400" dirty="0" err="1"/>
              <a:t>метрів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5" descr="300px-Sarira_Dagoba_in_Qixia_Templ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62475" y="4111625"/>
            <a:ext cx="19050" cy="3651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3400" y="-1524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Порцелянова Пагода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Рисунок 6" descr="300px-Sarira_Dagoba_in_Qixia_Tem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066800"/>
            <a:ext cx="31242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5800" y="1981200"/>
            <a:ext cx="4114800" cy="35210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Порцелянова</a:t>
            </a:r>
            <a:r>
              <a:rPr lang="ru-RU" sz="1400" dirty="0"/>
              <a:t> пагода в </a:t>
            </a:r>
            <a:r>
              <a:rPr lang="ru-RU" sz="1400" dirty="0" err="1"/>
              <a:t>місті</a:t>
            </a:r>
            <a:r>
              <a:rPr lang="ru-RU" sz="1400" dirty="0"/>
              <a:t> </a:t>
            </a:r>
            <a:r>
              <a:rPr lang="ru-RU" sz="1400" dirty="0" err="1"/>
              <a:t>Нанкін</a:t>
            </a:r>
            <a:r>
              <a:rPr lang="ru-RU" sz="1400" dirty="0"/>
              <a:t> створена за наказом </a:t>
            </a:r>
            <a:r>
              <a:rPr lang="ru-RU" sz="1400" dirty="0" err="1"/>
              <a:t>імператора</a:t>
            </a:r>
            <a:r>
              <a:rPr lang="ru-RU" sz="1400" dirty="0"/>
              <a:t> </a:t>
            </a:r>
            <a:r>
              <a:rPr lang="ru-RU" sz="1400" dirty="0" err="1"/>
              <a:t>Йонгльо</a:t>
            </a:r>
            <a:r>
              <a:rPr lang="ru-RU" sz="1400" dirty="0"/>
              <a:t> на честь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матері</a:t>
            </a:r>
            <a:r>
              <a:rPr lang="ru-RU" sz="1400" dirty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відібрав</a:t>
            </a:r>
            <a:r>
              <a:rPr lang="ru-RU" sz="1400" dirty="0"/>
              <a:t> трон у природного, законного </a:t>
            </a:r>
            <a:r>
              <a:rPr lang="ru-RU" sz="1400" dirty="0" err="1"/>
              <a:t>спадкоємця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постійно</a:t>
            </a:r>
            <a:r>
              <a:rPr lang="ru-RU" sz="1400" dirty="0"/>
              <a:t> </a:t>
            </a:r>
            <a:r>
              <a:rPr lang="ru-RU" sz="1400" dirty="0" err="1"/>
              <a:t>демонстрував</a:t>
            </a:r>
            <a:r>
              <a:rPr lang="ru-RU" sz="1400" dirty="0"/>
              <a:t> </a:t>
            </a:r>
            <a:r>
              <a:rPr lang="ru-RU" sz="1400" dirty="0" err="1"/>
              <a:t>ревність</a:t>
            </a:r>
            <a:r>
              <a:rPr lang="ru-RU" sz="1400" dirty="0"/>
              <a:t> до культу </a:t>
            </a:r>
            <a:r>
              <a:rPr lang="ru-RU" sz="1400" dirty="0" err="1"/>
              <a:t>предків</a:t>
            </a:r>
            <a:r>
              <a:rPr lang="ru-RU" sz="1400" dirty="0"/>
              <a:t>, </a:t>
            </a:r>
            <a:r>
              <a:rPr lang="ru-RU" sz="1400" dirty="0" err="1"/>
              <a:t>важливого</a:t>
            </a:r>
            <a:r>
              <a:rPr lang="ru-RU" sz="1400" dirty="0"/>
              <a:t> для </a:t>
            </a:r>
            <a:r>
              <a:rPr lang="ru-RU" sz="1400" dirty="0" err="1"/>
              <a:t>китайців</a:t>
            </a:r>
            <a:r>
              <a:rPr lang="ru-RU" sz="1400" dirty="0"/>
              <a:t>. </a:t>
            </a:r>
            <a:r>
              <a:rPr lang="ru-RU" sz="1400" dirty="0" err="1"/>
              <a:t>Порцелянова</a:t>
            </a:r>
            <a:r>
              <a:rPr lang="ru-RU" sz="1400" dirty="0"/>
              <a:t> пагода мала </a:t>
            </a:r>
            <a:r>
              <a:rPr lang="ru-RU" sz="1400" dirty="0" err="1"/>
              <a:t>дев'ять</a:t>
            </a:r>
            <a:r>
              <a:rPr lang="ru-RU" sz="1400" dirty="0"/>
              <a:t> </a:t>
            </a:r>
            <a:r>
              <a:rPr lang="ru-RU" sz="1400" dirty="0" err="1"/>
              <a:t>ярусів</a:t>
            </a:r>
            <a:r>
              <a:rPr lang="ru-RU" sz="1400" dirty="0"/>
              <a:t> (число </a:t>
            </a:r>
            <a:r>
              <a:rPr lang="ru-RU" sz="1400" dirty="0" err="1"/>
              <a:t>імператора</a:t>
            </a:r>
            <a:r>
              <a:rPr lang="ru-RU" sz="1400" dirty="0"/>
              <a:t>)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поруйнована</a:t>
            </a:r>
            <a:r>
              <a:rPr lang="ru-RU" sz="1400" dirty="0"/>
              <a:t> </a:t>
            </a:r>
            <a:r>
              <a:rPr lang="ru-RU" sz="1400" dirty="0" err="1"/>
              <a:t>лише</a:t>
            </a:r>
            <a:r>
              <a:rPr lang="ru-RU" sz="1400" dirty="0"/>
              <a:t> в 20 </a:t>
            </a:r>
            <a:r>
              <a:rPr lang="ru-RU" sz="1400" dirty="0" err="1"/>
              <a:t>столітті</a:t>
            </a:r>
            <a:r>
              <a:rPr lang="ru-RU" sz="1400" dirty="0"/>
              <a:t>. Вона </a:t>
            </a:r>
            <a:r>
              <a:rPr lang="ru-RU" sz="1400" dirty="0" err="1"/>
              <a:t>восьмикутна</a:t>
            </a:r>
            <a:r>
              <a:rPr lang="ru-RU" sz="1400" dirty="0"/>
              <a:t> за планом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сприймалась</a:t>
            </a:r>
            <a:r>
              <a:rPr lang="ru-RU" sz="1400" dirty="0"/>
              <a:t> одним </a:t>
            </a:r>
            <a:r>
              <a:rPr lang="ru-RU" sz="1400" dirty="0" err="1"/>
              <a:t>з</a:t>
            </a:r>
            <a:r>
              <a:rPr lang="ru-RU" sz="1400" dirty="0"/>
              <a:t> див </a:t>
            </a:r>
            <a:r>
              <a:rPr lang="ru-RU" sz="1400" dirty="0" err="1"/>
              <a:t>середньовічного</a:t>
            </a:r>
            <a:r>
              <a:rPr lang="ru-RU" sz="1400" dirty="0"/>
              <a:t> </a:t>
            </a:r>
            <a:r>
              <a:rPr lang="ru-RU" sz="1400" dirty="0" err="1"/>
              <a:t>мистецтва</a:t>
            </a:r>
            <a:r>
              <a:rPr lang="ru-RU" sz="1400" dirty="0"/>
              <a:t> Китая. </a:t>
            </a:r>
            <a:r>
              <a:rPr lang="ru-RU" sz="1400" dirty="0" err="1"/>
              <a:t>Порцелянова</a:t>
            </a:r>
            <a:r>
              <a:rPr lang="ru-RU" sz="1400" dirty="0"/>
              <a:t> пагода справила </a:t>
            </a:r>
            <a:r>
              <a:rPr lang="ru-RU" sz="1400" dirty="0" err="1"/>
              <a:t>сильне</a:t>
            </a:r>
            <a:r>
              <a:rPr lang="ru-RU" sz="1400" dirty="0"/>
              <a:t> </a:t>
            </a:r>
            <a:r>
              <a:rPr lang="ru-RU" sz="1400" dirty="0" err="1"/>
              <a:t>враження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на </a:t>
            </a:r>
            <a:r>
              <a:rPr lang="ru-RU" sz="1400" dirty="0" err="1"/>
              <a:t>європейських</a:t>
            </a:r>
            <a:r>
              <a:rPr lang="ru-RU" sz="1400" dirty="0"/>
              <a:t> </a:t>
            </a:r>
            <a:r>
              <a:rPr lang="ru-RU" sz="1400" dirty="0" err="1"/>
              <a:t>хижаків-відвідувачів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, </a:t>
            </a:r>
            <a:r>
              <a:rPr lang="ru-RU" sz="1400" dirty="0" err="1"/>
              <a:t>жадібних</a:t>
            </a:r>
            <a:r>
              <a:rPr lang="ru-RU" sz="1400" dirty="0"/>
              <a:t> до </a:t>
            </a:r>
            <a:r>
              <a:rPr lang="ru-RU" sz="1400" dirty="0" err="1"/>
              <a:t>скарбів</a:t>
            </a:r>
            <a:r>
              <a:rPr lang="ru-RU" sz="1400" dirty="0"/>
              <a:t> </a:t>
            </a:r>
            <a:r>
              <a:rPr lang="ru-RU" sz="1400" dirty="0" err="1"/>
              <a:t>східної</a:t>
            </a:r>
            <a:r>
              <a:rPr lang="ru-RU" sz="1400" dirty="0"/>
              <a:t> </a:t>
            </a:r>
            <a:r>
              <a:rPr lang="ru-RU" sz="1400" dirty="0" err="1"/>
              <a:t>імперії</a:t>
            </a:r>
            <a:r>
              <a:rPr lang="ru-RU" sz="1400" dirty="0"/>
              <a:t>. </a:t>
            </a:r>
            <a:r>
              <a:rPr lang="ru-RU" sz="1400" dirty="0" err="1"/>
              <a:t>Саме</a:t>
            </a:r>
            <a:r>
              <a:rPr lang="ru-RU" sz="1400" dirty="0"/>
              <a:t> вона стала прообразом для </a:t>
            </a:r>
            <a:r>
              <a:rPr lang="ru-RU" sz="1400" dirty="0" err="1"/>
              <a:t>багатьох</a:t>
            </a:r>
            <a:r>
              <a:rPr lang="ru-RU" sz="1400" dirty="0"/>
              <a:t> </a:t>
            </a:r>
            <a:r>
              <a:rPr lang="ru-RU" sz="1400" dirty="0" err="1"/>
              <a:t>європейських</a:t>
            </a:r>
            <a:r>
              <a:rPr lang="ru-RU" sz="1400" dirty="0"/>
              <a:t> </a:t>
            </a:r>
            <a:r>
              <a:rPr lang="ru-RU" sz="1400" dirty="0" err="1"/>
              <a:t>споруд</a:t>
            </a:r>
            <a:r>
              <a:rPr lang="ru-RU" sz="1400" dirty="0"/>
              <a:t> в </a:t>
            </a:r>
            <a:r>
              <a:rPr lang="ru-RU" sz="1400" dirty="0" err="1"/>
              <a:t>стилі</a:t>
            </a:r>
            <a:r>
              <a:rPr lang="ru-RU" sz="1400" dirty="0"/>
              <a:t> </a:t>
            </a:r>
            <a:r>
              <a:rPr lang="ru-RU" sz="1400" dirty="0" err="1">
                <a:hlinkClick r:id="rId4" tooltip="Шинуазрі"/>
              </a:rPr>
              <a:t>шинуазрі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13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7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Печерні храми</a:t>
            </a:r>
            <a:br>
              <a:rPr lang="uk-UA" sz="7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uk-UA" sz="7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Китаю</a:t>
            </a:r>
            <a:endParaRPr lang="ru-RU" sz="7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06" name="Содержимое 3" descr="a02b31118fac57757a3ef04601dfb12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343400"/>
            <a:ext cx="3748088" cy="2133600"/>
          </a:xfrm>
        </p:spPr>
      </p:pic>
      <p:pic>
        <p:nvPicPr>
          <p:cNvPr id="5" name="Рисунок 4" descr="0a88969b4311929bcfab44f2f78ab9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3747715" cy="213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Рисунок 5" descr="bfade1a0fc9e0840ddf6a48d93795a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343400"/>
            <a:ext cx="3748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71c4ea45f9bb0283ff22e854e7ab2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905000"/>
            <a:ext cx="3733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763</Words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Monotype Corsiva</vt:lpstr>
      <vt:lpstr>Поток</vt:lpstr>
      <vt:lpstr>Поток</vt:lpstr>
      <vt:lpstr>Поток</vt:lpstr>
      <vt:lpstr>Поток</vt:lpstr>
      <vt:lpstr>Слайд 1</vt:lpstr>
      <vt:lpstr>Буддійський храм Сенсодзі</vt:lpstr>
      <vt:lpstr>Синтоїтський храм Асакуса </vt:lpstr>
      <vt:lpstr>Храм Конфуція</vt:lpstr>
      <vt:lpstr>Башні-пагоди в Японії</vt:lpstr>
      <vt:lpstr>Слайд 6</vt:lpstr>
      <vt:lpstr> </vt:lpstr>
      <vt:lpstr>Слайд 8</vt:lpstr>
      <vt:lpstr>Слайд 9</vt:lpstr>
      <vt:lpstr>Слайд 10</vt:lpstr>
      <vt:lpstr>Слайд 11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Японії та Китаю</dc:title>
  <cp:lastModifiedBy>User</cp:lastModifiedBy>
  <cp:revision>9</cp:revision>
  <dcterms:modified xsi:type="dcterms:W3CDTF">2014-01-21T08:20:38Z</dcterms:modified>
</cp:coreProperties>
</file>