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60" r:id="rId3"/>
    <p:sldId id="262" r:id="rId4"/>
    <p:sldId id="263" r:id="rId5"/>
    <p:sldId id="264" r:id="rId6"/>
    <p:sldId id="258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807A1-DCAF-4344-AE20-59DEA357C52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43CD-750B-4E5A-B847-0034CE1111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6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1689DC-1B32-4AE1-B864-B5C7B4496DD0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D225E8-3722-4DE0-9C1C-849049D6A1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461" y="548745"/>
            <a:ext cx="5832648" cy="1005147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Сімейне</a:t>
            </a:r>
            <a:r>
              <a:rPr lang="ru-RU" dirty="0" smtClean="0">
                <a:solidFill>
                  <a:srgbClr val="FFFF00"/>
                </a:solidFill>
              </a:rPr>
              <a:t> право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733256"/>
            <a:ext cx="392088" cy="304057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42088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Це галузь права,яка складає сукупність правових норм і принципів, що </a:t>
            </a:r>
            <a:r>
              <a:rPr lang="uk-UA" dirty="0" err="1" smtClean="0">
                <a:solidFill>
                  <a:srgbClr val="002060"/>
                </a:solidFill>
              </a:rPr>
              <a:t>регулють</a:t>
            </a:r>
            <a:r>
              <a:rPr lang="uk-UA" dirty="0" smtClean="0">
                <a:solidFill>
                  <a:srgbClr val="002060"/>
                </a:solidFill>
              </a:rPr>
              <a:t> та охороняють особисті і </a:t>
            </a:r>
            <a:r>
              <a:rPr lang="uk-UA" dirty="0" err="1" smtClean="0">
                <a:solidFill>
                  <a:srgbClr val="002060"/>
                </a:solidFill>
              </a:rPr>
              <a:t>пов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r>
              <a:rPr lang="uk-UA" dirty="0" err="1" smtClean="0">
                <a:solidFill>
                  <a:srgbClr val="002060"/>
                </a:solidFill>
              </a:rPr>
              <a:t>язані</a:t>
            </a:r>
            <a:r>
              <a:rPr lang="uk-UA" dirty="0" smtClean="0">
                <a:solidFill>
                  <a:srgbClr val="002060"/>
                </a:solidFill>
              </a:rPr>
              <a:t> з ними майнові відносини фізичних осіб,що виникають із шлюбу й належності до сім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r>
              <a:rPr lang="uk-UA" dirty="0" smtClean="0">
                <a:solidFill>
                  <a:srgbClr val="002060"/>
                </a:solidFill>
              </a:rPr>
              <a:t>ї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5517232"/>
            <a:ext cx="656841" cy="115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5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700808"/>
            <a:ext cx="2546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Виконала: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Учениця 10-В класу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ЗНЗ № 3</a:t>
            </a:r>
          </a:p>
          <a:p>
            <a:r>
              <a:rPr lang="uk-UA" b="1" dirty="0" smtClean="0">
                <a:solidFill>
                  <a:srgbClr val="7030A0"/>
                </a:solidFill>
              </a:rPr>
              <a:t>Кириленко </a:t>
            </a:r>
            <a:r>
              <a:rPr lang="uk-UA" b="1" dirty="0" err="1" smtClean="0">
                <a:solidFill>
                  <a:srgbClr val="7030A0"/>
                </a:solidFill>
              </a:rPr>
              <a:t>Альона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139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2000">
        <p14:pan dir="u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36096" y="692696"/>
            <a:ext cx="1914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Предмет: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730424" y="210770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694904" y="386104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107704"/>
            <a:ext cx="604867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u="sng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Особисті</a:t>
            </a:r>
            <a:r>
              <a:rPr lang="ru-RU" sz="3200" b="1" u="sng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u="sng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немайнові</a:t>
            </a:r>
            <a:r>
              <a:rPr lang="ru-RU" sz="3200" b="1" u="sng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u="sng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відносини</a:t>
            </a:r>
            <a:endParaRPr lang="ru-RU" sz="3200" b="1" u="sng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3861048"/>
            <a:ext cx="69127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3600" b="1" i="1" u="sng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Майнові</a:t>
            </a:r>
            <a:r>
              <a:rPr lang="uk-UA" sz="3600" b="1" i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3600" b="1" i="1" u="sng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відносини</a:t>
            </a:r>
            <a:endParaRPr lang="ru-RU" sz="3600" b="1" i="1" u="sng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04" y="475585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2656"/>
            <a:ext cx="3812645" cy="2429934"/>
          </a:xfrm>
        </p:spPr>
        <p:txBody>
          <a:bodyPr/>
          <a:lstStyle/>
          <a:p>
            <a:r>
              <a:rPr lang="ru-RU" dirty="0" smtClean="0"/>
              <a:t>Метод правового </a:t>
            </a:r>
            <a:r>
              <a:rPr lang="ru-RU" dirty="0" err="1" smtClean="0"/>
              <a:t>регулювання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0032" y="2996952"/>
            <a:ext cx="3818467" cy="2421467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Диспозитивний</a:t>
            </a: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endParaRPr lang="ru-RU" sz="3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1" name="Рисунок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" r="123"/>
          <a:stretch>
            <a:fillRect/>
          </a:stretch>
        </p:blipFill>
        <p:spPr>
          <a:xfrm>
            <a:off x="317228" y="1115882"/>
            <a:ext cx="4398788" cy="3609262"/>
          </a:xfrm>
        </p:spPr>
      </p:pic>
    </p:spTree>
    <p:extLst>
      <p:ext uri="{BB962C8B-B14F-4D97-AF65-F5344CB8AC3E}">
        <p14:creationId xmlns:p14="http://schemas.microsoft.com/office/powerpoint/2010/main" val="501589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3000">
        <p14:flip dir="r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Склад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</a:t>
            </a:r>
            <a:r>
              <a:rPr lang="en-US" dirty="0" smtClean="0"/>
              <a:t>’</a:t>
            </a:r>
            <a:r>
              <a:rPr lang="uk-UA" dirty="0" smtClean="0"/>
              <a:t>ЄКТ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sz="1400" dirty="0" smtClean="0"/>
              <a:t>Майнові блага(речі);</a:t>
            </a:r>
          </a:p>
          <a:p>
            <a:pPr>
              <a:buFont typeface="Wingdings" pitchFamily="2" charset="2"/>
              <a:buChar char="v"/>
            </a:pPr>
            <a:r>
              <a:rPr lang="uk-UA" sz="1400" dirty="0" smtClean="0"/>
              <a:t>Особисті немайнові блага;</a:t>
            </a:r>
          </a:p>
          <a:p>
            <a:pPr>
              <a:buFont typeface="Wingdings" pitchFamily="2" charset="2"/>
              <a:buChar char="v"/>
            </a:pPr>
            <a:r>
              <a:rPr lang="uk-UA" sz="1400" dirty="0" smtClean="0"/>
              <a:t>Дії (послуги).</a:t>
            </a:r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СУБ</a:t>
            </a:r>
            <a:r>
              <a:rPr lang="en-US" dirty="0" smtClean="0"/>
              <a:t>’</a:t>
            </a:r>
            <a:r>
              <a:rPr lang="uk-UA" dirty="0" smtClean="0"/>
              <a:t>ЄКТ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uk-UA" sz="1100" dirty="0" smtClean="0"/>
              <a:t>                    (лише фізичні особи)</a:t>
            </a:r>
          </a:p>
          <a:p>
            <a:pPr>
              <a:buFont typeface="Wingdings" pitchFamily="2" charset="2"/>
              <a:buChar char="v"/>
            </a:pPr>
            <a:r>
              <a:rPr lang="uk-UA" sz="1400" dirty="0" smtClean="0"/>
              <a:t>Подружжя;</a:t>
            </a:r>
          </a:p>
          <a:p>
            <a:pPr>
              <a:buFont typeface="Wingdings" pitchFamily="2" charset="2"/>
              <a:buChar char="v"/>
            </a:pPr>
            <a:r>
              <a:rPr lang="uk-UA" sz="1400" dirty="0" smtClean="0"/>
              <a:t>Батьки, діти, </a:t>
            </a:r>
            <a:r>
              <a:rPr lang="uk-UA" sz="1400" dirty="0" err="1" smtClean="0"/>
              <a:t>усиновлювачі</a:t>
            </a:r>
            <a:r>
              <a:rPr lang="uk-UA" sz="1400" dirty="0" smtClean="0"/>
              <a:t>, усиновлені;</a:t>
            </a:r>
          </a:p>
          <a:p>
            <a:pPr>
              <a:buFont typeface="Wingdings" pitchFamily="2" charset="2"/>
              <a:buChar char="v"/>
            </a:pPr>
            <a:r>
              <a:rPr lang="uk-UA" sz="1400" dirty="0" smtClean="0"/>
              <a:t>Баба, дід, прабаба, прадід, онуки, правнуки.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5218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5000">
        <p14:prism isInverted="1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uk-UA" dirty="0" smtClean="0"/>
              <a:t>Юридичні                             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єктивні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ru-RU" dirty="0" err="1" smtClean="0"/>
              <a:t>язки</a:t>
            </a:r>
            <a:r>
              <a:rPr lang="ru-RU" dirty="0" smtClean="0"/>
              <a:t>                         с</a:t>
            </a:r>
            <a:r>
              <a:rPr lang="uk-UA" dirty="0" err="1" smtClean="0"/>
              <a:t>імейні</a:t>
            </a:r>
            <a:r>
              <a:rPr lang="uk-UA" dirty="0" smtClean="0"/>
              <a:t> права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uk-UA" b="1" i="1" dirty="0" smtClean="0">
                <a:solidFill>
                  <a:srgbClr val="7030A0"/>
                </a:solidFill>
              </a:rPr>
              <a:t>Зміст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 rot="1500420">
            <a:off x="3039331" y="1717290"/>
            <a:ext cx="7006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0395838">
            <a:off x="5583776" y="1706182"/>
            <a:ext cx="723134" cy="9087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998229"/>
            <a:ext cx="6048672" cy="271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66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3000">
        <p14:prism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8406" y="295706"/>
            <a:ext cx="36724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Джерела</a:t>
            </a:r>
            <a:r>
              <a:rPr lang="uk-U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: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700808"/>
            <a:ext cx="81369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Конституція України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751311"/>
            <a:ext cx="62646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Сімейний кодекс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770626"/>
            <a:ext cx="2678654" cy="2006405"/>
          </a:xfrm>
          <a:prstGeom prst="rect">
            <a:avLst/>
          </a:prstGeom>
        </p:spPr>
      </p:pic>
      <p:sp>
        <p:nvSpPr>
          <p:cNvPr id="3" name="Стрелка вправо 2"/>
          <p:cNvSpPr/>
          <p:nvPr/>
        </p:nvSpPr>
        <p:spPr>
          <a:xfrm>
            <a:off x="122356" y="20125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57351" y="2852936"/>
            <a:ext cx="97840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22356" y="39067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3573016"/>
            <a:ext cx="36867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Договори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120550" y="50131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47664" y="4576634"/>
            <a:ext cx="23762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Звичаї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6098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8667"/>
            <a:ext cx="3754760" cy="1074109"/>
          </a:xfrm>
        </p:spPr>
        <p:txBody>
          <a:bodyPr/>
          <a:lstStyle/>
          <a:p>
            <a:r>
              <a:rPr lang="uk-UA" b="1" i="1" dirty="0" smtClean="0">
                <a:solidFill>
                  <a:srgbClr val="2118CE"/>
                </a:solidFill>
              </a:rPr>
              <a:t>Шлюб </a:t>
            </a:r>
            <a:endParaRPr lang="ru-RU" b="1" i="1" dirty="0">
              <a:solidFill>
                <a:srgbClr val="2118C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32040" y="1628801"/>
            <a:ext cx="3754760" cy="3578200"/>
          </a:xfrm>
        </p:spPr>
        <p:txBody>
          <a:bodyPr/>
          <a:lstStyle/>
          <a:p>
            <a:r>
              <a:rPr lang="uk-UA" dirty="0" err="1" smtClean="0"/>
              <a:t>-це</a:t>
            </a:r>
            <a:r>
              <a:rPr lang="uk-UA" dirty="0" smtClean="0"/>
              <a:t> сімейний </a:t>
            </a:r>
            <a:r>
              <a:rPr lang="uk-UA" b="1" i="1" dirty="0" smtClean="0"/>
              <a:t>союз чоловіка та жінки</a:t>
            </a:r>
            <a:r>
              <a:rPr lang="uk-UA" dirty="0" smtClean="0"/>
              <a:t>,зареєстрований у державному органі реєстрації актів цивільного стану (</a:t>
            </a:r>
            <a:r>
              <a:rPr lang="uk-UA" b="1" dirty="0" smtClean="0"/>
              <a:t>РАЦС</a:t>
            </a:r>
            <a:r>
              <a:rPr lang="uk-UA" dirty="0" smtClean="0"/>
              <a:t>)</a:t>
            </a: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9" r="15559"/>
          <a:stretch>
            <a:fillRect/>
          </a:stretch>
        </p:blipFill>
        <p:spPr>
          <a:xfrm>
            <a:off x="539552" y="1484784"/>
            <a:ext cx="3566160" cy="2926080"/>
          </a:xfrm>
        </p:spPr>
      </p:pic>
    </p:spTree>
    <p:extLst>
      <p:ext uri="{BB962C8B-B14F-4D97-AF65-F5344CB8AC3E}">
        <p14:creationId xmlns:p14="http://schemas.microsoft.com/office/powerpoint/2010/main" val="4179672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Умови укладання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Позитивні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- </a:t>
            </a:r>
            <a:r>
              <a:rPr lang="uk-UA" sz="1800" dirty="0" smtClean="0"/>
              <a:t>досягнення 18-річного віку;</a:t>
            </a:r>
          </a:p>
          <a:p>
            <a:pPr marL="0" indent="0">
              <a:buNone/>
            </a:pPr>
            <a:r>
              <a:rPr lang="uk-UA" sz="1800" dirty="0"/>
              <a:t> </a:t>
            </a:r>
            <a:r>
              <a:rPr lang="uk-UA" sz="1800" dirty="0" smtClean="0"/>
              <a:t>   - добровільність укладання;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Негативні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- </a:t>
            </a:r>
            <a:r>
              <a:rPr lang="uk-UA" sz="1800" dirty="0" smtClean="0"/>
              <a:t>перебування жінки чи чоловіка в іншому шлюбі ;</a:t>
            </a:r>
          </a:p>
          <a:p>
            <a:pPr marL="0" indent="0">
              <a:buNone/>
            </a:pPr>
            <a:r>
              <a:rPr lang="uk-UA" sz="1800" dirty="0"/>
              <a:t> </a:t>
            </a:r>
            <a:r>
              <a:rPr lang="uk-UA" sz="1800" dirty="0" smtClean="0"/>
              <a:t>  - перебування жінки чи чоловіка в сімейних </a:t>
            </a:r>
            <a:r>
              <a:rPr lang="uk-UA" sz="1800" dirty="0" err="1" smtClean="0"/>
              <a:t>зв</a:t>
            </a:r>
            <a:r>
              <a:rPr lang="en-US" sz="1800" dirty="0" smtClean="0"/>
              <a:t>’</a:t>
            </a:r>
            <a:r>
              <a:rPr lang="uk-UA" sz="1800" dirty="0" err="1" smtClean="0"/>
              <a:t>язках</a:t>
            </a:r>
            <a:r>
              <a:rPr lang="uk-UA" sz="1800" dirty="0" smtClean="0"/>
              <a:t>;</a:t>
            </a:r>
          </a:p>
          <a:p>
            <a:pPr marL="0" indent="0">
              <a:buNone/>
            </a:pPr>
            <a:r>
              <a:rPr lang="uk-UA" sz="1800" dirty="0"/>
              <a:t>  </a:t>
            </a:r>
            <a:r>
              <a:rPr lang="uk-UA" sz="1800" dirty="0" smtClean="0"/>
              <a:t> - недієздатність однієї з осіб(тяжка хвороба)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77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Права та </a:t>
            </a:r>
            <a:r>
              <a:rPr lang="uk-UA" dirty="0" err="1" smtClean="0"/>
              <a:t>обов</a:t>
            </a:r>
            <a:r>
              <a:rPr lang="en-US" dirty="0" smtClean="0"/>
              <a:t>‘</a:t>
            </a:r>
            <a:r>
              <a:rPr lang="uk-UA" dirty="0" err="1" smtClean="0"/>
              <a:t>язки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060848"/>
            <a:ext cx="3815280" cy="36004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П</a:t>
            </a:r>
            <a:r>
              <a:rPr lang="uk-UA" dirty="0" smtClean="0"/>
              <a:t>рава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5576" y="2492896"/>
            <a:ext cx="3741811" cy="3633267"/>
          </a:xfrm>
        </p:spPr>
        <p:txBody>
          <a:bodyPr/>
          <a:lstStyle/>
          <a:p>
            <a:r>
              <a:rPr lang="uk-UA" dirty="0" smtClean="0"/>
              <a:t>Право на материнство(батьківство);</a:t>
            </a:r>
          </a:p>
          <a:p>
            <a:r>
              <a:rPr lang="uk-UA" dirty="0" smtClean="0"/>
              <a:t>Право на повагу до індивідуальності ;</a:t>
            </a:r>
          </a:p>
          <a:p>
            <a:r>
              <a:rPr lang="uk-UA" dirty="0"/>
              <a:t>П</a:t>
            </a:r>
            <a:r>
              <a:rPr lang="uk-UA" dirty="0" smtClean="0"/>
              <a:t>раво на фізичний та духовний розвиток;</a:t>
            </a:r>
          </a:p>
          <a:p>
            <a:r>
              <a:rPr lang="uk-UA" dirty="0" smtClean="0"/>
              <a:t>Право на особисту свободу;</a:t>
            </a:r>
          </a:p>
          <a:p>
            <a:r>
              <a:rPr lang="uk-UA" dirty="0" smtClean="0"/>
              <a:t>Право на спільне вирішення сімейних питань.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060848"/>
            <a:ext cx="3678176" cy="360040"/>
          </a:xfrm>
        </p:spPr>
        <p:txBody>
          <a:bodyPr>
            <a:normAutofit fontScale="85000" lnSpcReduction="20000"/>
          </a:bodyPr>
          <a:lstStyle/>
          <a:p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2492896"/>
            <a:ext cx="3822192" cy="3600400"/>
          </a:xfrm>
        </p:spPr>
        <p:txBody>
          <a:bodyPr/>
          <a:lstStyle/>
          <a:p>
            <a:r>
              <a:rPr lang="uk-UA" dirty="0" smtClean="0"/>
              <a:t>Подружжя </a:t>
            </a:r>
            <a:r>
              <a:rPr lang="uk-UA" dirty="0" err="1" smtClean="0"/>
              <a:t>забов</a:t>
            </a:r>
            <a:r>
              <a:rPr lang="en-US" dirty="0" smtClean="0"/>
              <a:t>’</a:t>
            </a:r>
            <a:r>
              <a:rPr lang="uk-UA" dirty="0" err="1" smtClean="0"/>
              <a:t>язане</a:t>
            </a:r>
            <a:r>
              <a:rPr lang="uk-UA" dirty="0" smtClean="0"/>
              <a:t> турбуватися про побудову сімейних відносин на почуттях любові,поваги,дружби.</a:t>
            </a:r>
          </a:p>
          <a:p>
            <a:r>
              <a:rPr lang="uk-UA" dirty="0" smtClean="0"/>
              <a:t>Спільно дбати про матеріальне забезпечення сім</a:t>
            </a:r>
            <a:r>
              <a:rPr lang="en-US" dirty="0" smtClean="0"/>
              <a:t>’</a:t>
            </a:r>
            <a:r>
              <a:rPr lang="uk-UA" dirty="0" smtClean="0"/>
              <a:t>ї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09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0000">
        <p14:prism isContent="1" isInverted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132</TotalTime>
  <Words>250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Сімейне право</vt:lpstr>
      <vt:lpstr>Презентация PowerPoint</vt:lpstr>
      <vt:lpstr>Метод правового регулювання -</vt:lpstr>
      <vt:lpstr>Склад</vt:lpstr>
      <vt:lpstr>Зміст</vt:lpstr>
      <vt:lpstr>Презентация PowerPoint</vt:lpstr>
      <vt:lpstr>Шлюб </vt:lpstr>
      <vt:lpstr>Умови укладання</vt:lpstr>
      <vt:lpstr>Права та обов‘язки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007</dc:creator>
  <cp:lastModifiedBy>007</cp:lastModifiedBy>
  <cp:revision>18</cp:revision>
  <dcterms:created xsi:type="dcterms:W3CDTF">2014-05-16T12:19:32Z</dcterms:created>
  <dcterms:modified xsi:type="dcterms:W3CDTF">2014-05-21T15:32:45Z</dcterms:modified>
</cp:coreProperties>
</file>