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768-2D0E-47C2-ABF6-354FA003E763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F583-3277-4319-9318-CCAEF8A3A8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768-2D0E-47C2-ABF6-354FA003E763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F583-3277-4319-9318-CCAEF8A3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768-2D0E-47C2-ABF6-354FA003E763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F583-3277-4319-9318-CCAEF8A3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768-2D0E-47C2-ABF6-354FA003E763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F583-3277-4319-9318-CCAEF8A3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768-2D0E-47C2-ABF6-354FA003E763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F583-3277-4319-9318-CCAEF8A3A8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768-2D0E-47C2-ABF6-354FA003E763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F583-3277-4319-9318-CCAEF8A3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768-2D0E-47C2-ABF6-354FA003E763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F583-3277-4319-9318-CCAEF8A3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768-2D0E-47C2-ABF6-354FA003E763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F583-3277-4319-9318-CCAEF8A3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768-2D0E-47C2-ABF6-354FA003E763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F583-3277-4319-9318-CCAEF8A3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768-2D0E-47C2-ABF6-354FA003E763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1F583-3277-4319-9318-CCAEF8A3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2768-2D0E-47C2-ABF6-354FA003E763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A1F583-3277-4319-9318-CCAEF8A3A8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FE2768-2D0E-47C2-ABF6-354FA003E763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A1F583-3277-4319-9318-CCAEF8A3A82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1.xml"/><Relationship Id="rId7" Type="http://schemas.openxmlformats.org/officeDocument/2006/relationships/image" Target="../media/image1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789040"/>
            <a:ext cx="7851648" cy="18288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ctr"/>
            <a:r>
              <a:rPr lang="ru-RU" sz="8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Серцево</a:t>
            </a:r>
            <a:r>
              <a:rPr lang="uk-UA" sz="8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-судинні </a:t>
            </a:r>
            <a:br>
              <a:rPr lang="uk-UA" sz="8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8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захворювання</a:t>
            </a:r>
            <a:endParaRPr lang="ru-RU" sz="8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9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Болі в ділянці серця</a:t>
            </a:r>
          </a:p>
          <a:p>
            <a:r>
              <a:rPr lang="uk-UA" sz="1800" dirty="0" smtClean="0"/>
              <a:t>Негайно викликати лікаря.</a:t>
            </a:r>
          </a:p>
          <a:p>
            <a:endParaRPr lang="uk-UA" sz="1800" dirty="0" smtClean="0"/>
          </a:p>
          <a:p>
            <a:r>
              <a:rPr lang="uk-UA" sz="1800" dirty="0" smtClean="0"/>
              <a:t>Посадити або положити хворого, забезпечивши йому повний фізичний і психічний спокій.</a:t>
            </a:r>
          </a:p>
          <a:p>
            <a:endParaRPr lang="uk-UA" sz="1800" dirty="0" smtClean="0"/>
          </a:p>
          <a:p>
            <a:r>
              <a:rPr lang="uk-UA" sz="1800" dirty="0" smtClean="0"/>
              <a:t>Дати хворому нітрогліцерин (1 таблетку під язик або 1-2 краплі 1% розчину нітрогліцерину на цукор під язик), і 30-40 крапель </a:t>
            </a:r>
            <a:r>
              <a:rPr lang="uk-UA" sz="1800" dirty="0" err="1" smtClean="0"/>
              <a:t>валокардину</a:t>
            </a:r>
            <a:r>
              <a:rPr lang="uk-UA" sz="1800" dirty="0" smtClean="0"/>
              <a:t> всередину.</a:t>
            </a:r>
          </a:p>
          <a:p>
            <a:endParaRPr lang="uk-UA" sz="1800" dirty="0" smtClean="0"/>
          </a:p>
          <a:p>
            <a:r>
              <a:rPr lang="uk-UA" sz="1800" dirty="0" smtClean="0"/>
              <a:t>Поставити на ділянку серця гірчичники.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4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Задишка</a:t>
            </a:r>
          </a:p>
          <a:p>
            <a:r>
              <a:rPr lang="uk-UA" sz="2400" dirty="0" smtClean="0"/>
              <a:t>Надати хворому пів-сидяче положення із опущеними ногами</a:t>
            </a:r>
          </a:p>
          <a:p>
            <a:r>
              <a:rPr lang="uk-UA" sz="2400" dirty="0" smtClean="0"/>
              <a:t> Негайно обмежити фізичну активність хворого, заспокоїти його.</a:t>
            </a:r>
          </a:p>
          <a:p>
            <a:r>
              <a:rPr lang="uk-UA" sz="2400" dirty="0" smtClean="0"/>
              <a:t> Провести оксигенотерапію шляхом подачі кисню через катетер або через маску.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7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гіпертонічних хворобах</a:t>
            </a:r>
          </a:p>
          <a:p>
            <a:r>
              <a:rPr lang="uk-UA" sz="2000" dirty="0" smtClean="0"/>
              <a:t>Виміряти артеріальний тиск.</a:t>
            </a:r>
          </a:p>
          <a:p>
            <a:r>
              <a:rPr lang="uk-UA" sz="2000" dirty="0" smtClean="0"/>
              <a:t>Положити хворого із припіднятим головним кінцем, забезпечити повний фізичний і психічний спокій.</a:t>
            </a:r>
          </a:p>
          <a:p>
            <a:r>
              <a:rPr lang="uk-UA" sz="2000" dirty="0" smtClean="0"/>
              <a:t> Дати приплив свіжого повітря, поставити гірчичники на потилицю і </a:t>
            </a:r>
            <a:r>
              <a:rPr lang="uk-UA" sz="2000" dirty="0" err="1" smtClean="0"/>
              <a:t>ікроножні</a:t>
            </a:r>
            <a:r>
              <a:rPr lang="uk-UA" sz="2000" dirty="0" smtClean="0"/>
              <a:t> </a:t>
            </a:r>
            <a:r>
              <a:rPr lang="uk-UA" sz="2000" dirty="0" err="1" smtClean="0"/>
              <a:t>мязи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 Зробити гарячі або гірчичні ніжні ванни, холодний компрес до голови. </a:t>
            </a:r>
          </a:p>
          <a:p>
            <a:r>
              <a:rPr lang="uk-UA" sz="2000" dirty="0" smtClean="0"/>
              <a:t>Підготовити необхідні ліки, викликати лікаря.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2729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8083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Непритомність</a:t>
            </a:r>
          </a:p>
          <a:p>
            <a:r>
              <a:rPr lang="uk-UA" sz="2200" dirty="0" smtClean="0"/>
              <a:t>Хворого положити без подушки, або припідняти ніжний кінець ліжка.</a:t>
            </a:r>
          </a:p>
          <a:p>
            <a:r>
              <a:rPr lang="uk-UA" sz="2200" dirty="0" smtClean="0"/>
              <a:t>Звільнити грудну клітку від стискуючого одягу, збризнути обличчя і груди хворого холодною водою. </a:t>
            </a:r>
          </a:p>
          <a:p>
            <a:r>
              <a:rPr lang="uk-UA" sz="2200" dirty="0" smtClean="0"/>
              <a:t>піднести до носа хворого ватку, змочену</a:t>
            </a:r>
          </a:p>
          <a:p>
            <a:pPr marL="0" indent="0">
              <a:buNone/>
            </a:pPr>
            <a:r>
              <a:rPr lang="uk-UA" sz="2200" dirty="0" smtClean="0"/>
              <a:t>нашатирним спиртом.</a:t>
            </a:r>
          </a:p>
          <a:p>
            <a:r>
              <a:rPr lang="uk-UA" sz="2200" dirty="0" smtClean="0"/>
              <a:t> розтерти скроні і груди руками, прикласти до ніг грілку.</a:t>
            </a:r>
          </a:p>
          <a:p>
            <a:r>
              <a:rPr lang="uk-UA" sz="2200" dirty="0" smtClean="0"/>
              <a:t> Накрити і підготовити необхідні ліки.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8851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Колапс</a:t>
            </a:r>
            <a:r>
              <a:rPr lang="uk-UA" sz="2000" i="1" dirty="0" smtClean="0"/>
              <a:t> - це прояв гострої судинної недостатності із різким зниженням</a:t>
            </a:r>
          </a:p>
          <a:p>
            <a:pPr marL="0" indent="0">
              <a:buNone/>
            </a:pPr>
            <a:r>
              <a:rPr lang="uk-UA" sz="2000" i="1" dirty="0" smtClean="0"/>
              <a:t>артеріального тиску і розладами периферичного кровообігу. </a:t>
            </a:r>
          </a:p>
          <a:p>
            <a:r>
              <a:rPr lang="uk-UA" sz="2000" dirty="0" smtClean="0"/>
              <a:t>Негайно викликати лікаря. </a:t>
            </a:r>
          </a:p>
          <a:p>
            <a:r>
              <a:rPr lang="uk-UA" sz="2000" dirty="0" smtClean="0"/>
              <a:t>Хворому забезпечити повний спокій, горизонтальне положення в ліжку. </a:t>
            </a:r>
          </a:p>
          <a:p>
            <a:r>
              <a:rPr lang="uk-UA" sz="2000" dirty="0" smtClean="0"/>
              <a:t>Хворого потрібно прикрити вовняною ковдрою, до ніг грілки.</a:t>
            </a:r>
          </a:p>
          <a:p>
            <a:r>
              <a:rPr lang="uk-UA" sz="2000" dirty="0" smtClean="0"/>
              <a:t> Дати приплив свіжого повітря, підготовити необхідні ліки (</a:t>
            </a:r>
            <a:r>
              <a:rPr lang="uk-UA" sz="2000" dirty="0" err="1" smtClean="0"/>
              <a:t>кофеіну</a:t>
            </a:r>
            <a:r>
              <a:rPr lang="uk-UA" sz="2000" dirty="0" smtClean="0"/>
              <a:t> </a:t>
            </a:r>
            <a:r>
              <a:rPr lang="uk-UA" sz="2000" dirty="0" err="1" smtClean="0"/>
              <a:t>натріюбензоату</a:t>
            </a:r>
            <a:r>
              <a:rPr lang="uk-UA" sz="2000" dirty="0" smtClean="0"/>
              <a:t> або </a:t>
            </a:r>
            <a:r>
              <a:rPr lang="uk-UA" sz="2000" dirty="0" err="1" smtClean="0"/>
              <a:t>сульфокамфокаіну</a:t>
            </a:r>
            <a:r>
              <a:rPr lang="uk-UA" sz="2000" dirty="0" smtClean="0"/>
              <a:t> або кордіаміну).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8854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6864" cy="194421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Висновок:</a:t>
            </a:r>
            <a:r>
              <a:rPr lang="uk-UA" sz="2000" dirty="0" smtClean="0"/>
              <a:t>Основні звички способу життя закладаються в дитячому та юнацькому віці, тому особливо актуальним стає навчання дітей здорового способу життя, щоб попередити розвиток у них навичок, які є факторами ризику серцево-судинних захворювань (паління, переїдання та інші).</a:t>
            </a:r>
            <a:endParaRPr lang="uk-UA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561">
            <a:off x="5568440" y="2785154"/>
            <a:ext cx="3048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417">
            <a:off x="3147360" y="2907737"/>
            <a:ext cx="2651262" cy="198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456">
            <a:off x="395535" y="3501007"/>
            <a:ext cx="3443187" cy="225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3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Серцево-судинна</a:t>
            </a: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 складається з серця і кровоносних судин з примусового їх рідкої тканиною - кров'ю. Серцево-судинні системи забезпечують циркуляцію крові необхідну для виконання нею транспортних функцій - доставки до тканин поживних речовин і кисню і видалення продуктів обміну і вуглекислого газу. У центрі системи кровообігу знаходиться серце, від нього беруть початок великий і малий круги кровообігу.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97" y="2348880"/>
            <a:ext cx="3665016" cy="4272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1065"/>
            <a:ext cx="2790478" cy="3074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2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Найпоширеніші захворювання</a:t>
            </a:r>
            <a:r>
              <a:rPr lang="ru-RU" dirty="0" smtClean="0"/>
              <a:t> </a:t>
            </a:r>
            <a:r>
              <a:rPr lang="uk-UA" dirty="0" smtClean="0"/>
              <a:t>серцево-судинної системи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2276872"/>
            <a:ext cx="4186808" cy="3797776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Атеросклероз</a:t>
            </a:r>
            <a:r>
              <a:rPr lang="ru-RU" dirty="0" smtClean="0"/>
              <a:t>.</a:t>
            </a:r>
          </a:p>
          <a:p>
            <a:r>
              <a:rPr lang="uk-UA" dirty="0" smtClean="0">
                <a:hlinkClick r:id="rId3" action="ppaction://hlinksldjump"/>
              </a:rPr>
              <a:t>Інфаркт міокарда</a:t>
            </a:r>
            <a:r>
              <a:rPr lang="uk-UA" dirty="0" smtClean="0"/>
              <a:t>.</a:t>
            </a:r>
          </a:p>
          <a:p>
            <a:r>
              <a:rPr lang="uk-UA" dirty="0" smtClean="0">
                <a:hlinkClick r:id="rId4" action="ppaction://hlinksldjump"/>
              </a:rPr>
              <a:t>Аритмії серця</a:t>
            </a:r>
            <a:r>
              <a:rPr lang="uk-UA" dirty="0" smtClean="0"/>
              <a:t>.</a:t>
            </a:r>
          </a:p>
          <a:p>
            <a:r>
              <a:rPr lang="uk-UA" dirty="0" smtClean="0">
                <a:hlinkClick r:id="rId5" action="ppaction://hlinksldjump"/>
              </a:rPr>
              <a:t>Ішемічна хвороба серця.</a:t>
            </a:r>
            <a:endParaRPr lang="uk-UA" dirty="0" smtClean="0"/>
          </a:p>
          <a:p>
            <a:r>
              <a:rPr lang="uk-UA" dirty="0" smtClean="0">
                <a:hlinkClick r:id="rId6" action="ppaction://hlinksldjump"/>
              </a:rPr>
              <a:t>Гіпертонічна хвороба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8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30243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Атеросклероз</a:t>
            </a:r>
            <a:r>
              <a:rPr lang="ru-RU" dirty="0" smtClean="0"/>
              <a:t> </a:t>
            </a:r>
            <a:r>
              <a:rPr lang="uk-UA" dirty="0" smtClean="0"/>
              <a:t>- </a:t>
            </a:r>
            <a:r>
              <a:rPr lang="uk-UA" sz="2000" dirty="0"/>
              <a:t>хронічне захворювання, при якому відбувається </a:t>
            </a:r>
            <a:r>
              <a:rPr lang="uk-UA" sz="2000" dirty="0" smtClean="0"/>
              <a:t>системне ураження </a:t>
            </a:r>
            <a:r>
              <a:rPr lang="uk-UA" sz="2000" dirty="0"/>
              <a:t>артерій, що виражається в відкладення ліпідів і солей кальцію </a:t>
            </a:r>
            <a:r>
              <a:rPr lang="uk-UA" sz="2000" dirty="0" smtClean="0"/>
              <a:t>в внутрішньої </a:t>
            </a:r>
            <a:r>
              <a:rPr lang="uk-UA" sz="2000" dirty="0"/>
              <a:t>стінки і в розвитку сполучної тканини з </a:t>
            </a:r>
            <a:r>
              <a:rPr lang="uk-UA" sz="2000" dirty="0" smtClean="0"/>
              <a:t>подальшим ущільненням </a:t>
            </a:r>
            <a:r>
              <a:rPr lang="uk-UA" sz="2000" dirty="0"/>
              <a:t>і звуженням просвіту судин. </a:t>
            </a:r>
            <a:endParaRPr lang="uk-UA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338363" cy="373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2417818" cy="286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8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374441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Інфаркт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міокарда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/>
              <a:t>- </a:t>
            </a:r>
            <a:r>
              <a:rPr lang="uk-UA" sz="1900" dirty="0" smtClean="0"/>
              <a:t>гостре захворювання серця, обумовлене розвитком одного або кількох вогнищ омертвіння в серцевому м'язі і виявляється порушенням серцевої діяльності. Спостерігається найчастіше у чоловіків у віці 40-60 років. Зазвичай виникає в результаті ураження коронарних артерій серця при атеросклерозі, коли відбувається звуження їх просвіту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900" i="1" dirty="0" smtClean="0"/>
              <a:t>Протягом інфаркту міокарда виділяють наступні періоди:</a:t>
            </a:r>
            <a:endParaRPr lang="uk-UA" sz="1900" dirty="0" smtClean="0"/>
          </a:p>
          <a:p>
            <a:pPr algn="ctr">
              <a:spcBef>
                <a:spcPts val="600"/>
              </a:spcBef>
            </a:pPr>
            <a:r>
              <a:rPr lang="uk-UA" sz="1700" dirty="0" smtClean="0"/>
              <a:t>передінфарктний;</a:t>
            </a:r>
          </a:p>
          <a:p>
            <a:pPr algn="ctr">
              <a:spcBef>
                <a:spcPts val="600"/>
              </a:spcBef>
            </a:pPr>
            <a:r>
              <a:rPr lang="uk-UA" sz="1700" dirty="0" smtClean="0"/>
              <a:t>гострий (7-10 днів);</a:t>
            </a:r>
          </a:p>
          <a:p>
            <a:pPr algn="ctr">
              <a:spcBef>
                <a:spcPts val="600"/>
              </a:spcBef>
            </a:pPr>
            <a:r>
              <a:rPr lang="uk-UA" sz="1700" dirty="0" smtClean="0"/>
              <a:t>підгострий (до 3 тижнів);</a:t>
            </a:r>
          </a:p>
          <a:p>
            <a:pPr algn="ctr">
              <a:spcBef>
                <a:spcPts val="600"/>
              </a:spcBef>
            </a:pPr>
            <a:r>
              <a:rPr lang="uk-UA" sz="1700" dirty="0" smtClean="0"/>
              <a:t>відновлювальний (4-7 тижнів)</a:t>
            </a:r>
          </a:p>
          <a:p>
            <a:pPr algn="ctr">
              <a:spcBef>
                <a:spcPts val="600"/>
              </a:spcBef>
            </a:pPr>
            <a:r>
              <a:rPr lang="uk-UA" sz="1700" dirty="0" smtClean="0"/>
              <a:t>період наступної реабілітації (2,5-4 місяці);</a:t>
            </a:r>
          </a:p>
          <a:p>
            <a:pPr algn="ctr">
              <a:spcBef>
                <a:spcPts val="600"/>
              </a:spcBef>
            </a:pPr>
            <a:r>
              <a:rPr lang="uk-UA" sz="1700" dirty="0" smtClean="0"/>
              <a:t>післяінфарктний</a:t>
            </a:r>
            <a:r>
              <a:rPr lang="uk-UA" sz="2100" dirty="0" smtClean="0"/>
              <a:t>.</a:t>
            </a:r>
            <a:endParaRPr lang="uk-UA" sz="2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52615"/>
            <a:ext cx="2267495" cy="24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7764"/>
            <a:ext cx="3168353" cy="255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6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1898" y="878956"/>
            <a:ext cx="80648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Аритмії серця </a:t>
            </a:r>
            <a:r>
              <a:rPr lang="uk-UA" dirty="0" smtClean="0"/>
              <a:t>-</a:t>
            </a:r>
            <a:r>
              <a:rPr lang="uk-UA" sz="2000" dirty="0" smtClean="0"/>
              <a:t> різні відхилення в освіті чи проведенні імпульсів збудження в серці, частіше за все виявляються порушеннями ритму або темпу його скорочень. Деякі аритмії серця виявляються тільки за допомогою електрокардіографії, а у випадках порушень ритмічності чи темпу серцевих скорочень вони нерідко відчуваються самим хворим і виявляються при вислуховуванні серця і при промацуванні пульсу на артеріях.</a:t>
            </a: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10919"/>
            <a:ext cx="2524978" cy="253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8" y="3645024"/>
            <a:ext cx="5154340" cy="287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0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Ішемічна хвороба серця </a:t>
            </a:r>
            <a:r>
              <a:rPr lang="uk-UA" dirty="0" smtClean="0"/>
              <a:t>- </a:t>
            </a:r>
            <a:r>
              <a:rPr lang="uk-UA" sz="2000" dirty="0" smtClean="0"/>
              <a:t>гостре і хронічне ураження серця, викликане зменшенням або припиненням доставки крові до міокарда у зв'язку з атеросклеротичним процесом в коронарних артеріях.</a:t>
            </a:r>
            <a:endParaRPr lang="uk-UA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293716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30370"/>
            <a:ext cx="4307661" cy="31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Гіпертонічна хвороба </a:t>
            </a:r>
            <a:r>
              <a:rPr lang="uk-UA" sz="2000" dirty="0" smtClean="0"/>
              <a:t>- захворювання серцево-судинної системи, що характеризується постійним або періодичним артеріального тиску. На відміну від інших форм артеріальної гіпертензії це підвищення не є наслідком іншої хвороби.</a:t>
            </a:r>
            <a:endParaRPr lang="uk-UA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4356178" cy="310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3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Перша допомога при: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916832"/>
            <a:ext cx="4330824" cy="3797776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Болях в ділянці серця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Задишці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Г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іпертонічних хворобах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Непритомності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Колапсі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988">
            <a:off x="6331409" y="2506109"/>
            <a:ext cx="2382327" cy="158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171">
            <a:off x="323528" y="4458256"/>
            <a:ext cx="22383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38">
            <a:off x="4564391" y="4817188"/>
            <a:ext cx="22383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6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588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Серцево-судинні  захворювання</vt:lpstr>
      <vt:lpstr>Презентация PowerPoint</vt:lpstr>
      <vt:lpstr>Найпоширеніші захворювання серцево-судинної системи.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Перша допомога при: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Висновок:Основні звички способу життя закладаються в дитячому та юнацькому віці, тому особливо актуальним стає навчання дітей здорового способу життя, щоб попередити розвиток у них навичок, які є факторами ризику серцево-судинних захворювань (паління, переїдання та інші).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Серцево-судинні  захворювання</dc:title>
  <dc:creator>АННЯ</dc:creator>
  <cp:lastModifiedBy>Tanya</cp:lastModifiedBy>
  <cp:revision>9</cp:revision>
  <dcterms:created xsi:type="dcterms:W3CDTF">2013-09-25T12:26:54Z</dcterms:created>
  <dcterms:modified xsi:type="dcterms:W3CDTF">2015-01-28T10:09:08Z</dcterms:modified>
</cp:coreProperties>
</file>