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1B95B-7628-462D-934C-10E17EFFC9D7}" type="datetimeFigureOut">
              <a:rPr lang="ru-RU" smtClean="0"/>
              <a:pPr/>
              <a:t>05.06.2014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78CB3EC-B05A-49D9-BE41-69FBEC89D33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1B95B-7628-462D-934C-10E17EFFC9D7}" type="datetimeFigureOut">
              <a:rPr lang="ru-RU" smtClean="0"/>
              <a:pPr/>
              <a:t>05.06.2014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CB3EC-B05A-49D9-BE41-69FBEC89D3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1B95B-7628-462D-934C-10E17EFFC9D7}" type="datetimeFigureOut">
              <a:rPr lang="ru-RU" smtClean="0"/>
              <a:pPr/>
              <a:t>05.06.2014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CB3EC-B05A-49D9-BE41-69FBEC89D3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DE1B95B-7628-462D-934C-10E17EFFC9D7}" type="datetimeFigureOut">
              <a:rPr lang="ru-RU" smtClean="0"/>
              <a:pPr/>
              <a:t>05.06.2014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78CB3EC-B05A-49D9-BE41-69FBEC89D33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1B95B-7628-462D-934C-10E17EFFC9D7}" type="datetimeFigureOut">
              <a:rPr lang="ru-RU" smtClean="0"/>
              <a:pPr/>
              <a:t>05.06.2014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CB3EC-B05A-49D9-BE41-69FBEC89D33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1B95B-7628-462D-934C-10E17EFFC9D7}" type="datetimeFigureOut">
              <a:rPr lang="ru-RU" smtClean="0"/>
              <a:pPr/>
              <a:t>05.06.2014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CB3EC-B05A-49D9-BE41-69FBEC89D33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CB3EC-B05A-49D9-BE41-69FBEC89D33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1B95B-7628-462D-934C-10E17EFFC9D7}" type="datetimeFigureOut">
              <a:rPr lang="ru-RU" smtClean="0"/>
              <a:pPr/>
              <a:t>05.06.2014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1B95B-7628-462D-934C-10E17EFFC9D7}" type="datetimeFigureOut">
              <a:rPr lang="ru-RU" smtClean="0"/>
              <a:pPr/>
              <a:t>05.06.2014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CB3EC-B05A-49D9-BE41-69FBEC89D33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1B95B-7628-462D-934C-10E17EFFC9D7}" type="datetimeFigureOut">
              <a:rPr lang="ru-RU" smtClean="0"/>
              <a:pPr/>
              <a:t>05.06.2014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CB3EC-B05A-49D9-BE41-69FBEC89D3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DE1B95B-7628-462D-934C-10E17EFFC9D7}" type="datetimeFigureOut">
              <a:rPr lang="ru-RU" smtClean="0"/>
              <a:pPr/>
              <a:t>05.06.2014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78CB3EC-B05A-49D9-BE41-69FBEC89D33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1B95B-7628-462D-934C-10E17EFFC9D7}" type="datetimeFigureOut">
              <a:rPr lang="ru-RU" smtClean="0"/>
              <a:pPr/>
              <a:t>05.06.2014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78CB3EC-B05A-49D9-BE41-69FBEC89D33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DE1B95B-7628-462D-934C-10E17EFFC9D7}" type="datetimeFigureOut">
              <a:rPr lang="ru-RU" smtClean="0"/>
              <a:pPr/>
              <a:t>05.06.2014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78CB3EC-B05A-49D9-BE41-69FBEC89D33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med">
    <p:wipe dir="r"/>
  </p:transition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475656" y="980728"/>
            <a:ext cx="5040560" cy="2308324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uk-UA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Arabic Typesetting" pitchFamily="66" charset="-78"/>
              </a:rPr>
              <a:t>Іван Багряний </a:t>
            </a:r>
            <a:endParaRPr lang="ru-RU" sz="7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Arabic Typesetting" pitchFamily="66" charset="-78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83768" y="332656"/>
            <a:ext cx="4681090" cy="769441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uk-UA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abriola" pitchFamily="82" charset="0"/>
              </a:rPr>
              <a:t>Юні  роки письменника </a:t>
            </a:r>
            <a:endParaRPr lang="ru-RU" sz="4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Gabriola" pitchFamily="82" charset="0"/>
            </a:endParaRPr>
          </a:p>
        </p:txBody>
      </p:sp>
      <p:pic>
        <p:nvPicPr>
          <p:cNvPr id="3" name="Picture 12" descr="195-19-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1052736"/>
            <a:ext cx="3175000" cy="4343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Rectangle 8"/>
          <p:cNvSpPr txBox="1">
            <a:spLocks noChangeArrowheads="1"/>
          </p:cNvSpPr>
          <p:nvPr/>
        </p:nvSpPr>
        <p:spPr>
          <a:xfrm>
            <a:off x="251520" y="1340768"/>
            <a:ext cx="5181600" cy="5105400"/>
          </a:xfrm>
          <a:prstGeom prst="rect">
            <a:avLst/>
          </a:prstGeom>
        </p:spPr>
        <p:txBody>
          <a:bodyPr/>
          <a:lstStyle/>
          <a:p>
            <a:pPr marL="274320" marR="0" lvl="0" indent="-274320" algn="l" defTabSz="914400" rtl="0" eaLnBrk="1" fontAlgn="auto" latinLnBrk="0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buFontTx/>
              <a:buNone/>
              <a:tabLst/>
              <a:defRPr/>
            </a:pPr>
            <a:r>
              <a:rPr kumimoji="0" lang="ru-RU" sz="2400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ru-RU" sz="2400" i="0" u="none" strike="noStrike" kern="120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Майбутній</a:t>
            </a:r>
            <a:r>
              <a:rPr kumimoji="0" lang="ru-RU" sz="2400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 </a:t>
            </a:r>
            <a:r>
              <a:rPr kumimoji="0" lang="ru-RU" sz="2400" i="0" u="none" strike="noStrike" kern="120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письменник</a:t>
            </a:r>
            <a:r>
              <a:rPr kumimoji="0" lang="ru-RU" sz="2400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 </a:t>
            </a:r>
            <a:r>
              <a:rPr kumimoji="0" lang="ru-RU" sz="2400" i="0" u="none" strike="noStrike" kern="120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народився</a:t>
            </a:r>
            <a:r>
              <a:rPr kumimoji="0" lang="ru-RU" sz="2400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 19 </a:t>
            </a:r>
            <a:r>
              <a:rPr kumimoji="0" lang="ru-RU" sz="2400" i="0" u="none" strike="noStrike" kern="120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вересня</a:t>
            </a:r>
            <a:r>
              <a:rPr kumimoji="0" lang="ru-RU" sz="2400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 (за старим стилем) 1906 року в </a:t>
            </a:r>
            <a:r>
              <a:rPr kumimoji="0" lang="ru-RU" sz="2400" i="0" u="none" strike="noStrike" kern="120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місті</a:t>
            </a:r>
            <a:r>
              <a:rPr kumimoji="0" lang="ru-RU" sz="2400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 </a:t>
            </a:r>
            <a:r>
              <a:rPr kumimoji="0" lang="ru-RU" sz="2400" i="0" u="none" strike="noStrike" kern="120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Охтирка</a:t>
            </a:r>
            <a:r>
              <a:rPr kumimoji="0" lang="ru-RU" sz="2400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 </a:t>
            </a:r>
            <a:r>
              <a:rPr kumimoji="0" lang="ru-RU" sz="2400" i="0" u="none" strike="noStrike" kern="120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в</a:t>
            </a:r>
            <a:r>
              <a:rPr kumimoji="0" lang="ru-RU" sz="2400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 </a:t>
            </a:r>
            <a:r>
              <a:rPr kumimoji="0" lang="ru-RU" sz="2400" i="0" u="none" strike="noStrike" kern="120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сім'ї</a:t>
            </a:r>
            <a:r>
              <a:rPr kumimoji="0" lang="ru-RU" sz="2400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 </a:t>
            </a:r>
            <a:r>
              <a:rPr kumimoji="0" lang="ru-RU" sz="2400" i="0" u="none" strike="noStrike" kern="120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муляра</a:t>
            </a:r>
            <a:r>
              <a:rPr kumimoji="0" lang="ru-RU" sz="2400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 Павла Петровича </a:t>
            </a:r>
            <a:r>
              <a:rPr kumimoji="0" lang="ru-RU" sz="2400" i="0" u="none" strike="noStrike" kern="120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Лозов'яги</a:t>
            </a:r>
            <a:r>
              <a:rPr kumimoji="0" lang="ru-RU" sz="2400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. </a:t>
            </a:r>
            <a:r>
              <a:rPr kumimoji="0" lang="ru-RU" sz="2400" i="0" u="none" strike="noStrike" kern="120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Мати</a:t>
            </a:r>
            <a:r>
              <a:rPr kumimoji="0" lang="ru-RU" sz="2400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 </a:t>
            </a:r>
            <a:r>
              <a:rPr kumimoji="0" lang="ru-RU" sz="2400" i="0" u="none" strike="noStrike" kern="120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майбутнього</a:t>
            </a:r>
            <a:r>
              <a:rPr kumimoji="0" lang="ru-RU" sz="2400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 </a:t>
            </a:r>
            <a:r>
              <a:rPr kumimoji="0" lang="ru-RU" sz="2400" i="0" u="none" strike="noStrike" kern="120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письменника</a:t>
            </a:r>
            <a:r>
              <a:rPr kumimoji="0" lang="ru-RU" sz="2400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 — </a:t>
            </a:r>
            <a:r>
              <a:rPr kumimoji="0" lang="ru-RU" sz="2400" i="0" u="none" strike="noStrike" kern="120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Євдокія</a:t>
            </a:r>
            <a:r>
              <a:rPr kumimoji="0" lang="ru-RU" sz="2400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 </a:t>
            </a:r>
            <a:r>
              <a:rPr kumimoji="0" lang="ru-RU" sz="2400" i="0" u="none" strike="noStrike" kern="120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Іванівна</a:t>
            </a:r>
            <a:r>
              <a:rPr kumimoji="0" lang="ru-RU" sz="2400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 Кривуша — походила </a:t>
            </a:r>
            <a:r>
              <a:rPr kumimoji="0" lang="ru-RU" sz="2400" i="0" u="none" strike="noStrike" kern="120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із</a:t>
            </a:r>
            <a:r>
              <a:rPr kumimoji="0" lang="ru-RU" sz="2400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 </a:t>
            </a:r>
            <a:r>
              <a:rPr kumimoji="0" lang="ru-RU" sz="2400" i="0" u="none" strike="noStrike" kern="120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заможного</a:t>
            </a:r>
            <a:r>
              <a:rPr kumimoji="0" lang="ru-RU" sz="2400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 </a:t>
            </a:r>
            <a:r>
              <a:rPr kumimoji="0" lang="ru-RU" sz="2400" i="0" u="none" strike="noStrike" kern="120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селянського</a:t>
            </a:r>
            <a:r>
              <a:rPr kumimoji="0" lang="ru-RU" sz="2400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 роду </a:t>
            </a:r>
            <a:r>
              <a:rPr kumimoji="0" lang="ru-RU" sz="2400" i="0" u="none" strike="noStrike" kern="120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із</a:t>
            </a:r>
            <a:r>
              <a:rPr kumimoji="0" lang="ru-RU" sz="2400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 села </a:t>
            </a:r>
            <a:r>
              <a:rPr kumimoji="0" lang="ru-RU" sz="2400" i="0" u="none" strike="noStrike" kern="120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Куземин</a:t>
            </a:r>
            <a:r>
              <a:rPr kumimoji="0" lang="ru-RU" sz="2400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 </a:t>
            </a:r>
            <a:r>
              <a:rPr kumimoji="0" lang="ru-RU" sz="2400" i="0" u="none" strike="noStrike" kern="120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біля</a:t>
            </a:r>
            <a:r>
              <a:rPr kumimoji="0" lang="ru-RU" sz="2400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 </a:t>
            </a:r>
            <a:r>
              <a:rPr kumimoji="0" lang="ru-RU" sz="2400" i="0" u="none" strike="noStrike" kern="120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Охтирки</a:t>
            </a:r>
            <a:r>
              <a:rPr kumimoji="0" lang="ru-RU" sz="2400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. В </a:t>
            </a:r>
            <a:r>
              <a:rPr kumimoji="0" lang="ru-RU" sz="2400" i="0" u="none" strike="noStrike" kern="120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сім'ї</a:t>
            </a:r>
            <a:r>
              <a:rPr kumimoji="0" lang="ru-RU" sz="2400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, </a:t>
            </a:r>
            <a:r>
              <a:rPr kumimoji="0" lang="ru-RU" sz="2400" i="0" u="none" strike="noStrike" kern="120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крім</a:t>
            </a:r>
            <a:r>
              <a:rPr kumimoji="0" lang="ru-RU" sz="2400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 </a:t>
            </a:r>
            <a:r>
              <a:rPr kumimoji="0" lang="ru-RU" sz="2400" i="0" u="none" strike="noStrike" kern="120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Івана</a:t>
            </a:r>
            <a:r>
              <a:rPr kumimoji="0" lang="ru-RU" sz="2400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, </a:t>
            </a:r>
            <a:r>
              <a:rPr kumimoji="0" lang="ru-RU" sz="2400" i="0" u="none" strike="noStrike" kern="120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виховувалися</a:t>
            </a:r>
            <a:r>
              <a:rPr kumimoji="0" lang="ru-RU" sz="2400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 </a:t>
            </a:r>
            <a:r>
              <a:rPr kumimoji="0" lang="ru-RU" sz="2400" i="0" u="none" strike="noStrike" kern="120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також</a:t>
            </a:r>
            <a:r>
              <a:rPr kumimoji="0" lang="ru-RU" sz="2400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 </a:t>
            </a:r>
            <a:r>
              <a:rPr kumimoji="0" lang="ru-RU" sz="2400" i="0" u="none" strike="noStrike" kern="120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син</a:t>
            </a:r>
            <a:r>
              <a:rPr kumimoji="0" lang="ru-RU" sz="2400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 </a:t>
            </a:r>
            <a:r>
              <a:rPr kumimoji="0" lang="ru-RU" sz="2400" i="0" u="none" strike="noStrike" kern="120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Федір</a:t>
            </a:r>
            <a:r>
              <a:rPr kumimoji="0" lang="ru-RU" sz="2400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 </a:t>
            </a:r>
            <a:r>
              <a:rPr kumimoji="0" lang="ru-RU" sz="2400" i="0" u="none" strike="noStrike" kern="120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і</a:t>
            </a:r>
            <a:r>
              <a:rPr kumimoji="0" lang="ru-RU" sz="2400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 дочка </a:t>
            </a:r>
            <a:r>
              <a:rPr kumimoji="0" lang="ru-RU" sz="2400" i="0" u="none" strike="noStrike" kern="120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Єлизавета</a:t>
            </a:r>
            <a:r>
              <a:rPr kumimoji="0" lang="ru-RU" sz="2400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.</a:t>
            </a:r>
          </a:p>
          <a:p>
            <a:pPr marL="274320" marR="0" lvl="0" indent="-274320" algn="l" defTabSz="914400" rtl="0" eaLnBrk="1" fontAlgn="auto" latinLnBrk="0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buFontTx/>
              <a:buNone/>
              <a:tabLst/>
              <a:defRPr/>
            </a:pPr>
            <a:r>
              <a:rPr kumimoji="0" lang="ru-RU" sz="2400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 	У </a:t>
            </a:r>
            <a:r>
              <a:rPr kumimoji="0" lang="ru-RU" sz="2400" i="0" u="none" strike="noStrike" kern="120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шестирічному</a:t>
            </a:r>
            <a:r>
              <a:rPr kumimoji="0" lang="ru-RU" sz="2400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 </a:t>
            </a:r>
            <a:r>
              <a:rPr kumimoji="0" lang="ru-RU" sz="2400" i="0" u="none" strike="noStrike" kern="120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віці</a:t>
            </a:r>
            <a:r>
              <a:rPr kumimoji="0" lang="ru-RU" sz="2400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 </a:t>
            </a:r>
            <a:r>
              <a:rPr kumimoji="0" lang="ru-RU" sz="2400" i="0" u="none" strike="noStrike" kern="120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Іван</a:t>
            </a:r>
            <a:r>
              <a:rPr kumimoji="0" lang="ru-RU" sz="2400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 почав </a:t>
            </a:r>
            <a:r>
              <a:rPr kumimoji="0" lang="ru-RU" sz="2400" i="0" u="none" strike="noStrike" kern="120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навчатися</a:t>
            </a:r>
            <a:r>
              <a:rPr kumimoji="0" lang="ru-RU" sz="2400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 в </a:t>
            </a:r>
            <a:r>
              <a:rPr kumimoji="0" lang="ru-RU" sz="2400" i="0" u="none" strike="noStrike" kern="120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церковнопарафіяльній</a:t>
            </a:r>
            <a:r>
              <a:rPr kumimoji="0" lang="ru-RU" sz="2400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 </a:t>
            </a:r>
            <a:r>
              <a:rPr kumimoji="0" lang="ru-RU" sz="2400" i="0" u="none" strike="noStrike" kern="120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школі</a:t>
            </a:r>
            <a:r>
              <a:rPr kumimoji="0" lang="ru-RU" sz="2400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, </a:t>
            </a:r>
            <a:r>
              <a:rPr kumimoji="0" lang="ru-RU" sz="2400" i="0" u="none" strike="noStrike" kern="120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потім</a:t>
            </a:r>
            <a:r>
              <a:rPr kumimoji="0" lang="ru-RU" sz="2400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 </a:t>
            </a:r>
            <a:r>
              <a:rPr kumimoji="0" lang="ru-RU" sz="2400" i="0" u="none" strike="noStrike" kern="120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закінчив</a:t>
            </a:r>
            <a:r>
              <a:rPr kumimoji="0" lang="ru-RU" sz="2400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 </a:t>
            </a:r>
            <a:r>
              <a:rPr kumimoji="0" lang="ru-RU" sz="2400" i="0" u="none" strike="noStrike" kern="120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в</a:t>
            </a:r>
            <a:r>
              <a:rPr kumimoji="0" lang="ru-RU" sz="2400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 </a:t>
            </a:r>
            <a:r>
              <a:rPr kumimoji="0" lang="ru-RU" sz="2400" i="0" u="none" strike="noStrike" kern="120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Охтирці</a:t>
            </a:r>
            <a:r>
              <a:rPr kumimoji="0" lang="ru-RU" sz="2400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 </a:t>
            </a:r>
            <a:r>
              <a:rPr kumimoji="0" lang="ru-RU" sz="2400" i="0" u="none" strike="noStrike" kern="120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вищу</a:t>
            </a:r>
            <a:r>
              <a:rPr kumimoji="0" lang="ru-RU" sz="2400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 </a:t>
            </a:r>
            <a:r>
              <a:rPr kumimoji="0" lang="ru-RU" sz="2400" i="0" u="none" strike="noStrike" kern="120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початкову</a:t>
            </a:r>
            <a:r>
              <a:rPr kumimoji="0" lang="ru-RU" sz="2400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 школу. 1920 року </a:t>
            </a:r>
            <a:r>
              <a:rPr kumimoji="0" lang="ru-RU" sz="2400" i="0" u="none" strike="noStrike" kern="120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хлопець</a:t>
            </a:r>
            <a:r>
              <a:rPr kumimoji="0" lang="ru-RU" sz="2400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 вступив до </a:t>
            </a:r>
            <a:r>
              <a:rPr kumimoji="0" lang="ru-RU" sz="2400" i="0" u="none" strike="noStrike" kern="120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технічної</a:t>
            </a:r>
            <a:r>
              <a:rPr kumimoji="0" lang="ru-RU" sz="2400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 </a:t>
            </a:r>
            <a:r>
              <a:rPr kumimoji="0" lang="ru-RU" sz="2400" i="0" u="none" strike="noStrike" kern="120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школи</a:t>
            </a:r>
            <a:r>
              <a:rPr kumimoji="0" lang="ru-RU" sz="2400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 </a:t>
            </a:r>
            <a:r>
              <a:rPr kumimoji="0" lang="ru-RU" sz="2400" i="0" u="none" strike="noStrike" kern="120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слюсарного</a:t>
            </a:r>
            <a:r>
              <a:rPr kumimoji="0" lang="ru-RU" sz="2400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 ремесла, </a:t>
            </a:r>
            <a:r>
              <a:rPr kumimoji="0" lang="ru-RU" sz="2400" i="0" u="none" strike="noStrike" kern="120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потім</a:t>
            </a:r>
            <a:r>
              <a:rPr kumimoji="0" lang="ru-RU" sz="2400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 — до </a:t>
            </a:r>
            <a:r>
              <a:rPr kumimoji="0" lang="ru-RU" sz="2400" i="0" u="none" strike="noStrike" kern="120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Краснопільської</a:t>
            </a:r>
            <a:r>
              <a:rPr kumimoji="0" lang="ru-RU" sz="2400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 </a:t>
            </a:r>
            <a:r>
              <a:rPr kumimoji="0" lang="ru-RU" sz="2400" i="0" u="none" strike="noStrike" kern="120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школи</a:t>
            </a:r>
            <a:r>
              <a:rPr kumimoji="0" lang="ru-RU" sz="2400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 </a:t>
            </a:r>
            <a:r>
              <a:rPr kumimoji="0" lang="ru-RU" sz="2400" i="0" u="none" strike="noStrike" kern="120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художньо-керамічного</a:t>
            </a:r>
            <a:r>
              <a:rPr kumimoji="0" lang="ru-RU" sz="2400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 </a:t>
            </a:r>
            <a:r>
              <a:rPr kumimoji="0" lang="ru-RU" sz="2400" i="0" u="none" strike="noStrike" kern="120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профілю</a:t>
            </a:r>
            <a:r>
              <a:rPr kumimoji="0" lang="ru-RU" sz="2400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. 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699792" y="0"/>
            <a:ext cx="3024336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uk-UA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abriola" pitchFamily="82" charset="0"/>
              </a:rPr>
              <a:t>Становлення</a:t>
            </a:r>
            <a:endParaRPr lang="ru-RU" sz="4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Gabriola" pitchFamily="82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771800" y="908720"/>
            <a:ext cx="6120680" cy="49675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1925 року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Іван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працював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у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Кам'янці-Подільському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ілюстратором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у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газеті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«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Червоний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кордон»,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надрукував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у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ній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свої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перші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вірші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.</a:t>
            </a:r>
          </a:p>
          <a:p>
            <a:pPr>
              <a:lnSpc>
                <a:spcPct val="80000"/>
              </a:lnSpc>
            </a:pP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		Того ж 1925 року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Іван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під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псевдонімом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І.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Полярний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видав в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Охтирці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невеличку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збірку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«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Чорні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силуети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: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П'ять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оповідань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».</a:t>
            </a:r>
          </a:p>
          <a:p>
            <a:pPr>
              <a:lnSpc>
                <a:spcPct val="80000"/>
              </a:lnSpc>
            </a:pP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		1926 року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Іван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вступив до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Київського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художнього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інституту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(КХІ),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якого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через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матеріальну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скруту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та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упереджене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ставлення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керівництва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закінчити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не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вдалося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.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Навчаючись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в КХІ,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виходить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зі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спілки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«Плуг»,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вступає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до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опозиційного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літературного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об'єднання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МАРС («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Майстерня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революційного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слова»), де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зближується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з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самовимогливими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митцями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слова: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Валер'яном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Підмогильним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,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Євгеном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Плужником, Борисом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Антоненком-Давидовичем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,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Григорієм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Косинкою,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Тодосем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Осьмачкою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та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інших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,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яких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пізніше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було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піддано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нищівній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критиці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з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боку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офіційної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радянської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критики та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всіляко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переслідувано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.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Саме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в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цей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період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Іван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Багряний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активно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працював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і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друкувався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в журналах «Глобус», «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Всесвіт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», «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Життя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й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революція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», «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Червоний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шлях» та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інших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.</a:t>
            </a:r>
          </a:p>
          <a:p>
            <a:pPr>
              <a:lnSpc>
                <a:spcPct val="80000"/>
              </a:lnSpc>
            </a:pP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		У 1920-х роках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видає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низку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поетичних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творів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: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збірку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віршів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«До меж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заказаних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»,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поеми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«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Монголія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» та «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Ave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,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Марія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» (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невдозі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була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заборонена цензурою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і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вилучена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з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книготоргівлі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),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п'єсу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«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Бузок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» про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графоманів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.</a:t>
            </a:r>
          </a:p>
          <a:p>
            <a:pPr>
              <a:lnSpc>
                <a:spcPct val="80000"/>
              </a:lnSpc>
            </a:pP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		1930 року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побачив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світ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роман у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віршах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«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Скелька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».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Офіційною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реакцією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на роман стала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стаття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О.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Правдюка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«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Куркульським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шляхом» в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журналі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«Критика», де автор говорить: «…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Від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самого початку поет став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співцем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куркульської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ідеології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і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до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сьогодні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залишається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таким…»</a:t>
            </a:r>
          </a:p>
        </p:txBody>
      </p:sp>
      <p:pic>
        <p:nvPicPr>
          <p:cNvPr id="5" name="Picture 15" descr="1291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179512" y="980728"/>
            <a:ext cx="2505075" cy="381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11760" y="332656"/>
            <a:ext cx="4801314" cy="707886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abriola" pitchFamily="82" charset="0"/>
              </a:rPr>
              <a:t>В </a:t>
            </a:r>
            <a:r>
              <a:rPr lang="ru-RU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abriola" pitchFamily="82" charset="0"/>
              </a:rPr>
              <a:t>ув'язненні</a:t>
            </a:r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abriola" pitchFamily="82" charset="0"/>
              </a:rPr>
              <a:t> та на </a:t>
            </a:r>
            <a:r>
              <a:rPr lang="ru-RU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abriola" pitchFamily="82" charset="0"/>
              </a:rPr>
              <a:t>засланні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Gabriola" pitchFamily="82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483768" y="1196752"/>
            <a:ext cx="6462464" cy="54107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16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квітня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1932 року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його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заарештували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в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Харкові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й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звинуватили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«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в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проведенні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контрреволюційної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агітації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» за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допомогою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його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літературних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творів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, таких як поема «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Ave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Maria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»,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історичний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роман «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Скелька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»,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поеми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«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Тінь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», «Вандея», «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Гутенберг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»,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соціальна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сатира «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Батіг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».</a:t>
            </a:r>
          </a:p>
          <a:p>
            <a:pPr>
              <a:lnSpc>
                <a:spcPct val="80000"/>
              </a:lnSpc>
            </a:pP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		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Багряний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пробув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11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місяців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у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камері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одиночного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ув'язнення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у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внутрішній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тюрмі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ГПУ. А 25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жовтня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1932 року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його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звільнили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з-під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варти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і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на три роки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відправили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до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спецпоселень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Далекого Сходу. Про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період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перебування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Івана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Багряного на Далекому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Сході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в 1932—1937 роках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досі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мало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відомостей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: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Охотське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море, тайга,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життя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серед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українців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Зеленого Клину.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Утеча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на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Україну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та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арешт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у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дорозі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,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Новий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термін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(3 роки) —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тепер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уже в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таборі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БАМТАБу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.</a:t>
            </a:r>
          </a:p>
          <a:p>
            <a:pPr>
              <a:lnSpc>
                <a:spcPct val="80000"/>
              </a:lnSpc>
            </a:pP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		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Точних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даних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про час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повернення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Івана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Багряного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із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заслання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немає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: 16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червня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1938 року повторно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арештований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та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відсидів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у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Харківській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в'язниці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УГБ-НКВС на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Холодній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горі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.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Йому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пред'являють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нове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звинувачення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—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учасника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,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чи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навіть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керівника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націоналістичної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контрреволюційної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організації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.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Хоч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слідували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довгі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дні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знущань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та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допитів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, Акт про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закінчення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слідства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26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березня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1939 року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з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висунутими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проти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нього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обвинуваченнями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І.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Багряний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не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підписав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. 1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квітня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1940 року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прийнято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постанову, в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якій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відзначалося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,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що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всі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свідчення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про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контрреволюційну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діяльність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відносяться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до 1928 — 1932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років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, за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що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він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уже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був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засуджений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, а «…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інших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даних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про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антирадянську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діяльність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Багряного-Лозов'ягіна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слідством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не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добуто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».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Хворий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,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знесилений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,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Іван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Багряний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повертається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в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Охтирку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.</a:t>
            </a:r>
          </a:p>
          <a:p>
            <a:pPr>
              <a:lnSpc>
                <a:spcPct val="80000"/>
              </a:lnSpc>
            </a:pP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		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Автобіографічні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подробиці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про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ці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п'ять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років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життя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—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арешт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,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тортури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,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втечу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із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заслання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й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повернення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на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батькіщину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—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письменник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використав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у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романі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«Сад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Гетсиманський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».</a:t>
            </a:r>
          </a:p>
        </p:txBody>
      </p:sp>
      <p:pic>
        <p:nvPicPr>
          <p:cNvPr id="4" name="Picture 6" descr="bag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179512" y="620688"/>
            <a:ext cx="1889125" cy="3124200"/>
          </a:xfrm>
          <a:prstGeom prst="rect">
            <a:avLst/>
          </a:prstGeom>
        </p:spPr>
      </p:pic>
      <p:pic>
        <p:nvPicPr>
          <p:cNvPr id="5" name="Picture 7" descr="pre116982749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539552" y="3212976"/>
            <a:ext cx="1931988" cy="2743200"/>
          </a:xfrm>
          <a:prstGeom prst="rect">
            <a:avLst/>
          </a:prstGeom>
          <a:gradFill rotWithShape="1">
            <a:gsLst>
              <a:gs pos="0">
                <a:schemeClr val="bg2">
                  <a:alpha val="64998"/>
                </a:schemeClr>
              </a:gs>
              <a:gs pos="100000">
                <a:srgbClr val="3B3B3B">
                  <a:alpha val="43999"/>
                </a:srgbClr>
              </a:gs>
            </a:gsLst>
            <a:lin ang="5400000" scaled="1"/>
          </a:gradFill>
          <a:ln w="76200">
            <a:solidFill>
              <a:schemeClr val="tx1"/>
            </a:solidFill>
          </a:ln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11760" y="332656"/>
            <a:ext cx="4572000" cy="984885"/>
          </a:xfrm>
          <a:prstGeom prst="rect">
            <a:avLst/>
          </a:prstGeom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abriola" pitchFamily="82" charset="0"/>
              </a:rPr>
              <a:t>Під</a:t>
            </a:r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abriola" pitchFamily="82" charset="0"/>
              </a:rPr>
              <a:t> час </a:t>
            </a:r>
            <a:r>
              <a:rPr lang="ru-RU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abriola" pitchFamily="82" charset="0"/>
              </a:rPr>
              <a:t>війни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539552" y="1268760"/>
            <a:ext cx="8208912" cy="5040560"/>
          </a:xfrm>
          <a:prstGeom prst="roundRect">
            <a:avLst>
              <a:gd name="adj" fmla="val 33026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971600" y="1412776"/>
            <a:ext cx="7344816" cy="3960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ru-RU" sz="2400" dirty="0"/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ru-RU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Радянсько-німецька</a:t>
            </a:r>
            <a:r>
              <a:rPr lang="ru-R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</a:t>
            </a:r>
            <a:r>
              <a:rPr lang="ru-RU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війна</a:t>
            </a:r>
            <a:r>
              <a:rPr lang="ru-R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застала </a:t>
            </a:r>
            <a:r>
              <a:rPr lang="ru-RU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письменника</a:t>
            </a:r>
            <a:r>
              <a:rPr lang="ru-R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в </a:t>
            </a:r>
            <a:r>
              <a:rPr lang="ru-RU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Охтирці</a:t>
            </a:r>
            <a:r>
              <a:rPr lang="ru-R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. </a:t>
            </a:r>
            <a:r>
              <a:rPr lang="ru-RU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Він</a:t>
            </a:r>
            <a:r>
              <a:rPr lang="ru-R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</a:t>
            </a:r>
            <a:r>
              <a:rPr lang="ru-RU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одразу</a:t>
            </a:r>
            <a:r>
              <a:rPr lang="ru-R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</a:t>
            </a:r>
            <a:r>
              <a:rPr lang="ru-RU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пішов</a:t>
            </a:r>
            <a:r>
              <a:rPr lang="ru-R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в </a:t>
            </a:r>
            <a:r>
              <a:rPr lang="ru-RU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українське</a:t>
            </a:r>
            <a:r>
              <a:rPr lang="ru-R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</a:t>
            </a:r>
            <a:r>
              <a:rPr lang="ru-RU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підпілля</a:t>
            </a:r>
            <a:r>
              <a:rPr lang="ru-R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, </a:t>
            </a:r>
            <a:r>
              <a:rPr lang="ru-RU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передислокувався</a:t>
            </a:r>
            <a:r>
              <a:rPr lang="ru-R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до </a:t>
            </a:r>
            <a:r>
              <a:rPr lang="ru-RU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Галичини</a:t>
            </a:r>
            <a:r>
              <a:rPr lang="ru-R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. </a:t>
            </a:r>
            <a:r>
              <a:rPr lang="ru-RU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Іван</a:t>
            </a:r>
            <a:r>
              <a:rPr lang="ru-R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</a:t>
            </a:r>
            <a:r>
              <a:rPr lang="ru-RU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Багряний</a:t>
            </a:r>
            <a:r>
              <a:rPr lang="ru-R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</a:t>
            </a:r>
            <a:r>
              <a:rPr lang="ru-RU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працював</a:t>
            </a:r>
            <a:r>
              <a:rPr lang="ru-R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у </a:t>
            </a:r>
            <a:r>
              <a:rPr lang="ru-RU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референтурі</a:t>
            </a:r>
            <a:r>
              <a:rPr lang="ru-R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</a:t>
            </a:r>
            <a:r>
              <a:rPr lang="ru-RU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пропаганди</a:t>
            </a:r>
            <a:r>
              <a:rPr lang="ru-R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, писав </a:t>
            </a:r>
            <a:r>
              <a:rPr lang="ru-RU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пісні</a:t>
            </a:r>
            <a:r>
              <a:rPr lang="ru-R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на </a:t>
            </a:r>
            <a:r>
              <a:rPr lang="ru-RU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патріотичні</a:t>
            </a:r>
            <a:r>
              <a:rPr lang="ru-R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теми, </a:t>
            </a:r>
            <a:r>
              <a:rPr lang="ru-RU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статті</a:t>
            </a:r>
            <a:r>
              <a:rPr lang="ru-R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</a:t>
            </a:r>
            <a:r>
              <a:rPr lang="ru-RU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різноманітного</a:t>
            </a:r>
            <a:r>
              <a:rPr lang="ru-R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характеру, </a:t>
            </a:r>
            <a:r>
              <a:rPr lang="ru-RU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малював</a:t>
            </a:r>
            <a:r>
              <a:rPr lang="ru-R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</a:t>
            </a:r>
            <a:r>
              <a:rPr lang="ru-RU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карикатури</a:t>
            </a:r>
            <a:r>
              <a:rPr lang="ru-R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</a:t>
            </a:r>
            <a:r>
              <a:rPr lang="ru-RU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й</a:t>
            </a:r>
            <a:r>
              <a:rPr lang="ru-R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</a:t>
            </a:r>
            <a:r>
              <a:rPr lang="ru-RU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плакати</a:t>
            </a:r>
            <a:r>
              <a:rPr lang="ru-R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</a:t>
            </a:r>
            <a:r>
              <a:rPr lang="ru-RU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агітаційного</a:t>
            </a:r>
            <a:r>
              <a:rPr lang="ru-R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</a:t>
            </a:r>
            <a:r>
              <a:rPr lang="ru-RU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призначення</a:t>
            </a:r>
            <a:r>
              <a:rPr lang="ru-R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. </a:t>
            </a:r>
            <a:r>
              <a:rPr lang="ru-RU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Одночасно</a:t>
            </a:r>
            <a:r>
              <a:rPr lang="ru-R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</a:t>
            </a:r>
            <a:r>
              <a:rPr lang="ru-RU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він</a:t>
            </a:r>
            <a:r>
              <a:rPr lang="ru-R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брав участь у </a:t>
            </a:r>
            <a:r>
              <a:rPr lang="ru-RU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створенні</a:t>
            </a:r>
            <a:r>
              <a:rPr lang="ru-R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</a:t>
            </a:r>
            <a:r>
              <a:rPr lang="ru-RU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Української</a:t>
            </a:r>
            <a:r>
              <a:rPr lang="ru-R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</a:t>
            </a:r>
            <a:r>
              <a:rPr lang="ru-RU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Головної</a:t>
            </a:r>
            <a:r>
              <a:rPr lang="ru-R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</a:t>
            </a:r>
            <a:r>
              <a:rPr lang="ru-RU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Визвольної</a:t>
            </a:r>
            <a:r>
              <a:rPr lang="ru-R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Ради (УГВР), у </a:t>
            </a:r>
            <a:r>
              <a:rPr lang="ru-RU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розробці</a:t>
            </a:r>
            <a:r>
              <a:rPr lang="ru-R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</a:t>
            </a:r>
            <a:r>
              <a:rPr lang="ru-RU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її</a:t>
            </a:r>
            <a:r>
              <a:rPr lang="ru-R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</a:t>
            </a:r>
            <a:r>
              <a:rPr lang="ru-RU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програмових</a:t>
            </a:r>
            <a:r>
              <a:rPr lang="ru-R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</a:t>
            </a:r>
            <a:r>
              <a:rPr lang="ru-RU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документів</a:t>
            </a:r>
            <a:r>
              <a:rPr lang="ru-R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.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ru-RU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Gabriola" pitchFamily="82" charset="0"/>
            </a:endParaRP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ru-R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Попри </a:t>
            </a:r>
            <a:r>
              <a:rPr lang="ru-RU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таку</a:t>
            </a:r>
            <a:r>
              <a:rPr lang="ru-R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</a:t>
            </a:r>
            <a:r>
              <a:rPr lang="ru-RU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завантаженість</a:t>
            </a:r>
            <a:r>
              <a:rPr lang="ru-R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</a:t>
            </a:r>
            <a:r>
              <a:rPr lang="ru-RU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Іван</a:t>
            </a:r>
            <a:r>
              <a:rPr lang="ru-R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</a:t>
            </a:r>
            <a:r>
              <a:rPr lang="ru-RU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Багряний</a:t>
            </a:r>
            <a:r>
              <a:rPr lang="ru-R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не покинув </a:t>
            </a:r>
            <a:r>
              <a:rPr lang="ru-RU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літературу</a:t>
            </a:r>
            <a:r>
              <a:rPr lang="ru-R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</a:t>
            </a:r>
            <a:r>
              <a:rPr lang="ru-RU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працю</a:t>
            </a:r>
            <a:r>
              <a:rPr lang="ru-R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. 1944 року </a:t>
            </a:r>
            <a:r>
              <a:rPr lang="ru-RU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він</a:t>
            </a:r>
            <a:r>
              <a:rPr lang="ru-R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написав один </a:t>
            </a:r>
            <a:r>
              <a:rPr lang="ru-RU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із</a:t>
            </a:r>
            <a:r>
              <a:rPr lang="ru-R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</a:t>
            </a:r>
            <a:r>
              <a:rPr lang="ru-RU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найталановитіших</a:t>
            </a:r>
            <a:r>
              <a:rPr lang="ru-R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</a:t>
            </a:r>
            <a:r>
              <a:rPr lang="ru-RU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творів</a:t>
            </a:r>
            <a:r>
              <a:rPr lang="ru-R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— роман «</a:t>
            </a:r>
            <a:r>
              <a:rPr lang="ru-RU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Звіролови</a:t>
            </a:r>
            <a:r>
              <a:rPr lang="ru-R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» (</a:t>
            </a:r>
            <a:r>
              <a:rPr lang="ru-RU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згодом</a:t>
            </a:r>
            <a:r>
              <a:rPr lang="ru-R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</a:t>
            </a:r>
            <a:r>
              <a:rPr lang="ru-RU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відомий</a:t>
            </a:r>
            <a:r>
              <a:rPr lang="ru-R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як «</a:t>
            </a:r>
            <a:r>
              <a:rPr lang="ru-RU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Тигролови</a:t>
            </a:r>
            <a:r>
              <a:rPr lang="ru-R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»).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ru-RU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Gabriola" pitchFamily="82" charset="0"/>
            </a:endParaRP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ru-R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У </a:t>
            </a:r>
            <a:r>
              <a:rPr lang="ru-RU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січні</a:t>
            </a:r>
            <a:r>
              <a:rPr lang="ru-R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1944 написав, </a:t>
            </a:r>
            <a:r>
              <a:rPr lang="ru-RU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перебуваючи</a:t>
            </a:r>
            <a:r>
              <a:rPr lang="ru-R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у </a:t>
            </a:r>
            <a:r>
              <a:rPr lang="ru-RU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Тернополі</a:t>
            </a:r>
            <a:r>
              <a:rPr lang="ru-R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, поему «</a:t>
            </a:r>
            <a:r>
              <a:rPr lang="ru-RU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Гуляй-Поле</a:t>
            </a:r>
            <a:r>
              <a:rPr lang="ru-R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»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87824" y="0"/>
            <a:ext cx="2005677" cy="707886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abriola" pitchFamily="82" charset="0"/>
              </a:rPr>
              <a:t>В </a:t>
            </a:r>
            <a:r>
              <a:rPr lang="ru-RU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abriola" pitchFamily="82" charset="0"/>
              </a:rPr>
              <a:t>еміграц</a:t>
            </a:r>
            <a:r>
              <a:rPr lang="uk-UA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abriola" pitchFamily="82" charset="0"/>
              </a:rPr>
              <a:t>ії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Gabriola" pitchFamily="82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563888" y="620688"/>
            <a:ext cx="5580112" cy="58539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ru-RU" sz="1100" dirty="0" smtClean="0">
                <a:solidFill>
                  <a:schemeClr val="bg1"/>
                </a:solidFill>
              </a:rPr>
              <a:t>	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1945 року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Багряний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емігрував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до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Німеччини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. Як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свідчить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у «Листах до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приятелів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»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Юрій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Лавріненко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, „в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еміграції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теж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не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було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свободи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. Не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менш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,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ніж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заборонами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,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перешкоджала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гітлерівська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Німеччина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сформуванню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політичної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еміграції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усілякими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«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розенбергівськими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штабами», в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яких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псувалися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та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компромітувалися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і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дуже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пристойні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люди.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Багряний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пішов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на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Захід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і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в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еміграцію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через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оунівське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підпілля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“.</a:t>
            </a:r>
          </a:p>
          <a:p>
            <a:pPr>
              <a:lnSpc>
                <a:spcPct val="80000"/>
              </a:lnSpc>
            </a:pPr>
            <a:endParaRPr lang="ru-RU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Gabriola" pitchFamily="82" charset="0"/>
            </a:endParaRPr>
          </a:p>
          <a:p>
            <a:pPr>
              <a:lnSpc>
                <a:spcPct val="80000"/>
              </a:lnSpc>
            </a:pP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	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Іван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Багряний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написав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брошуру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—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програмний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для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нього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памфлет «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Чому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я не хочу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повертатися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до СРСР?», де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виклав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політичну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декларацію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національної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гідності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й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прав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людини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, яка пережила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примусову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репатріацію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,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насильство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,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тортури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,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приниження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як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колишній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в'язень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,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остарбайтер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, полонений,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позбавлений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власного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імені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.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Він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логічно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обґрунтував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закономірність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еміграції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з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Радянського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Союзу —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батьківщини-мачухи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,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котра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пішла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на геноцид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проти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власного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народу. 1948 року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Багряний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заснував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Українську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революційно-демократичну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партію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(УРДП)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і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звідтоді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цілих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17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років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— до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самої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смерті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редагував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газету «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Українські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вісті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».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Письменник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був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головою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Виконавчого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органу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Української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Національної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Ради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і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заступником президента УНР.</a:t>
            </a:r>
          </a:p>
          <a:p>
            <a:pPr>
              <a:lnSpc>
                <a:spcPct val="80000"/>
              </a:lnSpc>
            </a:pPr>
            <a:endParaRPr lang="ru-RU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Gabriola" pitchFamily="82" charset="0"/>
            </a:endParaRPr>
          </a:p>
          <a:p>
            <a:pPr>
              <a:lnSpc>
                <a:spcPct val="80000"/>
              </a:lnSpc>
            </a:pP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	Помер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Іван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Багряний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25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серпня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1963 року.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Похований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у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місті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Новий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Ульм (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Німеччина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) на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цвинтарі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, при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вулиці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Ройттір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(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Neu-Ulmer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Friedhof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,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an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der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Reuttier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Str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.). Могила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Івана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Багряного — перша могила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ліворуч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від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входу на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цвинтар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,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що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навпроти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вул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.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Фіннінгер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(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Finninger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Str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briola" pitchFamily="82" charset="0"/>
              </a:rPr>
              <a:t>.).</a:t>
            </a:r>
          </a:p>
        </p:txBody>
      </p:sp>
      <p:pic>
        <p:nvPicPr>
          <p:cNvPr id="4" name="Picture 5" descr="аа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323528" y="1124744"/>
            <a:ext cx="3024335" cy="46085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95736" y="0"/>
            <a:ext cx="3677610" cy="707886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uk-UA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abriola" pitchFamily="82" charset="0"/>
              </a:rPr>
              <a:t>Вшанування пам'яті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Gabriola" pitchFamily="82" charset="0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0" y="620688"/>
            <a:ext cx="9144000" cy="3429000"/>
          </a:xfrm>
          <a:prstGeom prst="rect">
            <a:avLst/>
          </a:prstGeom>
        </p:spPr>
        <p:txBody>
          <a:bodyPr/>
          <a:lstStyle/>
          <a:p>
            <a:pPr marL="274320" marR="0" lvl="0" indent="-274320" algn="l" defTabSz="914400" rtl="0" eaLnBrk="1" fontAlgn="auto" latinLnBrk="0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ru-RU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1965 року на </a:t>
            </a:r>
            <a:r>
              <a:rPr kumimoji="0" lang="ru-RU" i="0" u="none" strike="noStrike" kern="120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могилі</a:t>
            </a:r>
            <a:r>
              <a:rPr kumimoji="0" lang="ru-RU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 </a:t>
            </a:r>
            <a:r>
              <a:rPr kumimoji="0" lang="ru-RU" i="0" u="none" strike="noStrike" kern="120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Івана</a:t>
            </a:r>
            <a:r>
              <a:rPr kumimoji="0" lang="ru-RU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 Багряного </a:t>
            </a:r>
            <a:r>
              <a:rPr kumimoji="0" lang="ru-RU" i="0" u="none" strike="noStrike" kern="120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встановлено</a:t>
            </a:r>
            <a:r>
              <a:rPr kumimoji="0" lang="ru-RU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 </a:t>
            </a:r>
            <a:r>
              <a:rPr kumimoji="0" lang="ru-RU" i="0" u="none" strike="noStrike" kern="120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пам'ятник</a:t>
            </a:r>
            <a:r>
              <a:rPr kumimoji="0" lang="ru-RU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 (скульптор </a:t>
            </a:r>
            <a:r>
              <a:rPr kumimoji="0" lang="ru-RU" i="0" u="none" strike="noStrike" kern="120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Леонід</a:t>
            </a:r>
            <a:r>
              <a:rPr kumimoji="0" lang="ru-RU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 </a:t>
            </a:r>
            <a:r>
              <a:rPr kumimoji="0" lang="ru-RU" i="0" u="none" strike="noStrike" kern="120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Молодожанин</a:t>
            </a:r>
            <a:r>
              <a:rPr kumimoji="0" lang="ru-RU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).</a:t>
            </a:r>
          </a:p>
          <a:p>
            <a:pPr marL="274320" marR="0" lvl="0" indent="-274320" algn="l" defTabSz="914400" rtl="0" eaLnBrk="1" fontAlgn="auto" latinLnBrk="0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ru-RU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23 </a:t>
            </a:r>
            <a:r>
              <a:rPr kumimoji="0" lang="ru-RU" i="0" u="none" strike="noStrike" kern="120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вересня</a:t>
            </a:r>
            <a:r>
              <a:rPr kumimoji="0" lang="ru-RU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 1996 року </a:t>
            </a:r>
            <a:r>
              <a:rPr kumimoji="0" lang="ru-RU" i="0" u="none" strike="noStrike" kern="120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Кабінет</a:t>
            </a:r>
            <a:r>
              <a:rPr kumimoji="0" lang="ru-RU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 </a:t>
            </a:r>
            <a:r>
              <a:rPr kumimoji="0" lang="ru-RU" i="0" u="none" strike="noStrike" kern="120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Міністрів</a:t>
            </a:r>
            <a:r>
              <a:rPr kumimoji="0" lang="ru-RU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 </a:t>
            </a:r>
            <a:r>
              <a:rPr kumimoji="0" lang="ru-RU" i="0" u="none" strike="noStrike" kern="120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України</a:t>
            </a:r>
            <a:r>
              <a:rPr kumimoji="0" lang="ru-RU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 видав постанову «Про 90-річчя </a:t>
            </a:r>
            <a:r>
              <a:rPr kumimoji="0" lang="ru-RU" i="0" u="none" strike="noStrike" kern="120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від</a:t>
            </a:r>
            <a:r>
              <a:rPr kumimoji="0" lang="ru-RU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 дня </a:t>
            </a:r>
            <a:r>
              <a:rPr kumimoji="0" lang="ru-RU" i="0" u="none" strike="noStrike" kern="120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народження</a:t>
            </a:r>
            <a:r>
              <a:rPr kumimoji="0" lang="ru-RU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 І. П. Багряного». </a:t>
            </a:r>
            <a:r>
              <a:rPr kumimoji="0" lang="ru-RU" i="0" u="none" strike="noStrike" kern="120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Організаційний</a:t>
            </a:r>
            <a:r>
              <a:rPr kumimoji="0" lang="ru-RU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 </a:t>
            </a:r>
            <a:r>
              <a:rPr kumimoji="0" lang="ru-RU" i="0" u="none" strike="noStrike" kern="120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комітет</a:t>
            </a:r>
            <a:r>
              <a:rPr kumimoji="0" lang="ru-RU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 </a:t>
            </a:r>
            <a:r>
              <a:rPr kumimoji="0" lang="ru-RU" i="0" u="none" strike="noStrike" kern="120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очолив</a:t>
            </a:r>
            <a:r>
              <a:rPr kumimoji="0" lang="ru-RU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 </a:t>
            </a:r>
            <a:r>
              <a:rPr kumimoji="0" lang="ru-RU" i="0" u="none" strike="noStrike" kern="120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Леонід</a:t>
            </a:r>
            <a:r>
              <a:rPr kumimoji="0" lang="ru-RU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 Кравчук.</a:t>
            </a:r>
          </a:p>
          <a:p>
            <a:pPr marL="274320" marR="0" lvl="0" indent="-274320" algn="l" defTabSz="914400" rtl="0" eaLnBrk="1" fontAlgn="auto" latinLnBrk="0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ru-RU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1996 року </a:t>
            </a:r>
            <a:r>
              <a:rPr kumimoji="0" lang="ru-RU" i="0" u="none" strike="noStrike" kern="120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засновано</a:t>
            </a:r>
            <a:r>
              <a:rPr kumimoji="0" lang="ru-RU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 </a:t>
            </a:r>
            <a:r>
              <a:rPr kumimoji="0" lang="ru-RU" i="0" u="none" strike="noStrike" kern="120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Фундацію</a:t>
            </a:r>
            <a:r>
              <a:rPr kumimoji="0" lang="ru-RU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 </a:t>
            </a:r>
            <a:r>
              <a:rPr kumimoji="0" lang="ru-RU" i="0" u="none" strike="noStrike" kern="120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імені</a:t>
            </a:r>
            <a:r>
              <a:rPr kumimoji="0" lang="ru-RU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 </a:t>
            </a:r>
            <a:r>
              <a:rPr kumimoji="0" lang="ru-RU" i="0" u="none" strike="noStrike" kern="120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Івана</a:t>
            </a:r>
            <a:r>
              <a:rPr kumimoji="0" lang="ru-RU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 Багряного.</a:t>
            </a:r>
          </a:p>
          <a:p>
            <a:pPr marL="274320" marR="0" lvl="0" indent="-274320" algn="l" defTabSz="914400" rtl="0" eaLnBrk="1" fontAlgn="auto" latinLnBrk="0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ru-RU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1996 року, </a:t>
            </a:r>
            <a:r>
              <a:rPr kumimoji="0" lang="ru-RU" i="0" u="none" strike="noStrike" kern="120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з</a:t>
            </a:r>
            <a:r>
              <a:rPr kumimoji="0" lang="ru-RU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 </a:t>
            </a:r>
            <a:r>
              <a:rPr kumimoji="0" lang="ru-RU" i="0" u="none" strike="noStrike" kern="120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нагоди</a:t>
            </a:r>
            <a:r>
              <a:rPr kumimoji="0" lang="ru-RU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 90-річчя </a:t>
            </a:r>
            <a:r>
              <a:rPr kumimoji="0" lang="ru-RU" i="0" u="none" strike="noStrike" kern="120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з</a:t>
            </a:r>
            <a:r>
              <a:rPr kumimoji="0" lang="ru-RU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 дня </a:t>
            </a:r>
            <a:r>
              <a:rPr kumimoji="0" lang="ru-RU" i="0" u="none" strike="noStrike" kern="120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народження</a:t>
            </a:r>
            <a:r>
              <a:rPr kumimoji="0" lang="ru-RU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 </a:t>
            </a:r>
            <a:r>
              <a:rPr kumimoji="0" lang="ru-RU" i="0" u="none" strike="noStrike" kern="120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письменника</a:t>
            </a:r>
            <a:r>
              <a:rPr kumimoji="0" lang="ru-RU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, </a:t>
            </a:r>
            <a:r>
              <a:rPr kumimoji="0" lang="ru-RU" i="0" u="none" strike="noStrike" kern="120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засновано</a:t>
            </a:r>
            <a:r>
              <a:rPr kumimoji="0" lang="ru-RU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 </a:t>
            </a:r>
            <a:r>
              <a:rPr kumimoji="0" lang="ru-RU" i="0" u="none" strike="noStrike" kern="120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премію</a:t>
            </a:r>
            <a:r>
              <a:rPr kumimoji="0" lang="ru-RU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 </a:t>
            </a:r>
            <a:r>
              <a:rPr kumimoji="0" lang="ru-RU" i="0" u="none" strike="noStrike" kern="120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імені</a:t>
            </a:r>
            <a:r>
              <a:rPr kumimoji="0" lang="ru-RU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 </a:t>
            </a:r>
            <a:r>
              <a:rPr kumimoji="0" lang="ru-RU" i="0" u="none" strike="noStrike" kern="120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Івана</a:t>
            </a:r>
            <a:r>
              <a:rPr kumimoji="0" lang="ru-RU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 Багряного. </a:t>
            </a:r>
            <a:r>
              <a:rPr kumimoji="0" lang="ru-RU" i="0" u="none" strike="noStrike" kern="120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Серед</a:t>
            </a:r>
            <a:r>
              <a:rPr kumimoji="0" lang="ru-RU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 </a:t>
            </a:r>
            <a:r>
              <a:rPr kumimoji="0" lang="ru-RU" i="0" u="none" strike="noStrike" kern="120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її</a:t>
            </a:r>
            <a:r>
              <a:rPr kumimoji="0" lang="ru-RU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 перших </a:t>
            </a:r>
            <a:r>
              <a:rPr kumimoji="0" lang="ru-RU" i="0" u="none" strike="noStrike" kern="120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лауреатів</a:t>
            </a:r>
            <a:r>
              <a:rPr kumimoji="0" lang="ru-RU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 — </a:t>
            </a:r>
            <a:r>
              <a:rPr kumimoji="0" lang="ru-RU" i="0" u="none" strike="noStrike" kern="120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Іван</a:t>
            </a:r>
            <a:r>
              <a:rPr kumimoji="0" lang="ru-RU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 Дзюба.</a:t>
            </a:r>
          </a:p>
          <a:p>
            <a:pPr marL="274320" marR="0" lvl="0" indent="-274320" algn="l" defTabSz="914400" rtl="0" eaLnBrk="1" fontAlgn="auto" latinLnBrk="0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ru-RU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1 </a:t>
            </a:r>
            <a:r>
              <a:rPr kumimoji="0" lang="ru-RU" i="0" u="none" strike="noStrike" kern="120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серпня</a:t>
            </a:r>
            <a:r>
              <a:rPr kumimoji="0" lang="ru-RU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 2006 року </a:t>
            </a:r>
            <a:r>
              <a:rPr kumimoji="0" lang="ru-RU" i="0" u="none" strike="noStrike" kern="120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Верховна</a:t>
            </a:r>
            <a:r>
              <a:rPr kumimoji="0" lang="ru-RU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 Рада </a:t>
            </a:r>
            <a:r>
              <a:rPr kumimoji="0" lang="ru-RU" i="0" u="none" strike="noStrike" kern="120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України</a:t>
            </a:r>
            <a:r>
              <a:rPr kumimoji="0" lang="ru-RU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 </a:t>
            </a:r>
            <a:r>
              <a:rPr kumimoji="0" lang="ru-RU" i="0" u="none" strike="noStrike" kern="120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відхилила</a:t>
            </a:r>
            <a:r>
              <a:rPr kumimoji="0" lang="ru-RU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 проект Постанови про </a:t>
            </a:r>
            <a:r>
              <a:rPr kumimoji="0" lang="ru-RU" i="0" u="none" strike="noStrike" kern="120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відзначення</a:t>
            </a:r>
            <a:r>
              <a:rPr kumimoji="0" lang="ru-RU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 100-річчя </a:t>
            </a:r>
            <a:r>
              <a:rPr kumimoji="0" lang="ru-RU" i="0" u="none" strike="noStrike" kern="120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від</a:t>
            </a:r>
            <a:r>
              <a:rPr kumimoji="0" lang="ru-RU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 дня </a:t>
            </a:r>
            <a:r>
              <a:rPr kumimoji="0" lang="ru-RU" i="0" u="none" strike="noStrike" kern="120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народження</a:t>
            </a:r>
            <a:r>
              <a:rPr kumimoji="0" lang="ru-RU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 </a:t>
            </a:r>
            <a:r>
              <a:rPr kumimoji="0" lang="ru-RU" i="0" u="none" strike="noStrike" kern="120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видатного</a:t>
            </a:r>
            <a:r>
              <a:rPr kumimoji="0" lang="ru-RU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 </a:t>
            </a:r>
            <a:r>
              <a:rPr kumimoji="0" lang="ru-RU" i="0" u="none" strike="noStrike" kern="120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українського</a:t>
            </a:r>
            <a:r>
              <a:rPr kumimoji="0" lang="ru-RU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 </a:t>
            </a:r>
            <a:r>
              <a:rPr kumimoji="0" lang="ru-RU" i="0" u="none" strike="noStrike" kern="120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письменника</a:t>
            </a:r>
            <a:r>
              <a:rPr kumimoji="0" lang="ru-RU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, </a:t>
            </a:r>
            <a:r>
              <a:rPr kumimoji="0" lang="ru-RU" i="0" u="none" strike="noStrike" kern="120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громадсько-політичного</a:t>
            </a:r>
            <a:r>
              <a:rPr kumimoji="0" lang="ru-RU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 </a:t>
            </a:r>
            <a:r>
              <a:rPr kumimoji="0" lang="ru-RU" i="0" u="none" strike="noStrike" kern="120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діяча</a:t>
            </a:r>
            <a:r>
              <a:rPr kumimoji="0" lang="ru-RU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, </a:t>
            </a:r>
            <a:r>
              <a:rPr kumimoji="0" lang="ru-RU" i="0" u="none" strike="noStrike" kern="120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непохитного</a:t>
            </a:r>
            <a:r>
              <a:rPr kumimoji="0" lang="ru-RU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 </a:t>
            </a:r>
            <a:r>
              <a:rPr kumimoji="0" lang="ru-RU" i="0" u="none" strike="noStrike" kern="120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борця</a:t>
            </a:r>
            <a:r>
              <a:rPr kumimoji="0" lang="ru-RU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 за </a:t>
            </a:r>
            <a:r>
              <a:rPr kumimoji="0" lang="ru-RU" i="0" u="none" strike="noStrike" kern="120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незалежність</a:t>
            </a:r>
            <a:r>
              <a:rPr kumimoji="0" lang="ru-RU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 </a:t>
            </a:r>
            <a:r>
              <a:rPr kumimoji="0" lang="ru-RU" i="0" u="none" strike="noStrike" kern="120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України</a:t>
            </a:r>
            <a:r>
              <a:rPr kumimoji="0" lang="ru-RU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, лауреата </a:t>
            </a:r>
            <a:r>
              <a:rPr kumimoji="0" lang="ru-RU" i="0" u="none" strike="noStrike" kern="120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Національної</a:t>
            </a:r>
            <a:r>
              <a:rPr kumimoji="0" lang="ru-RU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 </a:t>
            </a:r>
            <a:r>
              <a:rPr kumimoji="0" lang="ru-RU" i="0" u="none" strike="noStrike" kern="120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премії</a:t>
            </a:r>
            <a:r>
              <a:rPr kumimoji="0" lang="ru-RU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 </a:t>
            </a:r>
            <a:r>
              <a:rPr kumimoji="0" lang="ru-RU" i="0" u="none" strike="noStrike" kern="120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України</a:t>
            </a:r>
            <a:r>
              <a:rPr kumimoji="0" lang="ru-RU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 </a:t>
            </a:r>
            <a:r>
              <a:rPr kumimoji="0" lang="ru-RU" i="0" u="none" strike="noStrike" kern="120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імені</a:t>
            </a:r>
            <a:r>
              <a:rPr kumimoji="0" lang="ru-RU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 Тараса </a:t>
            </a:r>
            <a:r>
              <a:rPr kumimoji="0" lang="ru-RU" i="0" u="none" strike="noStrike" kern="120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Шевченка</a:t>
            </a:r>
            <a:r>
              <a:rPr kumimoji="0" lang="ru-RU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 </a:t>
            </a:r>
            <a:r>
              <a:rPr kumimoji="0" lang="ru-RU" i="0" u="none" strike="noStrike" kern="120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Івана</a:t>
            </a:r>
            <a:r>
              <a:rPr kumimoji="0" lang="ru-RU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 Багряного. </a:t>
            </a:r>
            <a:r>
              <a:rPr kumimoji="0" lang="ru-RU" i="0" u="none" strike="noStrike" kern="120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Під</a:t>
            </a:r>
            <a:r>
              <a:rPr kumimoji="0" lang="ru-RU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 час </a:t>
            </a:r>
            <a:r>
              <a:rPr kumimoji="0" lang="ru-RU" i="0" u="none" strike="noStrike" kern="120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обговорення</a:t>
            </a:r>
            <a:r>
              <a:rPr kumimoji="0" lang="ru-RU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 думки </a:t>
            </a:r>
            <a:r>
              <a:rPr kumimoji="0" lang="ru-RU" i="0" u="none" strike="noStrike" kern="120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щодо</a:t>
            </a:r>
            <a:r>
              <a:rPr kumimoji="0" lang="ru-RU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 </a:t>
            </a:r>
            <a:r>
              <a:rPr kumimoji="0" lang="ru-RU" i="0" u="none" strike="noStrike" kern="120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відзначення</a:t>
            </a:r>
            <a:r>
              <a:rPr kumimoji="0" lang="ru-RU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 </a:t>
            </a:r>
            <a:r>
              <a:rPr kumimoji="0" lang="ru-RU" i="0" u="none" strike="noStrike" kern="120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ювілею</a:t>
            </a:r>
            <a:r>
              <a:rPr kumimoji="0" lang="ru-RU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 </a:t>
            </a:r>
            <a:r>
              <a:rPr kumimoji="0" lang="ru-RU" i="0" u="none" strike="noStrike" kern="120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видатного</a:t>
            </a:r>
            <a:r>
              <a:rPr kumimoji="0" lang="ru-RU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 </a:t>
            </a:r>
            <a:r>
              <a:rPr kumimoji="0" lang="ru-RU" i="0" u="none" strike="noStrike" kern="120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українського</a:t>
            </a:r>
            <a:r>
              <a:rPr kumimoji="0" lang="ru-RU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 </a:t>
            </a:r>
            <a:r>
              <a:rPr kumimoji="0" lang="ru-RU" i="0" u="none" strike="noStrike" kern="120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письменника</a:t>
            </a:r>
            <a:r>
              <a:rPr kumimoji="0" lang="ru-RU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 </a:t>
            </a:r>
            <a:r>
              <a:rPr kumimoji="0" lang="ru-RU" i="0" u="none" strike="noStrike" kern="120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розійшлися</a:t>
            </a:r>
            <a:r>
              <a:rPr kumimoji="0" lang="ru-RU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. </a:t>
            </a:r>
            <a:r>
              <a:rPr kumimoji="0" lang="ru-RU" i="0" u="none" strike="noStrike" kern="120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Депутати</a:t>
            </a:r>
            <a:r>
              <a:rPr kumimoji="0" lang="ru-RU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 </a:t>
            </a:r>
            <a:r>
              <a:rPr kumimoji="0" lang="ru-RU" i="0" u="none" strike="noStrike" kern="120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з</a:t>
            </a:r>
            <a:r>
              <a:rPr kumimoji="0" lang="ru-RU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 </a:t>
            </a:r>
            <a:r>
              <a:rPr kumimoji="0" lang="ru-RU" i="0" u="none" strike="noStrike" kern="120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фракцій</a:t>
            </a:r>
            <a:r>
              <a:rPr kumimoji="0" lang="ru-RU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 «Наша </a:t>
            </a:r>
            <a:r>
              <a:rPr kumimoji="0" lang="ru-RU" i="0" u="none" strike="noStrike" kern="120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Україна</a:t>
            </a:r>
            <a:r>
              <a:rPr kumimoji="0" lang="ru-RU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» </a:t>
            </a:r>
            <a:r>
              <a:rPr kumimoji="0" lang="ru-RU" i="0" u="none" strike="noStrike" kern="120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і</a:t>
            </a:r>
            <a:r>
              <a:rPr kumimoji="0" lang="ru-RU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 БЮТ </a:t>
            </a:r>
            <a:r>
              <a:rPr kumimoji="0" lang="ru-RU" i="0" u="none" strike="noStrike" kern="120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висловлювалися</a:t>
            </a:r>
            <a:r>
              <a:rPr kumimoji="0" lang="ru-RU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 за </a:t>
            </a:r>
            <a:r>
              <a:rPr kumimoji="0" lang="ru-RU" i="0" u="none" strike="noStrike" kern="120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вшанування</a:t>
            </a:r>
            <a:r>
              <a:rPr kumimoji="0" lang="ru-RU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 </a:t>
            </a:r>
            <a:r>
              <a:rPr kumimoji="0" lang="ru-RU" i="0" u="none" strike="noStrike" kern="120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пам'яті</a:t>
            </a:r>
            <a:r>
              <a:rPr kumimoji="0" lang="ru-RU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 </a:t>
            </a:r>
            <a:r>
              <a:rPr kumimoji="0" lang="ru-RU" i="0" u="none" strike="noStrike" kern="120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Івана</a:t>
            </a:r>
            <a:r>
              <a:rPr kumimoji="0" lang="ru-RU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 Багряного. </a:t>
            </a:r>
            <a:r>
              <a:rPr kumimoji="0" lang="ru-RU" i="0" u="none" strike="noStrike" kern="120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Депутати</a:t>
            </a:r>
            <a:r>
              <a:rPr kumimoji="0" lang="ru-RU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 </a:t>
            </a:r>
            <a:r>
              <a:rPr kumimoji="0" lang="ru-RU" i="0" u="none" strike="noStrike" kern="120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з</a:t>
            </a:r>
            <a:r>
              <a:rPr kumimoji="0" lang="ru-RU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 </a:t>
            </a:r>
            <a:r>
              <a:rPr kumimoji="0" lang="ru-RU" i="0" u="none" strike="noStrike" kern="120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фракцій</a:t>
            </a:r>
            <a:r>
              <a:rPr kumimoji="0" lang="ru-RU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 </a:t>
            </a:r>
            <a:r>
              <a:rPr kumimoji="0" lang="ru-RU" i="0" u="none" strike="noStrike" kern="120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Партії</a:t>
            </a:r>
            <a:r>
              <a:rPr kumimoji="0" lang="ru-RU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 </a:t>
            </a:r>
            <a:r>
              <a:rPr kumimoji="0" lang="ru-RU" i="0" u="none" strike="noStrike" kern="120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регіонів</a:t>
            </a:r>
            <a:r>
              <a:rPr kumimoji="0" lang="ru-RU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, КПУ та СПУ </a:t>
            </a:r>
            <a:r>
              <a:rPr kumimoji="0" lang="ru-RU" i="0" u="none" strike="noStrike" kern="120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були</a:t>
            </a:r>
            <a:r>
              <a:rPr kumimoji="0" lang="ru-RU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 </a:t>
            </a:r>
            <a:r>
              <a:rPr kumimoji="0" lang="ru-RU" i="0" u="none" strike="noStrike" kern="120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проти</a:t>
            </a:r>
            <a:r>
              <a:rPr kumimoji="0" lang="ru-RU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. У </a:t>
            </a:r>
            <a:r>
              <a:rPr kumimoji="0" lang="ru-RU" i="0" u="none" strike="noStrike" kern="120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підсумку</a:t>
            </a:r>
            <a:r>
              <a:rPr kumimoji="0" lang="ru-RU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 за проект Постанови </a:t>
            </a:r>
            <a:r>
              <a:rPr kumimoji="0" lang="ru-RU" i="0" u="none" strike="noStrike" kern="120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проголосувало</a:t>
            </a:r>
            <a:r>
              <a:rPr kumimoji="0" lang="ru-RU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 </a:t>
            </a:r>
            <a:r>
              <a:rPr kumimoji="0" lang="ru-RU" i="0" u="none" strike="noStrike" kern="120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всього</a:t>
            </a:r>
            <a:r>
              <a:rPr kumimoji="0" lang="ru-RU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 73 </a:t>
            </a:r>
            <a:r>
              <a:rPr kumimoji="0" lang="ru-RU" i="0" u="none" strike="noStrike" kern="120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депутати</a:t>
            </a:r>
            <a:r>
              <a:rPr kumimoji="0" lang="ru-RU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 — </a:t>
            </a:r>
            <a:r>
              <a:rPr kumimoji="0" lang="ru-RU" i="0" u="none" strike="noStrike" kern="120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і</a:t>
            </a:r>
            <a:r>
              <a:rPr kumimoji="0" lang="ru-RU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 </a:t>
            </a:r>
            <a:r>
              <a:rPr kumimoji="0" lang="ru-RU" i="0" u="none" strike="noStrike" kern="120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він</a:t>
            </a:r>
            <a:r>
              <a:rPr kumimoji="0" lang="ru-RU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 </a:t>
            </a:r>
            <a:r>
              <a:rPr kumimoji="0" lang="ru-RU" i="0" u="none" strike="noStrike" kern="120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був</a:t>
            </a:r>
            <a:r>
              <a:rPr kumimoji="0" lang="ru-RU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 </a:t>
            </a:r>
            <a:r>
              <a:rPr kumimoji="0" lang="ru-RU" i="0" u="none" strike="noStrike" kern="120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відхилений</a:t>
            </a:r>
            <a:r>
              <a:rPr kumimoji="0" lang="ru-RU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.</a:t>
            </a:r>
          </a:p>
          <a:p>
            <a:pPr marL="274320" marR="0" lvl="0" indent="-274320" algn="l" defTabSz="914400" rtl="0" eaLnBrk="1" fontAlgn="auto" latinLnBrk="0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ru-RU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15 </a:t>
            </a:r>
            <a:r>
              <a:rPr kumimoji="0" lang="ru-RU" i="0" u="none" strike="noStrike" kern="120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вересня</a:t>
            </a:r>
            <a:r>
              <a:rPr kumimoji="0" lang="ru-RU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 2006 року Президент </a:t>
            </a:r>
            <a:r>
              <a:rPr kumimoji="0" lang="ru-RU" i="0" u="none" strike="noStrike" kern="120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України</a:t>
            </a:r>
            <a:r>
              <a:rPr kumimoji="0" lang="ru-RU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 </a:t>
            </a:r>
            <a:r>
              <a:rPr kumimoji="0" lang="ru-RU" i="0" u="none" strike="noStrike" kern="120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Віктор</a:t>
            </a:r>
            <a:r>
              <a:rPr kumimoji="0" lang="ru-RU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 Ющенко видав Указ «Про </a:t>
            </a:r>
            <a:r>
              <a:rPr kumimoji="0" lang="ru-RU" i="0" u="none" strike="noStrike" kern="120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відзначення</a:t>
            </a:r>
            <a:r>
              <a:rPr kumimoji="0" lang="ru-RU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 100-річчя </a:t>
            </a:r>
            <a:r>
              <a:rPr kumimoji="0" lang="ru-RU" i="0" u="none" strike="noStrike" kern="120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від</a:t>
            </a:r>
            <a:r>
              <a:rPr kumimoji="0" lang="ru-RU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 дня </a:t>
            </a:r>
            <a:r>
              <a:rPr kumimoji="0" lang="ru-RU" i="0" u="none" strike="noStrike" kern="120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народження</a:t>
            </a:r>
            <a:r>
              <a:rPr kumimoji="0" lang="ru-RU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 </a:t>
            </a:r>
            <a:r>
              <a:rPr kumimoji="0" lang="ru-RU" i="0" u="none" strike="noStrike" kern="120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Івана</a:t>
            </a:r>
            <a:r>
              <a:rPr kumimoji="0" lang="ru-RU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 Багряного».</a:t>
            </a:r>
          </a:p>
          <a:p>
            <a:pPr marL="274320" marR="0" lvl="0" indent="-274320" algn="l" defTabSz="914400" rtl="0" eaLnBrk="1" fontAlgn="auto" latinLnBrk="0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ru-RU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25 </a:t>
            </a:r>
            <a:r>
              <a:rPr kumimoji="0" lang="ru-RU" i="0" u="none" strike="noStrike" kern="120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вересня</a:t>
            </a:r>
            <a:r>
              <a:rPr kumimoji="0" lang="ru-RU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 2007 року введено в </a:t>
            </a:r>
            <a:r>
              <a:rPr kumimoji="0" lang="ru-RU" i="0" u="none" strike="noStrike" kern="120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обіг</a:t>
            </a:r>
            <a:r>
              <a:rPr kumimoji="0" lang="ru-RU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 </a:t>
            </a:r>
            <a:r>
              <a:rPr kumimoji="0" lang="ru-RU" i="0" u="none" strike="noStrike" kern="120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ювілейну</a:t>
            </a:r>
            <a:r>
              <a:rPr kumimoji="0" lang="ru-RU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 монету «</a:t>
            </a:r>
            <a:r>
              <a:rPr kumimoji="0" lang="ru-RU" i="0" u="none" strike="noStrike" kern="120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Іван</a:t>
            </a:r>
            <a:r>
              <a:rPr kumimoji="0" lang="ru-RU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 </a:t>
            </a:r>
            <a:r>
              <a:rPr kumimoji="0" lang="ru-RU" i="0" u="none" strike="noStrike" kern="120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Багряний</a:t>
            </a:r>
            <a:r>
              <a:rPr kumimoji="0" lang="ru-RU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» </a:t>
            </a:r>
            <a:r>
              <a:rPr kumimoji="0" lang="ru-RU" i="0" u="none" strike="noStrike" kern="120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із</a:t>
            </a:r>
            <a:r>
              <a:rPr kumimoji="0" lang="ru-RU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 </a:t>
            </a:r>
            <a:r>
              <a:rPr kumimoji="0" lang="ru-RU" i="0" u="none" strike="noStrike" kern="120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серії</a:t>
            </a:r>
            <a:r>
              <a:rPr kumimoji="0" lang="ru-RU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 «</a:t>
            </a:r>
            <a:r>
              <a:rPr kumimoji="0" lang="ru-RU" i="0" u="none" strike="noStrike" kern="120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Видатні</a:t>
            </a:r>
            <a:r>
              <a:rPr kumimoji="0" lang="ru-RU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 </a:t>
            </a:r>
            <a:r>
              <a:rPr kumimoji="0" lang="ru-RU" i="0" u="none" strike="noStrike" kern="120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особистості</a:t>
            </a:r>
            <a:r>
              <a:rPr kumimoji="0" lang="ru-RU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 </a:t>
            </a:r>
            <a:r>
              <a:rPr kumimoji="0" lang="ru-RU" i="0" u="none" strike="noStrike" kern="120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України</a:t>
            </a:r>
            <a:r>
              <a:rPr kumimoji="0" lang="ru-RU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» </a:t>
            </a:r>
            <a:r>
              <a:rPr kumimoji="0" lang="ru-RU" i="0" u="none" strike="noStrike" kern="120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номіналом</a:t>
            </a:r>
            <a:r>
              <a:rPr kumimoji="0" lang="ru-RU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 2 </a:t>
            </a:r>
            <a:r>
              <a:rPr kumimoji="0" lang="ru-RU" i="0" u="none" strike="noStrike" kern="120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гривні</a:t>
            </a:r>
            <a:r>
              <a:rPr kumimoji="0" lang="ru-RU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 </a:t>
            </a:r>
            <a:r>
              <a:rPr kumimoji="0" lang="ru-RU" i="0" u="none" strike="noStrike" kern="120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з</a:t>
            </a:r>
            <a:r>
              <a:rPr kumimoji="0" lang="ru-RU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 нейзильберу, </a:t>
            </a:r>
            <a:r>
              <a:rPr kumimoji="0" lang="ru-RU" i="0" u="none" strike="noStrike" kern="120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якість</a:t>
            </a:r>
            <a:r>
              <a:rPr kumimoji="0" lang="ru-RU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 — «</a:t>
            </a:r>
            <a:r>
              <a:rPr kumimoji="0" lang="ru-RU" i="0" u="none" strike="noStrike" kern="120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спеціальний</a:t>
            </a:r>
            <a:r>
              <a:rPr kumimoji="0" lang="ru-RU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 </a:t>
            </a:r>
            <a:r>
              <a:rPr kumimoji="0" lang="ru-RU" i="0" u="none" strike="noStrike" kern="120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анциркулейтед</a:t>
            </a:r>
            <a:r>
              <a:rPr kumimoji="0" lang="ru-RU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Gabriola" pitchFamily="82" charset="0"/>
              </a:rPr>
              <a:t>», тираж — 35 000 штук у капсулах.</a:t>
            </a:r>
          </a:p>
        </p:txBody>
      </p:sp>
      <p:pic>
        <p:nvPicPr>
          <p:cNvPr id="4" name="Picture 4" descr="119070855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5013176"/>
            <a:ext cx="5181600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1590" y="2413337"/>
            <a:ext cx="8380819" cy="203132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7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Дякую</a:t>
            </a:r>
            <a:r>
              <a:rPr lang="ru-RU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 за </a:t>
            </a:r>
            <a:r>
              <a:rPr lang="ru-RU" sz="7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увагу</a:t>
            </a:r>
            <a:r>
              <a:rPr lang="ru-RU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/>
            </a:r>
            <a:br>
              <a:rPr lang="ru-RU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</a:br>
            <a:r>
              <a:rPr lang="ru-RU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   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Виконала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Скакалова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Олександра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 11-А</a:t>
            </a:r>
            <a:endParaRPr lang="ru-RU" sz="2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egoe Script" pitchFamily="34" charset="0"/>
            </a:endParaRPr>
          </a:p>
        </p:txBody>
      </p:sp>
    </p:spTree>
  </p:cSld>
  <p:clrMapOvr>
    <a:masterClrMapping/>
  </p:clrMapOvr>
  <p:transition spd="med">
    <p:wipe dir="r"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</TotalTime>
  <Words>422</Words>
  <Application>Microsoft Office PowerPoint</Application>
  <PresentationFormat>Экран (4:3)</PresentationFormat>
  <Paragraphs>37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Бумажная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Sasha</dc:creator>
  <cp:lastModifiedBy>User</cp:lastModifiedBy>
  <cp:revision>7</cp:revision>
  <dcterms:created xsi:type="dcterms:W3CDTF">2013-11-06T15:51:54Z</dcterms:created>
  <dcterms:modified xsi:type="dcterms:W3CDTF">2014-06-05T20:55:17Z</dcterms:modified>
</cp:coreProperties>
</file>