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9" r:id="rId5"/>
    <p:sldId id="289" r:id="rId6"/>
    <p:sldId id="270" r:id="rId7"/>
    <p:sldId id="260" r:id="rId8"/>
    <p:sldId id="261" r:id="rId9"/>
    <p:sldId id="258" r:id="rId10"/>
    <p:sldId id="262" r:id="rId11"/>
    <p:sldId id="263" r:id="rId12"/>
    <p:sldId id="266" r:id="rId13"/>
    <p:sldId id="267" r:id="rId14"/>
    <p:sldId id="268" r:id="rId15"/>
    <p:sldId id="264" r:id="rId16"/>
    <p:sldId id="290" r:id="rId17"/>
    <p:sldId id="299" r:id="rId18"/>
    <p:sldId id="271" r:id="rId19"/>
    <p:sldId id="274" r:id="rId20"/>
    <p:sldId id="273" r:id="rId21"/>
    <p:sldId id="275" r:id="rId22"/>
    <p:sldId id="278" r:id="rId23"/>
    <p:sldId id="277" r:id="rId24"/>
    <p:sldId id="276" r:id="rId25"/>
    <p:sldId id="272" r:id="rId26"/>
    <p:sldId id="269" r:id="rId27"/>
    <p:sldId id="295" r:id="rId28"/>
    <p:sldId id="300" r:id="rId29"/>
    <p:sldId id="280" r:id="rId30"/>
    <p:sldId id="282" r:id="rId31"/>
    <p:sldId id="301" r:id="rId32"/>
    <p:sldId id="281" r:id="rId33"/>
    <p:sldId id="288" r:id="rId34"/>
    <p:sldId id="283" r:id="rId35"/>
    <p:sldId id="284" r:id="rId36"/>
    <p:sldId id="285" r:id="rId37"/>
    <p:sldId id="286" r:id="rId38"/>
    <p:sldId id="287" r:id="rId39"/>
    <p:sldId id="291" r:id="rId40"/>
    <p:sldId id="292" r:id="rId41"/>
    <p:sldId id="293" r:id="rId42"/>
    <p:sldId id="294" r:id="rId43"/>
    <p:sldId id="296" r:id="rId44"/>
    <p:sldId id="298" r:id="rId45"/>
    <p:sldId id="29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6" autoAdjust="0"/>
    <p:restoredTop sz="94630" autoAdjust="0"/>
  </p:normalViewPr>
  <p:slideViewPr>
    <p:cSldViewPr>
      <p:cViewPr>
        <p:scale>
          <a:sx n="66" d="100"/>
          <a:sy n="66" d="100"/>
        </p:scale>
        <p:origin x="-10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EB629-CF68-4C6C-ADFD-8BA174AAF3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0C242-7F5A-455F-AB99-E05DD85902F7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Генні</a:t>
          </a:r>
          <a:endParaRPr lang="ru-RU" b="1" dirty="0"/>
        </a:p>
      </dgm:t>
    </dgm:pt>
    <dgm:pt modelId="{F09AB2C8-86CF-4F51-942E-40F07DA6DE77}" type="parTrans" cxnId="{7665946D-A140-4210-B9C0-34BF07FB5970}">
      <dgm:prSet/>
      <dgm:spPr/>
      <dgm:t>
        <a:bodyPr/>
        <a:lstStyle/>
        <a:p>
          <a:endParaRPr lang="ru-RU"/>
        </a:p>
      </dgm:t>
    </dgm:pt>
    <dgm:pt modelId="{B454AD19-A7A3-42AD-AB4A-809FAADA4212}" type="sibTrans" cxnId="{7665946D-A140-4210-B9C0-34BF07FB5970}">
      <dgm:prSet/>
      <dgm:spPr/>
      <dgm:t>
        <a:bodyPr/>
        <a:lstStyle/>
        <a:p>
          <a:endParaRPr lang="ru-RU"/>
        </a:p>
      </dgm:t>
    </dgm:pt>
    <dgm:pt modelId="{3B6D9FB8-2EB4-4DDA-81A8-21A87739FBCC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Заміщення нуклеотіда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69A272-11FC-4048-B1C6-8F18DEDFDBC6}" type="parTrans" cxnId="{96219088-3DFB-47D9-AFC3-E34C1BFD7040}">
      <dgm:prSet/>
      <dgm:spPr/>
      <dgm:t>
        <a:bodyPr/>
        <a:lstStyle/>
        <a:p>
          <a:endParaRPr lang="ru-RU"/>
        </a:p>
      </dgm:t>
    </dgm:pt>
    <dgm:pt modelId="{4EBC3CA2-CA8B-4388-9A75-E3D668CDF5DE}" type="sibTrans" cxnId="{96219088-3DFB-47D9-AFC3-E34C1BFD7040}">
      <dgm:prSet/>
      <dgm:spPr/>
      <dgm:t>
        <a:bodyPr/>
        <a:lstStyle/>
        <a:p>
          <a:endParaRPr lang="ru-RU"/>
        </a:p>
      </dgm:t>
    </dgm:pt>
    <dgm:pt modelId="{48A2A6B3-EF0A-4632-AA7D-62E23767877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Зміна стоп-кодона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529E932-D131-41B2-B011-382A2FD10F84}" type="parTrans" cxnId="{8FA37047-B410-4D66-9184-D08F50D01DE2}">
      <dgm:prSet/>
      <dgm:spPr/>
      <dgm:t>
        <a:bodyPr/>
        <a:lstStyle/>
        <a:p>
          <a:endParaRPr lang="ru-RU"/>
        </a:p>
      </dgm:t>
    </dgm:pt>
    <dgm:pt modelId="{8025B563-B91D-49AF-A329-E5DED4AEEBC6}" type="sibTrans" cxnId="{8FA37047-B410-4D66-9184-D08F50D01DE2}">
      <dgm:prSet/>
      <dgm:spPr/>
      <dgm:t>
        <a:bodyPr/>
        <a:lstStyle/>
        <a:p>
          <a:endParaRPr lang="ru-RU"/>
        </a:p>
      </dgm:t>
    </dgm:pt>
    <dgm:pt modelId="{1A59C47F-5DFB-4E48-BB8C-ACADEDE6C1DD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Хромосомні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202086-48CA-403D-95A3-4F4A4EA99794}" type="parTrans" cxnId="{22B112C1-F069-48A6-82CC-40DAEF599F83}">
      <dgm:prSet/>
      <dgm:spPr/>
      <dgm:t>
        <a:bodyPr/>
        <a:lstStyle/>
        <a:p>
          <a:endParaRPr lang="ru-RU"/>
        </a:p>
      </dgm:t>
    </dgm:pt>
    <dgm:pt modelId="{8B7BCE5F-EB00-4828-93D4-6CBE892D5D2D}" type="sibTrans" cxnId="{22B112C1-F069-48A6-82CC-40DAEF599F83}">
      <dgm:prSet/>
      <dgm:spPr/>
      <dgm:t>
        <a:bodyPr/>
        <a:lstStyle/>
        <a:p>
          <a:endParaRPr lang="ru-RU"/>
        </a:p>
      </dgm:t>
    </dgm:pt>
    <dgm:pt modelId="{9D06A80F-CC7C-48D3-A596-75B5F736779E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Геномні</a:t>
          </a:r>
          <a:r>
            <a:rPr lang="uk-UA" dirty="0" smtClean="0"/>
            <a:t> </a:t>
          </a:r>
          <a:endParaRPr lang="ru-RU" i="0" dirty="0"/>
        </a:p>
      </dgm:t>
    </dgm:pt>
    <dgm:pt modelId="{FB59E4EE-A987-4B5E-9D64-A36E2E6C560F}" type="parTrans" cxnId="{6A286AB9-6367-4A62-8CDF-7B4C676C1752}">
      <dgm:prSet/>
      <dgm:spPr/>
      <dgm:t>
        <a:bodyPr/>
        <a:lstStyle/>
        <a:p>
          <a:endParaRPr lang="ru-RU"/>
        </a:p>
      </dgm:t>
    </dgm:pt>
    <dgm:pt modelId="{8307ADB2-3D7F-460E-843C-B720D39D905F}" type="sibTrans" cxnId="{6A286AB9-6367-4A62-8CDF-7B4C676C1752}">
      <dgm:prSet/>
      <dgm:spPr/>
      <dgm:t>
        <a:bodyPr/>
        <a:lstStyle/>
        <a:p>
          <a:endParaRPr lang="ru-RU"/>
        </a:p>
      </dgm:t>
    </dgm:pt>
    <dgm:pt modelId="{BBD4C162-E47B-4B4E-A712-EA2C4F1BAF3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поліплоїдію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63DF9B7F-CB8F-4E18-B729-D87FA625936E}" type="parTrans" cxnId="{48D10559-F4C9-4AA6-9A62-69766C96DD2B}">
      <dgm:prSet/>
      <dgm:spPr/>
      <dgm:t>
        <a:bodyPr/>
        <a:lstStyle/>
        <a:p>
          <a:endParaRPr lang="ru-RU"/>
        </a:p>
      </dgm:t>
    </dgm:pt>
    <dgm:pt modelId="{072C1C16-3711-4359-BB1C-DB751639F2D9}" type="sibTrans" cxnId="{48D10559-F4C9-4AA6-9A62-69766C96DD2B}">
      <dgm:prSet/>
      <dgm:spPr/>
      <dgm:t>
        <a:bodyPr/>
        <a:lstStyle/>
        <a:p>
          <a:endParaRPr lang="ru-RU"/>
        </a:p>
      </dgm:t>
    </dgm:pt>
    <dgm:pt modelId="{21AB3D3C-9783-4DB1-B8C7-745C71957DD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Втрата нуклеотіда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94763-E08E-45EF-8FEB-D60767D4CA83}" type="parTrans" cxnId="{5BCE6DE2-EF02-45E8-9137-270652B38B4A}">
      <dgm:prSet/>
      <dgm:spPr/>
    </dgm:pt>
    <dgm:pt modelId="{8FFCB72D-9578-4AB0-A7BE-720572BFF9D0}" type="sibTrans" cxnId="{5BCE6DE2-EF02-45E8-9137-270652B38B4A}">
      <dgm:prSet/>
      <dgm:spPr/>
    </dgm:pt>
    <dgm:pt modelId="{010535EE-C579-4F7E-8AE1-F3BD1969F4F4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Делеція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BA49F5-6B23-42D5-B0A7-A8B455106949}" type="parTrans" cxnId="{5A717D96-315F-4386-B0DF-FD6E0ED96461}">
      <dgm:prSet/>
      <dgm:spPr/>
    </dgm:pt>
    <dgm:pt modelId="{BF044F7B-DCEE-4D02-BD00-F0507179E7B9}" type="sibTrans" cxnId="{5A717D96-315F-4386-B0DF-FD6E0ED96461}">
      <dgm:prSet/>
      <dgm:spPr/>
    </dgm:pt>
    <dgm:pt modelId="{9BE25DEC-B33B-42A7-BA33-40FB8801A168}">
      <dgm:prSet/>
      <dgm:spPr/>
      <dgm:t>
        <a:bodyPr/>
        <a:lstStyle/>
        <a:p>
          <a:r>
            <a:rPr lang="uk-UA" i="0" dirty="0" smtClean="0">
              <a:latin typeface="Times New Roman" pitchFamily="18" charset="0"/>
              <a:cs typeface="Times New Roman" pitchFamily="18" charset="0"/>
            </a:rPr>
            <a:t>Транслокація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4ACAEB7A-3F22-4C54-AD0E-14F7C19CA3B9}" type="parTrans" cxnId="{4C8A7EE2-E1A2-4B06-B6B8-113A64A9D0BE}">
      <dgm:prSet/>
      <dgm:spPr/>
      <dgm:t>
        <a:bodyPr/>
        <a:lstStyle/>
        <a:p>
          <a:endParaRPr lang="ru-RU"/>
        </a:p>
      </dgm:t>
    </dgm:pt>
    <dgm:pt modelId="{6A8BAA39-CEDA-403B-AB76-F9EB64C1CD52}" type="sibTrans" cxnId="{4C8A7EE2-E1A2-4B06-B6B8-113A64A9D0BE}">
      <dgm:prSet/>
      <dgm:spPr/>
      <dgm:t>
        <a:bodyPr/>
        <a:lstStyle/>
        <a:p>
          <a:endParaRPr lang="ru-RU"/>
        </a:p>
      </dgm:t>
    </dgm:pt>
    <dgm:pt modelId="{1EFB3932-7FED-4531-9187-EBC9154653ED}">
      <dgm:prSet/>
      <dgm:spPr/>
      <dgm:t>
        <a:bodyPr/>
        <a:lstStyle/>
        <a:p>
          <a:r>
            <a:rPr lang="uk-UA" i="0" dirty="0" smtClean="0">
              <a:latin typeface="Times New Roman" pitchFamily="18" charset="0"/>
              <a:cs typeface="Times New Roman" pitchFamily="18" charset="0"/>
            </a:rPr>
            <a:t>Інверсія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63F5E597-A555-453A-8CE4-6BB589D22E40}" type="parTrans" cxnId="{824D3317-4115-44DD-B308-8105E7EC70B4}">
      <dgm:prSet/>
      <dgm:spPr/>
      <dgm:t>
        <a:bodyPr/>
        <a:lstStyle/>
        <a:p>
          <a:endParaRPr lang="ru-RU"/>
        </a:p>
      </dgm:t>
    </dgm:pt>
    <dgm:pt modelId="{71AC6FF3-CB30-46A8-83CF-AE79A3A3D100}" type="sibTrans" cxnId="{824D3317-4115-44DD-B308-8105E7EC70B4}">
      <dgm:prSet/>
      <dgm:spPr/>
      <dgm:t>
        <a:bodyPr/>
        <a:lstStyle/>
        <a:p>
          <a:endParaRPr lang="ru-RU"/>
        </a:p>
      </dgm:t>
    </dgm:pt>
    <dgm:pt modelId="{0AB2C191-2B0F-4646-AE7C-24BDD54F0D5E}">
      <dgm:prSet/>
      <dgm:spPr/>
      <dgm:t>
        <a:bodyPr/>
        <a:lstStyle/>
        <a:p>
          <a:r>
            <a:rPr lang="uk-UA" i="0" dirty="0" smtClean="0">
              <a:latin typeface="Times New Roman" pitchFamily="18" charset="0"/>
              <a:cs typeface="Times New Roman" pitchFamily="18" charset="0"/>
            </a:rPr>
            <a:t>Дуплікація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5FAC4FD7-2E87-4292-AD34-2D3E95CD8B7C}" type="parTrans" cxnId="{9CC80572-3F60-4C61-B61C-E54841022528}">
      <dgm:prSet/>
      <dgm:spPr/>
      <dgm:t>
        <a:bodyPr/>
        <a:lstStyle/>
        <a:p>
          <a:endParaRPr lang="ru-RU"/>
        </a:p>
      </dgm:t>
    </dgm:pt>
    <dgm:pt modelId="{956C294A-51DC-4DC5-AA21-96DF17D57AEE}" type="sibTrans" cxnId="{9CC80572-3F60-4C61-B61C-E54841022528}">
      <dgm:prSet/>
      <dgm:spPr/>
      <dgm:t>
        <a:bodyPr/>
        <a:lstStyle/>
        <a:p>
          <a:endParaRPr lang="ru-RU"/>
        </a:p>
      </dgm:t>
    </dgm:pt>
    <dgm:pt modelId="{4DDC4F30-4492-4161-BEBC-F01A6D29486D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анеуплоїдію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4BA9AE3-7719-4DAF-BEF2-823DB632647B}" type="parTrans" cxnId="{06B8A114-BA9B-4A82-AC0F-CFBD8E4D0C3D}">
      <dgm:prSet/>
      <dgm:spPr/>
      <dgm:t>
        <a:bodyPr/>
        <a:lstStyle/>
        <a:p>
          <a:endParaRPr lang="ru-RU"/>
        </a:p>
      </dgm:t>
    </dgm:pt>
    <dgm:pt modelId="{635102C0-89E8-41C3-92D3-B196A2F1B2F5}" type="sibTrans" cxnId="{06B8A114-BA9B-4A82-AC0F-CFBD8E4D0C3D}">
      <dgm:prSet/>
      <dgm:spPr/>
      <dgm:t>
        <a:bodyPr/>
        <a:lstStyle/>
        <a:p>
          <a:endParaRPr lang="ru-RU"/>
        </a:p>
      </dgm:t>
    </dgm:pt>
    <dgm:pt modelId="{F08916B4-3978-4789-8CE4-E2D2AC22954D}" type="pres">
      <dgm:prSet presAssocID="{124EB629-CF68-4C6C-ADFD-8BA174AAF3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23FBA-E150-406B-A28D-A1889EA48559}" type="pres">
      <dgm:prSet presAssocID="{27F0C242-7F5A-455F-AB99-E05DD85902F7}" presName="composite" presStyleCnt="0"/>
      <dgm:spPr/>
    </dgm:pt>
    <dgm:pt modelId="{6F138CB6-77AE-4425-992D-4C5B53F8FD8E}" type="pres">
      <dgm:prSet presAssocID="{27F0C242-7F5A-455F-AB99-E05DD85902F7}" presName="parTx" presStyleLbl="alignNode1" presStyleIdx="0" presStyleCnt="3" custLinFactNeighborX="-5770" custLinFactNeighborY="1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3B8FB-3EEC-4452-8461-8D585A598EE4}" type="pres">
      <dgm:prSet presAssocID="{27F0C242-7F5A-455F-AB99-E05DD85902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28A11-98BA-466B-8874-1C7658BA4D52}" type="pres">
      <dgm:prSet presAssocID="{B454AD19-A7A3-42AD-AB4A-809FAADA4212}" presName="space" presStyleCnt="0"/>
      <dgm:spPr/>
    </dgm:pt>
    <dgm:pt modelId="{9E4775DC-0B5E-43B3-A054-E3AC204179D2}" type="pres">
      <dgm:prSet presAssocID="{1A59C47F-5DFB-4E48-BB8C-ACADEDE6C1DD}" presName="composite" presStyleCnt="0"/>
      <dgm:spPr/>
    </dgm:pt>
    <dgm:pt modelId="{DE3D2444-4365-4504-8768-012097D420F9}" type="pres">
      <dgm:prSet presAssocID="{1A59C47F-5DFB-4E48-BB8C-ACADEDE6C1DD}" presName="parTx" presStyleLbl="alignNode1" presStyleIdx="1" presStyleCnt="3" custLinFactNeighborX="1917" custLinFactNeighborY="1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61188-3AF1-4FC0-99CE-0BA9D6926369}" type="pres">
      <dgm:prSet presAssocID="{1A59C47F-5DFB-4E48-BB8C-ACADEDE6C1DD}" presName="desTx" presStyleLbl="alignAccFollowNode1" presStyleIdx="1" presStyleCnt="3" custScaleX="109402" custLinFactNeighborX="1123" custLinFactNeighborY="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DF0F7-9479-4723-BFCE-C544A13D36D4}" type="pres">
      <dgm:prSet presAssocID="{8B7BCE5F-EB00-4828-93D4-6CBE892D5D2D}" presName="space" presStyleCnt="0"/>
      <dgm:spPr/>
    </dgm:pt>
    <dgm:pt modelId="{A3F4AB3A-D5AA-491E-BB19-09536D21580B}" type="pres">
      <dgm:prSet presAssocID="{9D06A80F-CC7C-48D3-A596-75B5F736779E}" presName="composite" presStyleCnt="0"/>
      <dgm:spPr/>
    </dgm:pt>
    <dgm:pt modelId="{E2EBF5D7-ACD3-4EDD-A486-1DF5D38CBC58}" type="pres">
      <dgm:prSet presAssocID="{9D06A80F-CC7C-48D3-A596-75B5F736779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98635-01A4-44C6-B22D-C36DF533F53A}" type="pres">
      <dgm:prSet presAssocID="{9D06A80F-CC7C-48D3-A596-75B5F736779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E6DE2-EF02-45E8-9137-270652B38B4A}" srcId="{27F0C242-7F5A-455F-AB99-E05DD85902F7}" destId="{21AB3D3C-9783-4DB1-B8C7-745C71957DD1}" srcOrd="1" destOrd="0" parTransId="{BA494763-E08E-45EF-8FEB-D60767D4CA83}" sibTransId="{8FFCB72D-9578-4AB0-A7BE-720572BFF9D0}"/>
    <dgm:cxn modelId="{805695A5-B505-4F8D-9083-35A4EB216486}" type="presOf" srcId="{124EB629-CF68-4C6C-ADFD-8BA174AAF346}" destId="{F08916B4-3978-4789-8CE4-E2D2AC22954D}" srcOrd="0" destOrd="0" presId="urn:microsoft.com/office/officeart/2005/8/layout/hList1"/>
    <dgm:cxn modelId="{22B112C1-F069-48A6-82CC-40DAEF599F83}" srcId="{124EB629-CF68-4C6C-ADFD-8BA174AAF346}" destId="{1A59C47F-5DFB-4E48-BB8C-ACADEDE6C1DD}" srcOrd="1" destOrd="0" parTransId="{F1202086-48CA-403D-95A3-4F4A4EA99794}" sibTransId="{8B7BCE5F-EB00-4828-93D4-6CBE892D5D2D}"/>
    <dgm:cxn modelId="{4CD0CD05-70B8-4C12-A4DE-F50C0CD5446D}" type="presOf" srcId="{010535EE-C579-4F7E-8AE1-F3BD1969F4F4}" destId="{70C61188-3AF1-4FC0-99CE-0BA9D6926369}" srcOrd="0" destOrd="0" presId="urn:microsoft.com/office/officeart/2005/8/layout/hList1"/>
    <dgm:cxn modelId="{7665946D-A140-4210-B9C0-34BF07FB5970}" srcId="{124EB629-CF68-4C6C-ADFD-8BA174AAF346}" destId="{27F0C242-7F5A-455F-AB99-E05DD85902F7}" srcOrd="0" destOrd="0" parTransId="{F09AB2C8-86CF-4F51-942E-40F07DA6DE77}" sibTransId="{B454AD19-A7A3-42AD-AB4A-809FAADA4212}"/>
    <dgm:cxn modelId="{C10E058E-03DC-4BFD-B839-E180E65BBC88}" type="presOf" srcId="{BBD4C162-E47B-4B4E-A712-EA2C4F1BAF3E}" destId="{49698635-01A4-44C6-B22D-C36DF533F53A}" srcOrd="0" destOrd="0" presId="urn:microsoft.com/office/officeart/2005/8/layout/hList1"/>
    <dgm:cxn modelId="{F8F44EFF-01AB-43DD-A653-2D8B44F5E39D}" type="presOf" srcId="{9BE25DEC-B33B-42A7-BA33-40FB8801A168}" destId="{70C61188-3AF1-4FC0-99CE-0BA9D6926369}" srcOrd="0" destOrd="1" presId="urn:microsoft.com/office/officeart/2005/8/layout/hList1"/>
    <dgm:cxn modelId="{A99A1514-61DA-4976-8253-B95C4CA3169C}" type="presOf" srcId="{3B6D9FB8-2EB4-4DDA-81A8-21A87739FBCC}" destId="{9FC3B8FB-3EEC-4452-8461-8D585A598EE4}" srcOrd="0" destOrd="0" presId="urn:microsoft.com/office/officeart/2005/8/layout/hList1"/>
    <dgm:cxn modelId="{D06F2A55-621D-4573-B8D5-D00D9878D779}" type="presOf" srcId="{1EFB3932-7FED-4531-9187-EBC9154653ED}" destId="{70C61188-3AF1-4FC0-99CE-0BA9D6926369}" srcOrd="0" destOrd="2" presId="urn:microsoft.com/office/officeart/2005/8/layout/hList1"/>
    <dgm:cxn modelId="{CFD7D9FC-4622-45E8-BF7C-70CAB6881A27}" type="presOf" srcId="{48A2A6B3-EF0A-4632-AA7D-62E237678775}" destId="{9FC3B8FB-3EEC-4452-8461-8D585A598EE4}" srcOrd="0" destOrd="2" presId="urn:microsoft.com/office/officeart/2005/8/layout/hList1"/>
    <dgm:cxn modelId="{48D10559-F4C9-4AA6-9A62-69766C96DD2B}" srcId="{9D06A80F-CC7C-48D3-A596-75B5F736779E}" destId="{BBD4C162-E47B-4B4E-A712-EA2C4F1BAF3E}" srcOrd="0" destOrd="0" parTransId="{63DF9B7F-CB8F-4E18-B729-D87FA625936E}" sibTransId="{072C1C16-3711-4359-BB1C-DB751639F2D9}"/>
    <dgm:cxn modelId="{3D0781F2-8287-4B6F-AE95-98D9D4DF5965}" type="presOf" srcId="{0AB2C191-2B0F-4646-AE7C-24BDD54F0D5E}" destId="{70C61188-3AF1-4FC0-99CE-0BA9D6926369}" srcOrd="0" destOrd="3" presId="urn:microsoft.com/office/officeart/2005/8/layout/hList1"/>
    <dgm:cxn modelId="{710F3425-408A-4A95-9086-7A4457A800CE}" type="presOf" srcId="{21AB3D3C-9783-4DB1-B8C7-745C71957DD1}" destId="{9FC3B8FB-3EEC-4452-8461-8D585A598EE4}" srcOrd="0" destOrd="1" presId="urn:microsoft.com/office/officeart/2005/8/layout/hList1"/>
    <dgm:cxn modelId="{6A286AB9-6367-4A62-8CDF-7B4C676C1752}" srcId="{124EB629-CF68-4C6C-ADFD-8BA174AAF346}" destId="{9D06A80F-CC7C-48D3-A596-75B5F736779E}" srcOrd="2" destOrd="0" parTransId="{FB59E4EE-A987-4B5E-9D64-A36E2E6C560F}" sibTransId="{8307ADB2-3D7F-460E-843C-B720D39D905F}"/>
    <dgm:cxn modelId="{BE175E58-80E9-4E8E-BE7A-3EF232678C16}" type="presOf" srcId="{1A59C47F-5DFB-4E48-BB8C-ACADEDE6C1DD}" destId="{DE3D2444-4365-4504-8768-012097D420F9}" srcOrd="0" destOrd="0" presId="urn:microsoft.com/office/officeart/2005/8/layout/hList1"/>
    <dgm:cxn modelId="{BC974D4E-21B1-48FF-91BE-5DFB9C7809F7}" type="presOf" srcId="{27F0C242-7F5A-455F-AB99-E05DD85902F7}" destId="{6F138CB6-77AE-4425-992D-4C5B53F8FD8E}" srcOrd="0" destOrd="0" presId="urn:microsoft.com/office/officeart/2005/8/layout/hList1"/>
    <dgm:cxn modelId="{8FA37047-B410-4D66-9184-D08F50D01DE2}" srcId="{27F0C242-7F5A-455F-AB99-E05DD85902F7}" destId="{48A2A6B3-EF0A-4632-AA7D-62E237678775}" srcOrd="2" destOrd="0" parTransId="{F529E932-D131-41B2-B011-382A2FD10F84}" sibTransId="{8025B563-B91D-49AF-A329-E5DED4AEEBC6}"/>
    <dgm:cxn modelId="{96219088-3DFB-47D9-AFC3-E34C1BFD7040}" srcId="{27F0C242-7F5A-455F-AB99-E05DD85902F7}" destId="{3B6D9FB8-2EB4-4DDA-81A8-21A87739FBCC}" srcOrd="0" destOrd="0" parTransId="{0B69A272-11FC-4048-B1C6-8F18DEDFDBC6}" sibTransId="{4EBC3CA2-CA8B-4388-9A75-E3D668CDF5DE}"/>
    <dgm:cxn modelId="{4C8A7EE2-E1A2-4B06-B6B8-113A64A9D0BE}" srcId="{1A59C47F-5DFB-4E48-BB8C-ACADEDE6C1DD}" destId="{9BE25DEC-B33B-42A7-BA33-40FB8801A168}" srcOrd="1" destOrd="0" parTransId="{4ACAEB7A-3F22-4C54-AD0E-14F7C19CA3B9}" sibTransId="{6A8BAA39-CEDA-403B-AB76-F9EB64C1CD52}"/>
    <dgm:cxn modelId="{824D3317-4115-44DD-B308-8105E7EC70B4}" srcId="{1A59C47F-5DFB-4E48-BB8C-ACADEDE6C1DD}" destId="{1EFB3932-7FED-4531-9187-EBC9154653ED}" srcOrd="2" destOrd="0" parTransId="{63F5E597-A555-453A-8CE4-6BB589D22E40}" sibTransId="{71AC6FF3-CB30-46A8-83CF-AE79A3A3D100}"/>
    <dgm:cxn modelId="{680E20FA-8B84-4D85-A657-B093BB1AB688}" type="presOf" srcId="{4DDC4F30-4492-4161-BEBC-F01A6D29486D}" destId="{49698635-01A4-44C6-B22D-C36DF533F53A}" srcOrd="0" destOrd="1" presId="urn:microsoft.com/office/officeart/2005/8/layout/hList1"/>
    <dgm:cxn modelId="{9CC80572-3F60-4C61-B61C-E54841022528}" srcId="{1A59C47F-5DFB-4E48-BB8C-ACADEDE6C1DD}" destId="{0AB2C191-2B0F-4646-AE7C-24BDD54F0D5E}" srcOrd="3" destOrd="0" parTransId="{5FAC4FD7-2E87-4292-AD34-2D3E95CD8B7C}" sibTransId="{956C294A-51DC-4DC5-AA21-96DF17D57AEE}"/>
    <dgm:cxn modelId="{D7B7A6A6-BCC3-4E1F-9A5B-FCB9725F1BC3}" type="presOf" srcId="{9D06A80F-CC7C-48D3-A596-75B5F736779E}" destId="{E2EBF5D7-ACD3-4EDD-A486-1DF5D38CBC58}" srcOrd="0" destOrd="0" presId="urn:microsoft.com/office/officeart/2005/8/layout/hList1"/>
    <dgm:cxn modelId="{5A717D96-315F-4386-B0DF-FD6E0ED96461}" srcId="{1A59C47F-5DFB-4E48-BB8C-ACADEDE6C1DD}" destId="{010535EE-C579-4F7E-8AE1-F3BD1969F4F4}" srcOrd="0" destOrd="0" parTransId="{73BA49F5-6B23-42D5-B0A7-A8B455106949}" sibTransId="{BF044F7B-DCEE-4D02-BD00-F0507179E7B9}"/>
    <dgm:cxn modelId="{06B8A114-BA9B-4A82-AC0F-CFBD8E4D0C3D}" srcId="{9D06A80F-CC7C-48D3-A596-75B5F736779E}" destId="{4DDC4F30-4492-4161-BEBC-F01A6D29486D}" srcOrd="1" destOrd="0" parTransId="{04BA9AE3-7719-4DAF-BEF2-823DB632647B}" sibTransId="{635102C0-89E8-41C3-92D3-B196A2F1B2F5}"/>
    <dgm:cxn modelId="{61284E8E-BF5C-4C45-A8AB-6E9273BED993}" type="presParOf" srcId="{F08916B4-3978-4789-8CE4-E2D2AC22954D}" destId="{19923FBA-E150-406B-A28D-A1889EA48559}" srcOrd="0" destOrd="0" presId="urn:microsoft.com/office/officeart/2005/8/layout/hList1"/>
    <dgm:cxn modelId="{48E7FFF5-1732-4777-9D97-B04497D1CFC8}" type="presParOf" srcId="{19923FBA-E150-406B-A28D-A1889EA48559}" destId="{6F138CB6-77AE-4425-992D-4C5B53F8FD8E}" srcOrd="0" destOrd="0" presId="urn:microsoft.com/office/officeart/2005/8/layout/hList1"/>
    <dgm:cxn modelId="{FB878A54-836E-4E75-8EFC-4A3E951EE4DA}" type="presParOf" srcId="{19923FBA-E150-406B-A28D-A1889EA48559}" destId="{9FC3B8FB-3EEC-4452-8461-8D585A598EE4}" srcOrd="1" destOrd="0" presId="urn:microsoft.com/office/officeart/2005/8/layout/hList1"/>
    <dgm:cxn modelId="{C42EC110-C664-4F29-96CD-F31415C67F01}" type="presParOf" srcId="{F08916B4-3978-4789-8CE4-E2D2AC22954D}" destId="{15B28A11-98BA-466B-8874-1C7658BA4D52}" srcOrd="1" destOrd="0" presId="urn:microsoft.com/office/officeart/2005/8/layout/hList1"/>
    <dgm:cxn modelId="{84B9413E-7E9D-40AF-ACC4-B8AA1E87CDA3}" type="presParOf" srcId="{F08916B4-3978-4789-8CE4-E2D2AC22954D}" destId="{9E4775DC-0B5E-43B3-A054-E3AC204179D2}" srcOrd="2" destOrd="0" presId="urn:microsoft.com/office/officeart/2005/8/layout/hList1"/>
    <dgm:cxn modelId="{14BBCAA7-BE51-43E3-B8B0-CD04733017C5}" type="presParOf" srcId="{9E4775DC-0B5E-43B3-A054-E3AC204179D2}" destId="{DE3D2444-4365-4504-8768-012097D420F9}" srcOrd="0" destOrd="0" presId="urn:microsoft.com/office/officeart/2005/8/layout/hList1"/>
    <dgm:cxn modelId="{60747C7F-2C98-478A-9A76-F34D1382C517}" type="presParOf" srcId="{9E4775DC-0B5E-43B3-A054-E3AC204179D2}" destId="{70C61188-3AF1-4FC0-99CE-0BA9D6926369}" srcOrd="1" destOrd="0" presId="urn:microsoft.com/office/officeart/2005/8/layout/hList1"/>
    <dgm:cxn modelId="{771CF3D0-51F7-41BE-A7C1-96347632FF41}" type="presParOf" srcId="{F08916B4-3978-4789-8CE4-E2D2AC22954D}" destId="{768DF0F7-9479-4723-BFCE-C544A13D36D4}" srcOrd="3" destOrd="0" presId="urn:microsoft.com/office/officeart/2005/8/layout/hList1"/>
    <dgm:cxn modelId="{DE4F23E1-3CAB-4569-8C7F-C1B3292AD5CA}" type="presParOf" srcId="{F08916B4-3978-4789-8CE4-E2D2AC22954D}" destId="{A3F4AB3A-D5AA-491E-BB19-09536D21580B}" srcOrd="4" destOrd="0" presId="urn:microsoft.com/office/officeart/2005/8/layout/hList1"/>
    <dgm:cxn modelId="{5D9F8A4B-ADB0-4755-8E8A-D41BE0EDDF1B}" type="presParOf" srcId="{A3F4AB3A-D5AA-491E-BB19-09536D21580B}" destId="{E2EBF5D7-ACD3-4EDD-A486-1DF5D38CBC58}" srcOrd="0" destOrd="0" presId="urn:microsoft.com/office/officeart/2005/8/layout/hList1"/>
    <dgm:cxn modelId="{88597CAE-0C6A-45E7-A736-A12A96E0283C}" type="presParOf" srcId="{A3F4AB3A-D5AA-491E-BB19-09536D21580B}" destId="{49698635-01A4-44C6-B22D-C36DF533F53A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80DA3-DF02-4514-BACF-1E5F157BC94C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D70D-D5EC-4953-85F9-6B378D950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42;&#1045;&#1058;&#1040;\&#1052;&#1086;&#1080;%20&#1076;&#1086;&#1082;&#1091;&#1084;&#1077;&#1085;&#1090;&#1099;\&#1052;&#1086;&#1103;%20&#1084;&#1091;&#1079;&#1099;&#1082;&#1072;\1%20-%20Track01.mp3" TargetMode="Externa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теми уроку 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Типи мутацій. Мутагени.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Вчителя біології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Хісамутдінової</a:t>
            </a:r>
            <a:r>
              <a:rPr lang="uk-UA" dirty="0" smtClean="0">
                <a:solidFill>
                  <a:schemeClr val="tx1"/>
                </a:solidFill>
              </a:rPr>
              <a:t> С.Л.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МЗШ </a:t>
            </a:r>
            <a:r>
              <a:rPr lang="uk-UA" dirty="0" smtClean="0">
                <a:solidFill>
                  <a:schemeClr val="tx1"/>
                </a:solidFill>
              </a:rPr>
              <a:t>І – ІІІ ступенів № 12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омат. мут..jpg"/>
          <p:cNvPicPr>
            <a:picLocks noChangeAspect="1"/>
          </p:cNvPicPr>
          <p:nvPr/>
        </p:nvPicPr>
        <p:blipFill>
          <a:blip r:embed="rId2"/>
          <a:srcRect l="13654" r="39615" b="48594"/>
          <a:stretch>
            <a:fillRect/>
          </a:stretch>
        </p:blipFill>
        <p:spPr>
          <a:xfrm>
            <a:off x="5357818" y="4053122"/>
            <a:ext cx="2071702" cy="2804878"/>
          </a:xfrm>
          <a:prstGeom prst="roundRect">
            <a:avLst>
              <a:gd name="adj" fmla="val 27372"/>
            </a:avLst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215423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Залежно від того, де бувають: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5257808" cy="478634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Генеративні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бувають у статевих клітинах, успадковуються при статевому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розмноженні.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Соматичні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бувають у соматичних клітинах, успадковуються лише за умов нестатевого розмноження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patociti.jpg"/>
          <p:cNvPicPr>
            <a:picLocks noChangeAspect="1"/>
          </p:cNvPicPr>
          <p:nvPr/>
        </p:nvPicPr>
        <p:blipFill>
          <a:blip r:embed="rId3"/>
          <a:srcRect l="22350" t="17143" r="34285"/>
          <a:stretch>
            <a:fillRect/>
          </a:stretch>
        </p:blipFill>
        <p:spPr>
          <a:xfrm>
            <a:off x="7358082" y="4084536"/>
            <a:ext cx="1785918" cy="25591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324089_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46" y="2428868"/>
            <a:ext cx="2000254" cy="16002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ovum_1.jpg"/>
          <p:cNvPicPr>
            <a:picLocks noChangeAspect="1"/>
          </p:cNvPicPr>
          <p:nvPr/>
        </p:nvPicPr>
        <p:blipFill>
          <a:blip r:embed="rId5"/>
          <a:srcRect l="9816" r="11156" b="11947"/>
          <a:stretch>
            <a:fillRect/>
          </a:stretch>
        </p:blipFill>
        <p:spPr>
          <a:xfrm>
            <a:off x="5030845" y="1928802"/>
            <a:ext cx="2258641" cy="2214578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" name="Рисунок 7" descr="1316679963.jpg"/>
          <p:cNvPicPr>
            <a:picLocks noChangeAspect="1"/>
          </p:cNvPicPr>
          <p:nvPr/>
        </p:nvPicPr>
        <p:blipFill>
          <a:blip r:embed="rId6" cstate="print"/>
          <a:srcRect r="10625"/>
          <a:stretch>
            <a:fillRect/>
          </a:stretch>
        </p:blipFill>
        <p:spPr>
          <a:xfrm>
            <a:off x="0" y="0"/>
            <a:ext cx="1317612" cy="12531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214942" cy="286861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Залежно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від впливу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життєдіяльність організму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928934"/>
            <a:ext cx="6000792" cy="37147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Летальні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спричиняють загибель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організму.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Сублетальні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знижують життєдіяльність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організму.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Нейтральні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певних умов не впливають на організм.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heetah-King-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939" y="2643157"/>
            <a:ext cx="3256061" cy="42148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2728493.jpg"/>
          <p:cNvPicPr>
            <a:picLocks noChangeAspect="1"/>
          </p:cNvPicPr>
          <p:nvPr/>
        </p:nvPicPr>
        <p:blipFill>
          <a:blip r:embed="rId3"/>
          <a:srcRect t="15000" r="1250" b="10000"/>
          <a:stretch>
            <a:fillRect/>
          </a:stretch>
        </p:blipFill>
        <p:spPr>
          <a:xfrm>
            <a:off x="5018091" y="285728"/>
            <a:ext cx="3887801" cy="22145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1316679963.jpg"/>
          <p:cNvPicPr>
            <a:picLocks noChangeAspect="1"/>
          </p:cNvPicPr>
          <p:nvPr/>
        </p:nvPicPr>
        <p:blipFill>
          <a:blip r:embed="rId4" cstate="print"/>
          <a:srcRect r="10625"/>
          <a:stretch>
            <a:fillRect/>
          </a:stretch>
        </p:blipFill>
        <p:spPr>
          <a:xfrm>
            <a:off x="-7844" y="0"/>
            <a:ext cx="1293696" cy="123036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53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53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5300" b="1" dirty="0">
                <a:latin typeface="Times New Roman" pitchFamily="18" charset="0"/>
                <a:cs typeface="Times New Roman" pitchFamily="18" charset="0"/>
              </a:rPr>
              <a:t>зміною фенотипу</a:t>
            </a:r>
            <a:r>
              <a:rPr lang="uk-UA" sz="53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993" y="3143249"/>
            <a:ext cx="3927024" cy="37147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Castellomutazi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52" y="1214422"/>
            <a:ext cx="5602348" cy="51435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а) морфологічні,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б) біохімічні,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фізіологічні.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072330" cy="158272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поведінкою мутації в гетерозиготі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ецесіна мутація.jpg"/>
          <p:cNvPicPr>
            <a:picLocks noChangeAspect="1"/>
          </p:cNvPicPr>
          <p:nvPr/>
        </p:nvPicPr>
        <p:blipFill>
          <a:blip r:embed="rId2"/>
          <a:srcRect l="6977" t="4651" r="12790" b="18604"/>
          <a:stretch>
            <a:fillRect/>
          </a:stretch>
        </p:blipFill>
        <p:spPr>
          <a:xfrm>
            <a:off x="-1" y="3214686"/>
            <a:ext cx="5024442" cy="3604490"/>
          </a:xfrm>
          <a:prstGeom prst="round2DiagRect">
            <a:avLst>
              <a:gd name="adj1" fmla="val 39147"/>
              <a:gd name="adj2" fmla="val 30280"/>
            </a:avLst>
          </a:prstGeom>
          <a:effectLst>
            <a:softEdge rad="63500"/>
          </a:effectLst>
        </p:spPr>
      </p:pic>
      <p:pic>
        <p:nvPicPr>
          <p:cNvPr id="5" name="Рисунок 4" descr="_959324_mouse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114805"/>
            <a:ext cx="4214842" cy="2528906"/>
          </a:xfrm>
          <a:prstGeom prst="round2SameRect">
            <a:avLst>
              <a:gd name="adj1" fmla="val 44281"/>
              <a:gd name="adj2" fmla="val 31559"/>
            </a:avLst>
          </a:prstGeom>
          <a:effectLst>
            <a:softEdge rad="127000"/>
          </a:effectLst>
        </p:spPr>
      </p:pic>
      <p:pic>
        <p:nvPicPr>
          <p:cNvPr id="6" name="Рисунок 5" descr="man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398" y="1039982"/>
            <a:ext cx="3724978" cy="3031960"/>
          </a:xfrm>
          <a:prstGeom prst="roundRect">
            <a:avLst>
              <a:gd name="adj" fmla="val 26366"/>
            </a:avLst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1928802"/>
            <a:ext cx="10715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786190"/>
            <a:ext cx="15001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а) домінантні,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б) рецесивні;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локалізацією в клітині: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ladzt.ru.jpeg"/>
          <p:cNvPicPr>
            <a:picLocks noChangeAspect="1"/>
          </p:cNvPicPr>
          <p:nvPr/>
        </p:nvPicPr>
        <p:blipFill>
          <a:blip r:embed="rId2"/>
          <a:srcRect l="6241" t="50000" r="59377" b="12500"/>
          <a:stretch>
            <a:fillRect/>
          </a:stretch>
        </p:blipFill>
        <p:spPr>
          <a:xfrm>
            <a:off x="4500562" y="1785926"/>
            <a:ext cx="4286280" cy="35069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16" y="3286124"/>
            <a:ext cx="857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5400" b="1" cap="none" spc="0" dirty="0">
              <a:ln/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571744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072074"/>
            <a:ext cx="3143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ядро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somatic_mutation.jpg"/>
          <p:cNvPicPr>
            <a:picLocks noChangeAspect="1"/>
          </p:cNvPicPr>
          <p:nvPr/>
        </p:nvPicPr>
        <p:blipFill>
          <a:blip r:embed="rId3"/>
          <a:srcRect l="14000" r="14000"/>
          <a:stretch>
            <a:fillRect/>
          </a:stretch>
        </p:blipFill>
        <p:spPr>
          <a:xfrm>
            <a:off x="357158" y="3143248"/>
            <a:ext cx="3719934" cy="343058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а) ядерні,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б) цитоплазматичні;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5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Залежно від змін генетичного апарату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(за зміною генотипу)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7215238" cy="4214842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пов’язані зі зміною окремих генів (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точкові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Хромосомні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пов’язані зі </a:t>
            </a:r>
          </a:p>
          <a:p>
            <a:pPr marL="514350" indent="-51435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зміною самих хромосом.</a:t>
            </a:r>
          </a:p>
          <a:p>
            <a:pPr marL="514350" indent="-51435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 Геномні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пов’язані зі зміною кількості наборів хромосом, зі зміною числа хромосом окремих пар.</a:t>
            </a:r>
          </a:p>
          <a:p>
            <a:pPr marL="514350" indent="-51435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leome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1970664"/>
            <a:ext cx="1928794" cy="27442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HumanChromosomesChromomycin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4259" y="4793451"/>
            <a:ext cx="1839741" cy="17788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1316679963.jpg"/>
          <p:cNvPicPr>
            <a:picLocks noChangeAspect="1"/>
          </p:cNvPicPr>
          <p:nvPr/>
        </p:nvPicPr>
        <p:blipFill>
          <a:blip r:embed="rId4" cstate="print"/>
          <a:srcRect r="10625"/>
          <a:stretch>
            <a:fillRect/>
          </a:stretch>
        </p:blipFill>
        <p:spPr>
          <a:xfrm>
            <a:off x="0" y="0"/>
            <a:ext cx="1317612" cy="12531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найбільш поширена класифікація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3000372"/>
          <a:ext cx="8786874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00px-Genetický_kó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1546"/>
            <a:ext cx="3000364" cy="22352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CHROM1.JPG"/>
          <p:cNvPicPr>
            <a:picLocks noChangeAspect="1"/>
          </p:cNvPicPr>
          <p:nvPr/>
        </p:nvPicPr>
        <p:blipFill>
          <a:blip r:embed="rId7"/>
          <a:srcRect b="10378"/>
          <a:stretch>
            <a:fillRect/>
          </a:stretch>
        </p:blipFill>
        <p:spPr>
          <a:xfrm>
            <a:off x="3143240" y="1071546"/>
            <a:ext cx="2810812" cy="23574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chromosomes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04" y="928670"/>
            <a:ext cx="3000396" cy="243183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3976main_dna-mutation-Full.JPG"/>
          <p:cNvPicPr>
            <a:picLocks noGrp="1" noChangeAspect="1"/>
          </p:cNvPicPr>
          <p:nvPr>
            <p:ph idx="1"/>
          </p:nvPr>
        </p:nvPicPr>
        <p:blipFill>
          <a:blip r:embed="rId2"/>
          <a:srcRect t="9696"/>
          <a:stretch>
            <a:fillRect/>
          </a:stretch>
        </p:blipFill>
        <p:spPr>
          <a:xfrm>
            <a:off x="571472" y="1055779"/>
            <a:ext cx="8054779" cy="5802221"/>
          </a:xfr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500438"/>
            <a:ext cx="24288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пов’язані зі зміною окремих генів (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точкові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 На рівні ланцюга ДНК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11288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5911873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Заміщення нуклеотіда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зміна нуклеотидної послідовності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ДНК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одного гена     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АГЦ-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АЦ- ЦА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Сер -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Гіс-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Втрата нуклеотіда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АГЦ-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АЦ- ЦАЦ-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АГЦ- АЦЦ- АЦ…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Зміна стоп-кодона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hromosome_spanish_text1.png"/>
          <p:cNvPicPr>
            <a:picLocks noChangeAspect="1"/>
          </p:cNvPicPr>
          <p:nvPr/>
        </p:nvPicPr>
        <p:blipFill>
          <a:blip r:embed="rId2"/>
          <a:srcRect l="10216" t="60989" r="39686" b="10165"/>
          <a:stretch>
            <a:fillRect/>
          </a:stretch>
        </p:blipFill>
        <p:spPr>
          <a:xfrm>
            <a:off x="125835" y="4357694"/>
            <a:ext cx="3701169" cy="2286016"/>
          </a:xfrm>
          <a:prstGeom prst="roundRect">
            <a:avLst>
              <a:gd name="adj" fmla="val 32921"/>
            </a:avLst>
          </a:prstGeom>
          <a:effectLst>
            <a:softEdge rad="63500"/>
          </a:effectLst>
        </p:spPr>
      </p:pic>
      <p:pic>
        <p:nvPicPr>
          <p:cNvPr id="5" name="Рисунок 4" descr="tibetan_sampleb.jpg"/>
          <p:cNvPicPr>
            <a:picLocks noChangeAspect="1"/>
          </p:cNvPicPr>
          <p:nvPr/>
        </p:nvPicPr>
        <p:blipFill>
          <a:blip r:embed="rId3"/>
          <a:srcRect t="42988"/>
          <a:stretch>
            <a:fillRect/>
          </a:stretch>
        </p:blipFill>
        <p:spPr>
          <a:xfrm>
            <a:off x="3929058" y="4500570"/>
            <a:ext cx="5002672" cy="2143140"/>
          </a:xfrm>
          <a:prstGeom prst="roundRect">
            <a:avLst>
              <a:gd name="adj" fmla="val 50000"/>
            </a:avLst>
          </a:prstGeom>
          <a:effectLst>
            <a:softEdge rad="127000"/>
          </a:effectLst>
        </p:spPr>
      </p:pic>
      <p:pic>
        <p:nvPicPr>
          <p:cNvPr id="6" name="Рисунок 5" descr="vladzt.ru.jpeg"/>
          <p:cNvPicPr>
            <a:picLocks noChangeAspect="1"/>
          </p:cNvPicPr>
          <p:nvPr/>
        </p:nvPicPr>
        <p:blipFill>
          <a:blip r:embed="rId4"/>
          <a:srcRect l="74224" t="52083" r="8585" b="6250"/>
          <a:stretch>
            <a:fillRect/>
          </a:stretch>
        </p:blipFill>
        <p:spPr>
          <a:xfrm>
            <a:off x="7358082" y="1643050"/>
            <a:ext cx="1571636" cy="2857520"/>
          </a:xfrm>
          <a:prstGeom prst="roundRect">
            <a:avLst>
              <a:gd name="adj" fmla="val 32367"/>
            </a:avLst>
          </a:prstGeom>
          <a:effectLst>
            <a:softEdge rad="63500"/>
          </a:effectLst>
        </p:spPr>
      </p:pic>
      <p:cxnSp>
        <p:nvCxnSpPr>
          <p:cNvPr id="13" name="Прямая со стрелкой 12"/>
          <p:cNvCxnSpPr/>
          <p:nvPr/>
        </p:nvCxnSpPr>
        <p:spPr>
          <a:xfrm>
            <a:off x="4500562" y="571480"/>
            <a:ext cx="500066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pic>
        <p:nvPicPr>
          <p:cNvPr id="4" name="Содержимое 3" descr="5_006_00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708" t="5618"/>
          <a:stretch>
            <a:fillRect/>
          </a:stretch>
        </p:blipFill>
        <p:spPr>
          <a:xfrm>
            <a:off x="500034" y="151533"/>
            <a:ext cx="8429684" cy="6579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>
            <a:no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Мінливість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42148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1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9077" cy="54292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1714488"/>
            <a:ext cx="5419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01024" y="1714488"/>
            <a:ext cx="3571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3857628"/>
            <a:ext cx="3276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43900" y="3857628"/>
            <a:ext cx="3276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5643578"/>
            <a:ext cx="4286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43900" y="5572140"/>
            <a:ext cx="25616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154230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Хромосомні мутації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пов’язані зі структурними змінами хромосом різних типів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6"/>
            <a:ext cx="8643998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делеція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дуплікація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інверсія 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транслокація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0px-Gene-duplicatio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71744"/>
            <a:ext cx="1238250" cy="3371850"/>
          </a:xfrm>
          <a:prstGeom prst="rect">
            <a:avLst/>
          </a:prstGeom>
        </p:spPr>
      </p:pic>
      <p:pic>
        <p:nvPicPr>
          <p:cNvPr id="6" name="Рисунок 5" descr="Translocation-4-20.png"/>
          <p:cNvPicPr>
            <a:picLocks noChangeAspect="1"/>
          </p:cNvPicPr>
          <p:nvPr/>
        </p:nvPicPr>
        <p:blipFill>
          <a:blip r:embed="rId3"/>
          <a:srcRect l="59979" t="17944" b="24356"/>
          <a:stretch>
            <a:fillRect/>
          </a:stretch>
        </p:blipFill>
        <p:spPr>
          <a:xfrm>
            <a:off x="5643570" y="3857628"/>
            <a:ext cx="2291988" cy="2571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deleciya.jpg"/>
          <p:cNvPicPr>
            <a:picLocks noChangeAspect="1"/>
          </p:cNvPicPr>
          <p:nvPr/>
        </p:nvPicPr>
        <p:blipFill>
          <a:blip r:embed="rId4"/>
          <a:srcRect l="34375" r="8807" b="8841"/>
          <a:stretch>
            <a:fillRect/>
          </a:stretch>
        </p:blipFill>
        <p:spPr>
          <a:xfrm>
            <a:off x="6286480" y="2071678"/>
            <a:ext cx="2857520" cy="23733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nversion.jpg"/>
          <p:cNvPicPr>
            <a:picLocks noChangeAspect="1"/>
          </p:cNvPicPr>
          <p:nvPr/>
        </p:nvPicPr>
        <p:blipFill>
          <a:blip r:embed="rId5"/>
          <a:srcRect r="4480"/>
          <a:stretch>
            <a:fillRect/>
          </a:stretch>
        </p:blipFill>
        <p:spPr>
          <a:xfrm>
            <a:off x="3357554" y="4286256"/>
            <a:ext cx="1285884" cy="2336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707233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49291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4500570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2714620"/>
            <a:ext cx="3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делеція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це втрата хромосомою певної ділянки, яка потім зазвичай знищується</a:t>
            </a:r>
            <a:endParaRPr lang="ru-RU" dirty="0"/>
          </a:p>
        </p:txBody>
      </p:sp>
      <p:pic>
        <p:nvPicPr>
          <p:cNvPr id="4" name="Содержимое 3" descr="deleciya.jpg"/>
          <p:cNvPicPr>
            <a:picLocks noGrp="1" noChangeAspect="1"/>
          </p:cNvPicPr>
          <p:nvPr>
            <p:ph idx="1"/>
          </p:nvPr>
        </p:nvPicPr>
        <p:blipFill>
          <a:blip r:embed="rId2"/>
          <a:srcRect l="8807" b="7134"/>
          <a:stretch>
            <a:fillRect/>
          </a:stretch>
        </p:blipFill>
        <p:spPr>
          <a:xfrm>
            <a:off x="428596" y="2143116"/>
            <a:ext cx="8319213" cy="438566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транслокація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це обмін ділянок між негомологічними хромосомами</a:t>
            </a:r>
            <a:endParaRPr lang="ru-RU" dirty="0"/>
          </a:p>
        </p:txBody>
      </p:sp>
      <p:pic>
        <p:nvPicPr>
          <p:cNvPr id="4" name="Содержимое 3" descr="Translocation-4-20.png"/>
          <p:cNvPicPr>
            <a:picLocks noGrp="1" noChangeAspect="1"/>
          </p:cNvPicPr>
          <p:nvPr>
            <p:ph idx="1"/>
          </p:nvPr>
        </p:nvPicPr>
        <p:blipFill>
          <a:blip r:embed="rId2"/>
          <a:srcRect t="17654"/>
          <a:stretch>
            <a:fillRect/>
          </a:stretch>
        </p:blipFill>
        <p:spPr>
          <a:xfrm>
            <a:off x="285720" y="2214554"/>
            <a:ext cx="8501122" cy="4447297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300037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інверсія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це поворот окремого фрагмента хромосоми на 180°; при цьому число генів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хромосомі залишається незмінним, а змінюється лише їхня послідовність                       </a:t>
            </a:r>
            <a:endParaRPr lang="ru-RU" dirty="0"/>
          </a:p>
        </p:txBody>
      </p:sp>
      <p:pic>
        <p:nvPicPr>
          <p:cNvPr id="6" name="Содержимое 5" descr="инверсии.gif"/>
          <p:cNvPicPr>
            <a:picLocks noGrp="1" noChangeAspect="1"/>
          </p:cNvPicPr>
          <p:nvPr>
            <p:ph idx="1"/>
          </p:nvPr>
        </p:nvPicPr>
        <p:blipFill>
          <a:blip r:embed="rId2"/>
          <a:srcRect b="11411"/>
          <a:stretch>
            <a:fillRect/>
          </a:stretch>
        </p:blipFill>
        <p:spPr>
          <a:xfrm>
            <a:off x="3786182" y="2945941"/>
            <a:ext cx="5207138" cy="3912059"/>
          </a:xfrm>
          <a:effectLst>
            <a:softEdge rad="127000"/>
          </a:effectLst>
        </p:spPr>
      </p:pic>
      <p:pic>
        <p:nvPicPr>
          <p:cNvPr id="7" name="Рисунок 6" descr="inversion.jpg"/>
          <p:cNvPicPr>
            <a:picLocks noChangeAspect="1"/>
          </p:cNvPicPr>
          <p:nvPr/>
        </p:nvPicPr>
        <p:blipFill>
          <a:blip r:embed="rId3"/>
          <a:srcRect r="6624"/>
          <a:stretch>
            <a:fillRect/>
          </a:stretch>
        </p:blipFill>
        <p:spPr>
          <a:xfrm>
            <a:off x="928662" y="2877644"/>
            <a:ext cx="2071702" cy="385125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3582990"/>
          </a:xfrm>
        </p:spPr>
        <p:txBody>
          <a:bodyPr/>
          <a:lstStyle/>
          <a:p>
            <a:pPr algn="l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дуплікація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це подвоєння ділянки хромосоми</a:t>
            </a:r>
            <a:endParaRPr lang="ru-RU" dirty="0"/>
          </a:p>
        </p:txBody>
      </p:sp>
      <p:pic>
        <p:nvPicPr>
          <p:cNvPr id="4" name="Содержимое 3" descr="130px-Gene-duplicatio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61549"/>
            <a:ext cx="3286148" cy="6614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Геномні мутації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пов’язані зі зміною числа хромосом. Відокремлюють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858280" cy="2114551"/>
          </a:xfrm>
        </p:spPr>
        <p:txBody>
          <a:bodyPr/>
          <a:lstStyle/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поліплоїдію 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     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       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стор.79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анеуплоїдію (гетероплоїдію)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2n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+1, 2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2n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+3,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2n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-1, 2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69261"/>
            <a:ext cx="2778955" cy="33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357562"/>
            <a:ext cx="271464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b="36755"/>
          <a:stretch>
            <a:fillRect/>
          </a:stretch>
        </p:blipFill>
        <p:spPr bwMode="auto">
          <a:xfrm>
            <a:off x="5715008" y="2129697"/>
            <a:ext cx="3428992" cy="472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3500430" y="19288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причинами виникнення: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857232"/>
            <a:ext cx="7115196" cy="5268931"/>
          </a:xfrm>
        </p:spPr>
        <p:txBody>
          <a:bodyPr/>
          <a:lstStyle/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спонтанні,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) індуковані</a:t>
            </a:r>
            <a:r>
              <a:rPr lang="uk-UA" b="1" dirty="0"/>
              <a:t>.</a:t>
            </a:r>
            <a:endParaRPr lang="ru-RU" b="1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Web_Games_Mutators _Alpha_1_G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567592"/>
            <a:ext cx="4643438" cy="4933242"/>
          </a:xfrm>
          <a:prstGeom prst="roundRect">
            <a:avLst>
              <a:gd name="adj" fmla="val 36117"/>
            </a:avLst>
          </a:prstGeom>
          <a:effectLst>
            <a:softEdge rad="63500"/>
          </a:effectLst>
        </p:spPr>
      </p:pic>
      <p:pic>
        <p:nvPicPr>
          <p:cNvPr id="5" name="Рисунок 4" descr="cockatiels5xx.jpg"/>
          <p:cNvPicPr>
            <a:picLocks noChangeAspect="1"/>
          </p:cNvPicPr>
          <p:nvPr/>
        </p:nvPicPr>
        <p:blipFill>
          <a:blip r:embed="rId3"/>
          <a:srcRect t="8275" b="3059"/>
          <a:stretch>
            <a:fillRect/>
          </a:stretch>
        </p:blipFill>
        <p:spPr>
          <a:xfrm>
            <a:off x="0" y="1401953"/>
            <a:ext cx="4500562" cy="54560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1316679963.jpg"/>
          <p:cNvPicPr>
            <a:picLocks noChangeAspect="1"/>
          </p:cNvPicPr>
          <p:nvPr/>
        </p:nvPicPr>
        <p:blipFill>
          <a:blip r:embed="rId4" cstate="print"/>
          <a:srcRect r="10625"/>
          <a:stretch>
            <a:fillRect/>
          </a:stretch>
        </p:blipFill>
        <p:spPr>
          <a:xfrm>
            <a:off x="152400" y="152400"/>
            <a:ext cx="1317612" cy="12531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4714876" y="1571612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6357958"/>
            <a:ext cx="436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Стор. 82, другий абзац прочитайте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Зверніть увагу!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504351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 кожне </a:t>
            </a:r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ушкодження ДНК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неодмінно реалізується в мутацію, часто відбувається виправлення цих ушкоджень за допомогою особливих ферментів, тобто існує система виправлення помилок. Цей </a:t>
            </a:r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процес виправлення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помилок </a:t>
            </a:r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репарацією.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6679963.jpg"/>
          <p:cNvPicPr>
            <a:picLocks noChangeAspect="1"/>
          </p:cNvPicPr>
          <p:nvPr/>
        </p:nvPicPr>
        <p:blipFill>
          <a:blip r:embed="rId2" cstate="print"/>
          <a:srcRect r="10625"/>
          <a:stretch>
            <a:fillRect/>
          </a:stretch>
        </p:blipFill>
        <p:spPr>
          <a:xfrm>
            <a:off x="152400" y="152400"/>
            <a:ext cx="1317612" cy="12531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00017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383" y="214290"/>
            <a:ext cx="8887493" cy="6429420"/>
          </a:xfrm>
          <a:effectLst>
            <a:softEdge rad="127000"/>
          </a:effectLst>
        </p:spPr>
      </p:pic>
      <p:pic>
        <p:nvPicPr>
          <p:cNvPr id="5" name="1 - Track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857232"/>
            <a:ext cx="6500858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uk-UA" sz="3200" dirty="0" smtClean="0">
                <a:solidFill>
                  <a:schemeClr val="bg1"/>
                </a:solidFill>
              </a:rPr>
              <a:t>А зараз трохи відпочинку. </a:t>
            </a:r>
          </a:p>
          <a:p>
            <a:pPr algn="r"/>
            <a:r>
              <a:rPr lang="uk-UA" sz="3200" dirty="0" smtClean="0">
                <a:solidFill>
                  <a:schemeClr val="bg1"/>
                </a:solidFill>
              </a:rPr>
              <a:t>Сядьте зручно, </a:t>
            </a:r>
          </a:p>
          <a:p>
            <a:pPr algn="r"/>
            <a:r>
              <a:rPr lang="uk-UA" sz="3200" dirty="0" smtClean="0">
                <a:solidFill>
                  <a:schemeClr val="bg1"/>
                </a:solidFill>
              </a:rPr>
              <a:t>схрестить пальці,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r"/>
            <a:r>
              <a:rPr lang="uk-UA" sz="3200" dirty="0" smtClean="0">
                <a:solidFill>
                  <a:schemeClr val="bg1"/>
                </a:solidFill>
              </a:rPr>
              <a:t> Закрийте очі долонями, </a:t>
            </a:r>
          </a:p>
          <a:p>
            <a:pPr algn="r"/>
            <a:r>
              <a:rPr lang="uk-UA" sz="3200" dirty="0" smtClean="0">
                <a:solidFill>
                  <a:schemeClr val="bg1"/>
                </a:solidFill>
              </a:rPr>
              <a:t>уявіть чорний оксамит перед очима, </a:t>
            </a:r>
          </a:p>
          <a:p>
            <a:pPr algn="r"/>
            <a:r>
              <a:rPr lang="uk-UA" sz="3200" dirty="0" smtClean="0">
                <a:solidFill>
                  <a:schemeClr val="bg1"/>
                </a:solidFill>
              </a:rPr>
              <a:t>та послухайте музику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r"/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1927 р. Т.Морган та Г.Мьоллер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показали, що мутації можна викликати штучно за допомогою фізичних або хімічних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мутагенів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Мутації вивчали в українській школі на чолі з академіком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С.М.Гершензоном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978154"/>
            <a:ext cx="1785949" cy="27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12096"/>
          <a:stretch>
            <a:fillRect/>
          </a:stretch>
        </p:blipFill>
        <p:spPr bwMode="auto">
          <a:xfrm>
            <a:off x="357158" y="3905249"/>
            <a:ext cx="2019301" cy="279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71942"/>
            <a:ext cx="1866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b="26056"/>
          <a:stretch>
            <a:fillRect/>
          </a:stretch>
        </p:blipFill>
        <p:spPr bwMode="auto">
          <a:xfrm>
            <a:off x="2714612" y="5643578"/>
            <a:ext cx="18288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614364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1866 - 1945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621508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1890 -  1967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621508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1906-1998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відповіді на запитання: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 fontScale="92500" lnSpcReduction="2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Що таке мутація?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Чи завжди мутації призводять до негативних наслідків?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Яке значення має мутаційна мінливість для  живих організмів?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Які  приклади мутацій можна навести в людини?</a:t>
            </a:r>
          </a:p>
          <a:p>
            <a:pPr marL="742950" lvl="0" indent="-742950">
              <a:buFont typeface="+mj-lt"/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Основні положення мутаційної теорії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357187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Фактори, які здатні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індукувати мутаційний ефект називають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мутагенними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Мутагени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універсальні. Розрізняють: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335756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іонізуюче випромінювання, ультрафіолет, рентгенівські й гамма-промені, підвищена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t°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С, …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Хімічні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(азотистий іприт,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етиленаміди, нітрофурани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000" u="sng" dirty="0" smtClean="0">
                <a:latin typeface="Times New Roman" pitchFamily="18" charset="0"/>
                <a:cs typeface="Times New Roman" pitchFamily="18" charset="0"/>
              </a:rPr>
              <a:t>бензопірен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колхіцин,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солі 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…)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віруси, токсини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ДНК)          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стор. 84,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останній абзац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6679963.jpg"/>
          <p:cNvPicPr>
            <a:picLocks noChangeAspect="1"/>
          </p:cNvPicPr>
          <p:nvPr/>
        </p:nvPicPr>
        <p:blipFill>
          <a:blip r:embed="rId2" cstate="print"/>
          <a:srcRect r="10625"/>
          <a:stretch>
            <a:fillRect/>
          </a:stretch>
        </p:blipFill>
        <p:spPr>
          <a:xfrm>
            <a:off x="152400" y="152400"/>
            <a:ext cx="1317612" cy="12531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Содержимое 3" descr="6ca5284465_133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2851"/>
            <a:ext cx="9144000" cy="6401309"/>
          </a:xfrm>
          <a:effectLst>
            <a:softEdge rad="1270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57224" y="1071546"/>
            <a:ext cx="7286676" cy="485778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857224" y="1071546"/>
            <a:ext cx="7358114" cy="507209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64305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Алкалоїд колхіцин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руйнує веретено поділу клітини.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olchic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71612"/>
            <a:ext cx="3114097" cy="3197225"/>
          </a:xfrm>
          <a:effectLst>
            <a:softEdge rad="63500"/>
          </a:effectLst>
        </p:spPr>
      </p:pic>
      <p:pic>
        <p:nvPicPr>
          <p:cNvPr id="7" name="Рисунок 6" descr="colchici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8868"/>
            <a:ext cx="4620390" cy="4429132"/>
          </a:xfrm>
          <a:prstGeom prst="roundRect">
            <a:avLst>
              <a:gd name="adj" fmla="val 30520"/>
            </a:avLst>
          </a:prstGeom>
          <a:effectLst>
            <a:softEdge rad="127000"/>
          </a:effectLst>
        </p:spPr>
      </p:pic>
      <p:pic>
        <p:nvPicPr>
          <p:cNvPr id="8" name="Рисунок 7" descr="mitosis.jpg"/>
          <p:cNvPicPr>
            <a:picLocks noChangeAspect="1"/>
          </p:cNvPicPr>
          <p:nvPr/>
        </p:nvPicPr>
        <p:blipFill>
          <a:blip r:embed="rId4"/>
          <a:srcRect l="63485" t="55178" b="24158"/>
          <a:stretch>
            <a:fillRect/>
          </a:stretch>
        </p:blipFill>
        <p:spPr>
          <a:xfrm>
            <a:off x="0" y="3429000"/>
            <a:ext cx="3744653" cy="3429000"/>
          </a:xfrm>
          <a:prstGeom prst="roundRect">
            <a:avLst>
              <a:gd name="adj" fmla="val 50000"/>
            </a:avLst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Обробка бруньок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колхіцином</a:t>
            </a:r>
            <a:endParaRPr lang="ru-RU" b="1" dirty="0"/>
          </a:p>
        </p:txBody>
      </p:sp>
      <p:pic>
        <p:nvPicPr>
          <p:cNvPr id="4" name="Содержимое 3" descr="poliploid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143435"/>
            <a:ext cx="7000923" cy="5330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Газ іприт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підвищує частоту мутацій у 90 разів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travlenie_kletok_toksinami_2.gif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20000"/>
          </a:blip>
          <a:srcRect l="24434" t="25862" r="55906" b="62956"/>
          <a:stretch>
            <a:fillRect/>
          </a:stretch>
        </p:blipFill>
        <p:spPr>
          <a:xfrm>
            <a:off x="928662" y="2000240"/>
            <a:ext cx="3000396" cy="1428760"/>
          </a:xfrm>
          <a:prstGeom prst="roundRect">
            <a:avLst>
              <a:gd name="adj" fmla="val 50000"/>
            </a:avLst>
          </a:prstGeom>
          <a:effectLst>
            <a:softEdge rad="127000"/>
          </a:effectLst>
        </p:spPr>
      </p:pic>
      <p:pic>
        <p:nvPicPr>
          <p:cNvPr id="10" name="Рисунок 9" descr="0_593bc_dba6a443_XL.jpg"/>
          <p:cNvPicPr>
            <a:picLocks noChangeAspect="1"/>
          </p:cNvPicPr>
          <p:nvPr/>
        </p:nvPicPr>
        <p:blipFill>
          <a:blip r:embed="rId3"/>
          <a:srcRect l="9984" t="15625" r="22561" b="12500"/>
          <a:stretch>
            <a:fillRect/>
          </a:stretch>
        </p:blipFill>
        <p:spPr>
          <a:xfrm>
            <a:off x="3798606" y="2357430"/>
            <a:ext cx="5131112" cy="40005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ипр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4"/>
            <a:ext cx="5715000" cy="3343275"/>
          </a:xfrm>
          <a:prstGeom prst="roundRect">
            <a:avLst>
              <a:gd name="adj" fmla="val 37072"/>
            </a:avLst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Віруси є біологічними мутагенами.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ycl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4559" y="1000108"/>
            <a:ext cx="5719441" cy="5592424"/>
          </a:xfrm>
          <a:prstGeom prst="roundRect">
            <a:avLst>
              <a:gd name="adj" fmla="val 44437"/>
            </a:avLst>
          </a:prstGeom>
          <a:effectLst>
            <a:softEdge rad="127000"/>
          </a:effectLst>
        </p:spPr>
      </p:pic>
      <p:pic>
        <p:nvPicPr>
          <p:cNvPr id="8" name="Рисунок 7" descr="685px-Rotavirus_Reconstruction виру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28670"/>
            <a:ext cx="3434627" cy="3008434"/>
          </a:xfrm>
          <a:prstGeom prst="roundRect">
            <a:avLst>
              <a:gd name="adj" fmla="val 48454"/>
            </a:avLst>
          </a:prstGeom>
          <a:effectLst>
            <a:softEdge rad="127000"/>
          </a:effectLst>
        </p:spPr>
      </p:pic>
      <p:pic>
        <p:nvPicPr>
          <p:cNvPr id="9" name="Рисунок 8" descr="3.jpg2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1"/>
          <a:stretch>
            <a:fillRect/>
          </a:stretch>
        </p:blipFill>
        <p:spPr>
          <a:xfrm>
            <a:off x="0" y="3786190"/>
            <a:ext cx="3857620" cy="3071810"/>
          </a:xfrm>
          <a:prstGeom prst="roundRect">
            <a:avLst>
              <a:gd name="adj" fmla="val 39591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6643710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Різні види організмів і різні особини одного виду відрізняються за чутливістю до мутагенів.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Частота мутацій тим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вища, чим більш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мутагенів в організмі.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ереск-карл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2464" y="2203565"/>
            <a:ext cx="3361536" cy="4654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796908"/>
          </a:xfrm>
        </p:spPr>
        <p:txBody>
          <a:bodyPr>
            <a:norm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Зверніть увагу!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- мутагени універсальні;</a:t>
            </a:r>
            <a:br>
              <a:rPr lang="uk-UA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- мутації не спрямовані; </a:t>
            </a:r>
            <a:br>
              <a:rPr lang="uk-UA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- ступінь вираження мутацій у фенотипі не залежить від інтенсивності і тривалості дії мутагенного фактора;</a:t>
            </a:r>
            <a:br>
              <a:rPr lang="uk-UA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- частота мутацій зростає, коли дія мутагену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довготриваліша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і сильніша;</a:t>
            </a:r>
            <a:br>
              <a:rPr lang="uk-UA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- для мутагенних факторів не існує нижнього порогу їхньої дії.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54"/>
          </a:xfrm>
        </p:spPr>
        <p:txBody>
          <a:bodyPr>
            <a:normAutofit/>
          </a:bodyPr>
          <a:lstStyle/>
          <a:p>
            <a:pPr lvl="0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1. Прикладом мутаційної </a:t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мінливості є -          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500066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uk-UA" dirty="0" smtClean="0"/>
              <a:t>                     </a:t>
            </a:r>
            <a:r>
              <a:rPr lang="uk-UA" i="1" dirty="0" smtClean="0"/>
              <a:t>                     </a:t>
            </a:r>
            <a:endParaRPr lang="ru-RU" i="1" dirty="0" smtClean="0"/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загнуті крила дрозофіли     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зміна кольору шерсті у горностаєвого кролика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альбінізм (порушення пігментації) 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-зменшення розміру рослин під час посухи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1 -  ___, ___.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939916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2. Залежно від  впливу на життєдіяльність організму </a:t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мутації є-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643446"/>
          </a:xfrm>
        </p:spPr>
        <p:txBody>
          <a:bodyPr/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індуковані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сублетальні     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спонтанні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летальні      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нейтральні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2 - ___, ___, ___.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5286412" cy="63690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Мутації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стійкі зміни генетичного матеріалу, які виникають раптово і призводять до змін спадкових ознак організму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Поняття про мутації (мутатіо – зміна)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вивчав  Гуго де Фріз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1901 році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3357586" cy="635798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929058" cy="567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Установіть відповідність між мутагенними факторами та їх назвою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іонізуюче випромінювання;                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бензопірен, ;        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рентгенівське  випромінювання;                                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віруси;         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алкалоїд  колхіцин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3 - 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___, ___;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___, ___;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___.                                                                 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58272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5300" dirty="0" smtClean="0">
                <a:latin typeface="Times New Roman" pitchFamily="18" charset="0"/>
                <a:cs typeface="Times New Roman" pitchFamily="18" charset="0"/>
              </a:rPr>
              <a:t>Залежно 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від того де бувають </a:t>
            </a:r>
            <a:r>
              <a:rPr lang="uk-UA" sz="5300" dirty="0" smtClean="0">
                <a:latin typeface="Times New Roman" pitchFamily="18" charset="0"/>
                <a:cs typeface="Times New Roman" pitchFamily="18" charset="0"/>
              </a:rPr>
              <a:t>мутації є-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/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-соматичні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шкідливі    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-спонтанні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-корисні     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генеративні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___, ___.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Перевірте відповіді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214974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–   А, 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–   Б, Г, Д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– Б, Д;     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– А, Г;    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– 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–   А, Д</a:t>
            </a:r>
          </a:p>
          <a:p>
            <a:pPr marL="971550" lvl="1" indent="-51435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Порахуйте кількість правильних відповідей (літер) - ______,  та помилок - _____, ______.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2566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Мутації – стійкі зміни генетичного матеріалу, які виникають раптово і призводять до змін спадкових ознак організму.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414338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Мутації можна викликати штучно, впливаючи фізичними, хімічними, біологічними факторами.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Різні види організмів і різні особини одного виду відрізняються за чутливістю до мутагенів.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Частота мутацій тим вища, чим більше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мутагенів в організмі.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Д/З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 15,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повторити §14.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Стор. 90 – 91, № 1 – 10, дайте відповіді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Вивчити нові терміни  й поняття та їх значення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Бажаю успіху!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21" y="2156182"/>
            <a:ext cx="4763831" cy="4487528"/>
          </a:xfrm>
          <a:prstGeom prst="snip2DiagRect">
            <a:avLst>
              <a:gd name="adj1" fmla="val 5402"/>
              <a:gd name="adj2" fmla="val 35395"/>
            </a:avLst>
          </a:prstGeom>
          <a:effectLst>
            <a:softEdge rad="127000"/>
          </a:effectLst>
        </p:spPr>
      </p:pic>
      <p:pic>
        <p:nvPicPr>
          <p:cNvPr id="5" name="Рисунок 4" descr="95b23b252ac2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52"/>
          <a:stretch>
            <a:fillRect/>
          </a:stretch>
        </p:blipFill>
        <p:spPr>
          <a:xfrm>
            <a:off x="7000872" y="4982750"/>
            <a:ext cx="2143128" cy="1875250"/>
          </a:xfrm>
          <a:prstGeom prst="rect">
            <a:avLst/>
          </a:prstGeom>
        </p:spPr>
      </p:pic>
      <p:pic>
        <p:nvPicPr>
          <p:cNvPr id="6" name="Рисунок 5" descr="74814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652765"/>
            <a:ext cx="3929090" cy="4791574"/>
          </a:xfrm>
          <a:prstGeom prst="snip2DiagRect">
            <a:avLst>
              <a:gd name="adj1" fmla="val 38095"/>
              <a:gd name="adj2" fmla="val 16667"/>
            </a:avLst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643602" cy="13684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Посміхнімось разом! 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мутації не завжди призводять до негативних наслідків</a:t>
            </a:r>
            <a:endParaRPr lang="uk-UA" sz="3600" dirty="0" smtClean="0"/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 мутаційною мінливістю пов’язана еволюція – процес утворення нових видів, сортів і порід.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slide11.JPG"/>
          <p:cNvPicPr>
            <a:picLocks noChangeAspect="1"/>
          </p:cNvPicPr>
          <p:nvPr/>
        </p:nvPicPr>
        <p:blipFill>
          <a:blip r:embed="rId2" cstate="print"/>
          <a:srcRect t="1923" b="5529"/>
          <a:stretch>
            <a:fillRect/>
          </a:stretch>
        </p:blipFill>
        <p:spPr>
          <a:xfrm>
            <a:off x="2612609" y="2928934"/>
            <a:ext cx="6531391" cy="39290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neophema.jpg"/>
          <p:cNvPicPr>
            <a:picLocks noChangeAspect="1"/>
          </p:cNvPicPr>
          <p:nvPr/>
        </p:nvPicPr>
        <p:blipFill>
          <a:blip r:embed="rId3"/>
          <a:srcRect l="8379" t="2298" r="9917"/>
          <a:stretch>
            <a:fillRect/>
          </a:stretch>
        </p:blipFill>
        <p:spPr>
          <a:xfrm>
            <a:off x="0" y="2826862"/>
            <a:ext cx="2786082" cy="403113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ta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069" y="2332037"/>
            <a:ext cx="6337931" cy="4525963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44037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Різноманітні вади,  синдром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Дауна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Сіамські близнюки,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багатопалість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фенілкетонурія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галактоземія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альбінізм,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тощо…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440510"/>
          </a:xfrm>
        </p:spPr>
        <p:txBody>
          <a:bodyPr>
            <a:normAutofit/>
          </a:bodyPr>
          <a:lstStyle/>
          <a:p>
            <a:pPr algn="l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Основні положення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мутаційної теорії :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мутації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виникають раптово;</a:t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- зміни, спричинені мутаціями, стійкі і можуть успадковуватись;</a:t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- мутації не спрямовані, тобто можуть бути корисними, шкідливими або нейтральними для організмів;</a:t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- одні й ті ж мутації можуть виникати неодноразово.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578" y="214290"/>
            <a:ext cx="2214578" cy="621510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ut7.jpg"/>
          <p:cNvPicPr>
            <a:picLocks noChangeAspect="1"/>
          </p:cNvPicPr>
          <p:nvPr/>
        </p:nvPicPr>
        <p:blipFill>
          <a:blip r:embed="rId2"/>
          <a:srcRect l="2554" r="22628"/>
          <a:stretch>
            <a:fillRect/>
          </a:stretch>
        </p:blipFill>
        <p:spPr>
          <a:xfrm>
            <a:off x="4214810" y="3286125"/>
            <a:ext cx="2928958" cy="3571875"/>
          </a:xfrm>
          <a:prstGeom prst="snip2DiagRect">
            <a:avLst>
              <a:gd name="adj1" fmla="val 25177"/>
              <a:gd name="adj2" fmla="val 16667"/>
            </a:avLst>
          </a:prstGeom>
          <a:effectLst>
            <a:softEdge rad="127000"/>
          </a:effectLst>
        </p:spPr>
      </p:pic>
      <p:pic>
        <p:nvPicPr>
          <p:cNvPr id="8" name="Рисунок 7" descr="www.domera.ru 1.jpeg"/>
          <p:cNvPicPr>
            <a:picLocks noChangeAspect="1"/>
          </p:cNvPicPr>
          <p:nvPr/>
        </p:nvPicPr>
        <p:blipFill>
          <a:blip r:embed="rId3" cstate="print"/>
          <a:srcRect l="3066" r="3066"/>
          <a:stretch>
            <a:fillRect/>
          </a:stretch>
        </p:blipFill>
        <p:spPr>
          <a:xfrm>
            <a:off x="3786182" y="3027012"/>
            <a:ext cx="2428892" cy="19760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Отже, можливість утворювати мутації є універсальною властивістю всіх живих організмів.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nimals-mutation-14.jpg"/>
          <p:cNvPicPr>
            <a:picLocks noGrp="1" noChangeAspect="1"/>
          </p:cNvPicPr>
          <p:nvPr>
            <p:ph idx="1"/>
          </p:nvPr>
        </p:nvPicPr>
        <p:blipFill>
          <a:blip r:embed="rId4"/>
          <a:srcRect l="10402" r="27189"/>
          <a:stretch>
            <a:fillRect/>
          </a:stretch>
        </p:blipFill>
        <p:spPr>
          <a:xfrm>
            <a:off x="214282" y="1928802"/>
            <a:ext cx="2143140" cy="2835669"/>
          </a:xfrm>
          <a:effectLst>
            <a:softEdge rad="63500"/>
          </a:effectLst>
        </p:spPr>
      </p:pic>
      <p:pic>
        <p:nvPicPr>
          <p:cNvPr id="5" name="Рисунок 4" descr="рецесіна мутація.jpg"/>
          <p:cNvPicPr>
            <a:picLocks noChangeAspect="1"/>
          </p:cNvPicPr>
          <p:nvPr/>
        </p:nvPicPr>
        <p:blipFill>
          <a:blip r:embed="rId5"/>
          <a:srcRect l="6875" t="5000" r="12500" b="20000"/>
          <a:stretch>
            <a:fillRect/>
          </a:stretch>
        </p:blipFill>
        <p:spPr>
          <a:xfrm>
            <a:off x="5857884" y="2071678"/>
            <a:ext cx="3071834" cy="21431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м.генерат.органів.jpg"/>
          <p:cNvPicPr>
            <a:picLocks noChangeAspect="1"/>
          </p:cNvPicPr>
          <p:nvPr/>
        </p:nvPicPr>
        <p:blipFill>
          <a:blip r:embed="rId6"/>
          <a:srcRect b="7143"/>
          <a:stretch>
            <a:fillRect/>
          </a:stretch>
        </p:blipFill>
        <p:spPr>
          <a:xfrm>
            <a:off x="0" y="4420192"/>
            <a:ext cx="3500430" cy="24378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сомат. мут.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58016" y="4071942"/>
            <a:ext cx="2089542" cy="25717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mandarynka2.JPG"/>
          <p:cNvPicPr>
            <a:picLocks noChangeAspect="1"/>
          </p:cNvPicPr>
          <p:nvPr/>
        </p:nvPicPr>
        <p:blipFill>
          <a:blip r:embed="rId8"/>
          <a:srcRect t="16518" r="18610" b="12332"/>
          <a:stretch>
            <a:fillRect/>
          </a:stretch>
        </p:blipFill>
        <p:spPr>
          <a:xfrm>
            <a:off x="2571736" y="4429132"/>
            <a:ext cx="2428892" cy="1592484"/>
          </a:xfrm>
          <a:prstGeom prst="snip2DiagRect">
            <a:avLst>
              <a:gd name="adj1" fmla="val 50000"/>
              <a:gd name="adj2" fmla="val 32396"/>
            </a:avLst>
          </a:prstGeom>
          <a:effectLst>
            <a:softEdge rad="63500"/>
          </a:effectLst>
        </p:spPr>
      </p:pic>
      <p:pic>
        <p:nvPicPr>
          <p:cNvPr id="10" name="Рисунок 9" descr="cfdc4c08560f9fa1b40c5625e3fdaaa3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794" y="2214554"/>
            <a:ext cx="2336422" cy="207941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Castellomutazione.JPG"/>
          <p:cNvPicPr>
            <a:picLocks noChangeAspect="1"/>
          </p:cNvPicPr>
          <p:nvPr/>
        </p:nvPicPr>
        <p:blipFill>
          <a:blip r:embed="rId10"/>
          <a:srcRect l="63281" t="54167" r="14844" b="27083"/>
          <a:stretch>
            <a:fillRect/>
          </a:stretch>
        </p:blipFill>
        <p:spPr>
          <a:xfrm>
            <a:off x="4000496" y="2000240"/>
            <a:ext cx="2000264" cy="1285884"/>
          </a:xfrm>
          <a:prstGeom prst="round2DiagRect">
            <a:avLst>
              <a:gd name="adj1" fmla="val 50000"/>
              <a:gd name="adj2" fmla="val 0"/>
            </a:avLst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Типи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мутацій. Мутагени.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48_item_pict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3" y="2071678"/>
            <a:ext cx="8646421" cy="47863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1316679963.jpg"/>
          <p:cNvPicPr>
            <a:picLocks noChangeAspect="1"/>
          </p:cNvPicPr>
          <p:nvPr/>
        </p:nvPicPr>
        <p:blipFill>
          <a:blip r:embed="rId3" cstate="print"/>
          <a:srcRect r="10625"/>
          <a:stretch>
            <a:fillRect/>
          </a:stretch>
        </p:blipFill>
        <p:spPr>
          <a:xfrm>
            <a:off x="0" y="0"/>
            <a:ext cx="1317612" cy="12531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142976" y="2357431"/>
            <a:ext cx="1428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Мутація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72396" y="3500438"/>
            <a:ext cx="1357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Клітинна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6072206"/>
            <a:ext cx="17859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uk-UA" sz="2800" dirty="0" smtClean="0"/>
              <a:t>Змінений</a:t>
            </a:r>
          </a:p>
          <a:p>
            <a:pPr>
              <a:lnSpc>
                <a:spcPts val="2400"/>
              </a:lnSpc>
            </a:pPr>
            <a:r>
              <a:rPr lang="uk-UA" sz="2800" dirty="0" smtClean="0"/>
              <a:t>     протеїн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3214686"/>
            <a:ext cx="3571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і-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714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Ознайомимось з видами мутацій та їх класифікацією,</a:t>
            </a:r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Розглянемо основні мутагенні фактори та їх вплив живі</a:t>
            </a:r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організми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2480</TotalTime>
  <Words>968</Words>
  <Application>Microsoft Office PowerPoint</Application>
  <PresentationFormat>Экран (4:3)</PresentationFormat>
  <Paragraphs>181</Paragraphs>
  <Slides>45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До теми уроку «Типи мутацій. Мутагени.»</vt:lpstr>
      <vt:lpstr>Мінливість</vt:lpstr>
      <vt:lpstr>Дайте відповіді на запитання:</vt:lpstr>
      <vt:lpstr>Мутації – стійкі зміни генетичного матеріалу, які виникають раптово і призводять до змін спадкових ознак організму.  Поняття про мутації (мутатіо – зміна) вивчав  Гуго де Фріз 1901 році. </vt:lpstr>
      <vt:lpstr> </vt:lpstr>
      <vt:lpstr>Різноманітні вади,  синдром Дауна, Сіамські близнюки, багатопалість,  фенілкетонурія, галактоземія, альбінізм, тощо…    </vt:lpstr>
      <vt:lpstr>Основні положення мутаційної теорії : - мутації виникають раптово; - зміни, спричинені мутаціями, стійкі і можуть успадковуватись; - мутації не спрямовані, тобто можуть бути корисними, шкідливими або нейтральними для організмів; - одні й ті ж мутації можуть виникати неодноразово. </vt:lpstr>
      <vt:lpstr>Отже, можливість утворювати мутації є універсальною властивістю всіх живих організмів.</vt:lpstr>
      <vt:lpstr>       Типи мутацій. Мутагени.</vt:lpstr>
      <vt:lpstr>Залежно від того, де бувають: </vt:lpstr>
      <vt:lpstr>    Залежно від впливу  на життєдіяльність організму:</vt:lpstr>
      <vt:lpstr> За зміною фенотипу: </vt:lpstr>
      <vt:lpstr>За поведінкою мутації в гетерозиготі:</vt:lpstr>
      <vt:lpstr>За локалізацією в клітині: </vt:lpstr>
      <vt:lpstr>         Залежно від змін генетичного апарату (за зміною генотипу):</vt:lpstr>
      <vt:lpstr>Це найбільш поширена класифікація</vt:lpstr>
      <vt:lpstr>Генні – пов’язані зі зміною окремих генів (точкові). На рівні ланцюга ДНК</vt:lpstr>
      <vt:lpstr> </vt:lpstr>
      <vt:lpstr>   </vt:lpstr>
      <vt:lpstr>Хромосомні мутації пов’язані зі структурними змінами хромосом різних типів:</vt:lpstr>
      <vt:lpstr>делеція — це втрата хромосомою певної ділянки, яка потім зазвичай знищується</vt:lpstr>
      <vt:lpstr>транслокація — це обмін ділянок між негомологічними хромосомами</vt:lpstr>
      <vt:lpstr>інверсія — це поворот окремого фрагмента хромосоми на 180°; при цьому число генів  у хромосомі залишається незмінним, а змінюється лише їхня послідовність                       </vt:lpstr>
      <vt:lpstr>дуплікація — це подвоєння ділянки хромосоми</vt:lpstr>
      <vt:lpstr>Геномні мутації пов’язані зі зміною числа хромосом. Відокремлюють:</vt:lpstr>
      <vt:lpstr>      За причинами виникнення: </vt:lpstr>
      <vt:lpstr>Зверніть увагу!</vt:lpstr>
      <vt:lpstr>  </vt:lpstr>
      <vt:lpstr>У 1927 р. Т.Морган та Г.Мьоллер – показали, що мутації можна викликати штучно за допомогою фізичних або хімічних мутагенів. Мутації вивчали в українській школі на чолі з академіком С.М.Гершензоном. </vt:lpstr>
      <vt:lpstr>Фактори, які здатні            індукувати мутаційний ефект називають мутагенними.  Мутагени універсальні. Розрізняють:</vt:lpstr>
      <vt:lpstr> </vt:lpstr>
      <vt:lpstr>Алкалоїд колхіцин – руйнує веретено поділу клітини. </vt:lpstr>
      <vt:lpstr>Обробка бруньок колхіцином</vt:lpstr>
      <vt:lpstr>Газ іприт – підвищує частоту мутацій у 90 разів</vt:lpstr>
      <vt:lpstr>Віруси є біологічними мутагенами.</vt:lpstr>
      <vt:lpstr>     Різні види організмів і різні особини одного виду відрізняються за чутливістю до мутагенів. Частота мутацій тим  вища, чим більш  мутагенів в організмі. </vt:lpstr>
      <vt:lpstr>Зверніть увагу!</vt:lpstr>
      <vt:lpstr>1. Прикладом мутаційної  мінливості є -           </vt:lpstr>
      <vt:lpstr>2. Залежно від  впливу на життєдіяльність організму  мутації є- </vt:lpstr>
      <vt:lpstr>3. Установіть відповідність між мутагенними факторами та їх назвою</vt:lpstr>
      <vt:lpstr>4.  Залежно від того де бувають мутації є-       </vt:lpstr>
      <vt:lpstr>Перевірте відповіді</vt:lpstr>
      <vt:lpstr>Мутації – стійкі зміни генетичного матеріалу, які виникають раптово і призводять до змін спадкових ознак організму.</vt:lpstr>
      <vt:lpstr>Д/З </vt:lpstr>
      <vt:lpstr>Посміхнімось разом!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мутацій. Мутагени.</dc:title>
  <dc:creator>СВЕТА</dc:creator>
  <cp:lastModifiedBy>СВЕТА</cp:lastModifiedBy>
  <cp:revision>85</cp:revision>
  <dcterms:created xsi:type="dcterms:W3CDTF">2011-10-26T16:02:00Z</dcterms:created>
  <dcterms:modified xsi:type="dcterms:W3CDTF">2011-11-16T16:56:34Z</dcterms:modified>
</cp:coreProperties>
</file>