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427F16C-D324-4538-A02A-E43F35FE866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D08B6-E8A8-44A7-8ED7-56FCDE2DAFB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D7198-9A6B-4F88-86C3-5DBBA7B48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D7198-9A6B-4F88-86C3-5DBBA7B48F3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8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15C0-D42B-48FC-94E0-D794056849A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B93C-EE5A-4438-BAAD-4BE8EE00DE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15C0-D42B-48FC-94E0-D794056849A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B93C-EE5A-4438-BAAD-4BE8EE00D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15C0-D42B-48FC-94E0-D794056849A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B93C-EE5A-4438-BAAD-4BE8EE00D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15C0-D42B-48FC-94E0-D794056849A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B93C-EE5A-4438-BAAD-4BE8EE00D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15C0-D42B-48FC-94E0-D794056849A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B93C-EE5A-4438-BAAD-4BE8EE00DE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15C0-D42B-48FC-94E0-D794056849A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B93C-EE5A-4438-BAAD-4BE8EE00D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15C0-D42B-48FC-94E0-D794056849A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B93C-EE5A-4438-BAAD-4BE8EE00DE9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15C0-D42B-48FC-94E0-D794056849A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B93C-EE5A-4438-BAAD-4BE8EE00D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15C0-D42B-48FC-94E0-D794056849A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B93C-EE5A-4438-BAAD-4BE8EE00D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15C0-D42B-48FC-94E0-D794056849A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B93C-EE5A-4438-BAAD-4BE8EE00DE9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15C0-D42B-48FC-94E0-D794056849A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B93C-EE5A-4438-BAAD-4BE8EE00D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9415C0-D42B-48FC-94E0-D794056849A4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D25B93C-EE5A-4438-BAAD-4BE8EE00DE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764704"/>
            <a:ext cx="7776864" cy="1152128"/>
          </a:xfrm>
        </p:spPr>
        <p:txBody>
          <a:bodyPr>
            <a:normAutofit/>
          </a:bodyPr>
          <a:lstStyle/>
          <a:p>
            <a:r>
              <a:rPr lang="uk-UA" sz="4200" dirty="0" smtClean="0">
                <a:latin typeface="+mn-lt"/>
              </a:rPr>
              <a:t>Антисемітська політика</a:t>
            </a:r>
            <a:endParaRPr lang="ru-RU" sz="4200" dirty="0"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3528" y="3573016"/>
            <a:ext cx="2657872" cy="1872208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*підготували Купріна Катя, Ткаченко Яна, Ярошенко Настя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33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628800"/>
            <a:ext cx="6192688" cy="3816424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>
                <a:latin typeface="+mn-lt"/>
              </a:rPr>
              <a:t>Він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виявлявся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у тому, </a:t>
            </a:r>
            <a:r>
              <a:rPr lang="ru-RU" sz="2800" dirty="0" err="1">
                <a:latin typeface="+mn-lt"/>
              </a:rPr>
              <a:t>що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Гітлер</a:t>
            </a:r>
            <a:r>
              <a:rPr lang="ru-RU" sz="2800" dirty="0">
                <a:latin typeface="+mn-lt"/>
              </a:rPr>
              <a:t> уважав </a:t>
            </a:r>
            <a:r>
              <a:rPr lang="ru-RU" sz="2800" dirty="0" err="1">
                <a:latin typeface="+mn-lt"/>
              </a:rPr>
              <a:t>нації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нерівноцінними</a:t>
            </a:r>
            <a:r>
              <a:rPr lang="ru-RU" sz="2800" dirty="0">
                <a:latin typeface="+mn-lt"/>
              </a:rPr>
              <a:t>: є </a:t>
            </a:r>
            <a:r>
              <a:rPr lang="ru-RU" sz="2800" dirty="0" err="1">
                <a:latin typeface="+mn-lt"/>
              </a:rPr>
              <a:t>вищі</a:t>
            </a:r>
            <a:r>
              <a:rPr lang="ru-RU" sz="2800" dirty="0">
                <a:latin typeface="+mn-lt"/>
              </a:rPr>
              <a:t>, </a:t>
            </a:r>
            <a:r>
              <a:rPr lang="ru-RU" sz="2800" dirty="0" smtClean="0">
                <a:latin typeface="+mn-lt"/>
              </a:rPr>
              <a:t>а є </a:t>
            </a:r>
            <a:r>
              <a:rPr lang="ru-RU" sz="2800" dirty="0" err="1" smtClean="0">
                <a:latin typeface="+mn-lt"/>
              </a:rPr>
              <a:t>нижчі</a:t>
            </a:r>
            <a:r>
              <a:rPr lang="ru-RU" sz="2800" dirty="0">
                <a:latin typeface="+mn-lt"/>
              </a:rPr>
              <a:t>. </a:t>
            </a:r>
            <a:r>
              <a:rPr lang="ru-RU" sz="2800" dirty="0" err="1">
                <a:latin typeface="+mn-lt"/>
              </a:rPr>
              <a:t>Німці</a:t>
            </a:r>
            <a:r>
              <a:rPr lang="ru-RU" sz="2800" dirty="0">
                <a:latin typeface="+mn-lt"/>
              </a:rPr>
              <a:t> поза </a:t>
            </a:r>
            <a:r>
              <a:rPr lang="ru-RU" sz="2800" dirty="0" err="1">
                <a:latin typeface="+mn-lt"/>
              </a:rPr>
              <a:t>сумнівом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найвища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арійська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нація</a:t>
            </a:r>
            <a:r>
              <a:rPr lang="ru-RU" sz="2800" dirty="0">
                <a:latin typeface="+mn-lt"/>
              </a:rPr>
              <a:t>, яка </a:t>
            </a:r>
            <a:r>
              <a:rPr lang="ru-RU" sz="2800" dirty="0" smtClean="0">
                <a:latin typeface="+mn-lt"/>
              </a:rPr>
              <a:t>повинна </a:t>
            </a:r>
            <a:r>
              <a:rPr lang="ru-RU" sz="2800" dirty="0" err="1" smtClean="0">
                <a:latin typeface="+mn-lt"/>
              </a:rPr>
              <a:t>встановити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“</a:t>
            </a:r>
            <a:r>
              <a:rPr lang="ru-RU" sz="2800" dirty="0" err="1">
                <a:latin typeface="+mn-lt"/>
              </a:rPr>
              <a:t>новий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світовий</a:t>
            </a:r>
            <a:r>
              <a:rPr lang="ru-RU" sz="2800" dirty="0">
                <a:latin typeface="+mn-lt"/>
              </a:rPr>
              <a:t> порядок”. </a:t>
            </a:r>
            <a:br>
              <a:rPr lang="ru-RU" sz="2800" dirty="0">
                <a:latin typeface="+mn-lt"/>
              </a:rPr>
            </a:br>
            <a:r>
              <a:rPr lang="ru-RU" sz="2800" dirty="0" err="1">
                <a:latin typeface="+mn-lt"/>
              </a:rPr>
              <a:t>Гітлер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розробив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расову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теорію</a:t>
            </a:r>
            <a:r>
              <a:rPr lang="ru-RU" sz="2800" dirty="0">
                <a:latin typeface="+mn-lt"/>
              </a:rPr>
              <a:t>, </a:t>
            </a:r>
            <a:r>
              <a:rPr lang="ru-RU" sz="2800" dirty="0" err="1">
                <a:latin typeface="+mn-lt"/>
              </a:rPr>
              <a:t>що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розглядала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історію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людства</a:t>
            </a:r>
            <a:r>
              <a:rPr lang="ru-RU" sz="2800" dirty="0">
                <a:latin typeface="+mn-lt"/>
              </a:rPr>
              <a:t> як </a:t>
            </a:r>
            <a:r>
              <a:rPr lang="ru-RU" sz="2800" dirty="0" err="1">
                <a:latin typeface="+mn-lt"/>
              </a:rPr>
              <a:t>боротьбу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err="1">
                <a:latin typeface="+mn-lt"/>
              </a:rPr>
              <a:t>між</a:t>
            </a:r>
            <a:r>
              <a:rPr lang="ru-RU" sz="2800" dirty="0">
                <a:latin typeface="+mn-lt"/>
              </a:rPr>
              <a:t> расами. </a:t>
            </a:r>
            <a:r>
              <a:rPr lang="ru-RU" sz="2800" dirty="0" err="1">
                <a:latin typeface="+mn-lt"/>
              </a:rPr>
              <a:t>Особливий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наголос</a:t>
            </a:r>
            <a:r>
              <a:rPr lang="ru-RU" sz="2800" dirty="0">
                <a:latin typeface="+mn-lt"/>
              </a:rPr>
              <a:t> у </a:t>
            </a:r>
            <a:r>
              <a:rPr lang="ru-RU" sz="2800" dirty="0" err="1">
                <a:latin typeface="+mn-lt"/>
              </a:rPr>
              <a:t>цій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теорії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робився</a:t>
            </a:r>
            <a:r>
              <a:rPr lang="ru-RU" sz="2800" dirty="0">
                <a:latin typeface="+mn-lt"/>
              </a:rPr>
              <a:t> на </a:t>
            </a:r>
            <a:r>
              <a:rPr lang="ru-RU" sz="2800" b="1" u="sng" dirty="0" err="1">
                <a:latin typeface="+mn-lt"/>
              </a:rPr>
              <a:t>антисемітизмі</a:t>
            </a:r>
            <a:r>
              <a:rPr lang="ru-RU" sz="2800" b="1" u="sng" dirty="0">
                <a:latin typeface="+mn-lt"/>
              </a:rPr>
              <a:t>. 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1087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>
                <a:latin typeface="+mj-lt"/>
              </a:rPr>
              <a:t>Важливою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складовою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ідеологічної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платформи</a:t>
            </a:r>
            <a:r>
              <a:rPr lang="ru-RU" sz="3600" dirty="0">
                <a:latin typeface="+mj-lt"/>
              </a:rPr>
              <a:t> нацизму </a:t>
            </a:r>
            <a:r>
              <a:rPr lang="ru-RU" sz="3600" dirty="0" err="1">
                <a:latin typeface="+mj-lt"/>
              </a:rPr>
              <a:t>був</a:t>
            </a:r>
            <a:r>
              <a:rPr lang="ru-RU" sz="3600" dirty="0">
                <a:latin typeface="+mj-lt"/>
              </a:rPr>
              <a:t> расизм.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75" y="1484784"/>
            <a:ext cx="2670722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594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928992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latin typeface="+mj-lt"/>
              </a:rPr>
              <a:t>Євреїв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звинуватили</a:t>
            </a:r>
            <a:r>
              <a:rPr lang="ru-RU" sz="2800" dirty="0">
                <a:latin typeface="+mj-lt"/>
              </a:rPr>
              <a:t> у </a:t>
            </a:r>
            <a:r>
              <a:rPr lang="ru-RU" sz="2800" dirty="0" err="1">
                <a:latin typeface="+mj-lt"/>
              </a:rPr>
              <a:t>всіх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негараздах</a:t>
            </a:r>
            <a:r>
              <a:rPr lang="ru-RU" sz="2800" dirty="0">
                <a:latin typeface="+mj-lt"/>
              </a:rPr>
              <a:t>, </a:t>
            </a:r>
            <a:r>
              <a:rPr lang="ru-RU" sz="2800" dirty="0" err="1">
                <a:latin typeface="+mj-lt"/>
              </a:rPr>
              <a:t>що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робилися</a:t>
            </a:r>
            <a:r>
              <a:rPr lang="ru-RU" sz="2800" dirty="0">
                <a:latin typeface="+mj-lt"/>
              </a:rPr>
              <a:t> в </a:t>
            </a:r>
            <a:r>
              <a:rPr lang="ru-RU" sz="2800" dirty="0" err="1">
                <a:latin typeface="+mj-lt"/>
              </a:rPr>
              <a:t>світі</a:t>
            </a:r>
            <a:r>
              <a:rPr lang="ru-RU" sz="2800" dirty="0">
                <a:latin typeface="+mj-lt"/>
              </a:rPr>
              <a:t>. </a:t>
            </a:r>
            <a:r>
              <a:rPr lang="ru-RU" sz="2800" dirty="0" err="1" smtClean="0">
                <a:latin typeface="+mj-lt"/>
              </a:rPr>
              <a:t>Антисемітизм</a:t>
            </a:r>
            <a:r>
              <a:rPr lang="ru-RU" sz="2800" dirty="0" smtClean="0">
                <a:latin typeface="+mj-lt"/>
              </a:rPr>
              <a:t> став </a:t>
            </a:r>
            <a:r>
              <a:rPr lang="ru-RU" sz="2800" dirty="0" err="1">
                <a:latin typeface="+mj-lt"/>
              </a:rPr>
              <a:t>офіційною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політикою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нацистської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держави</a:t>
            </a:r>
            <a:r>
              <a:rPr lang="ru-RU" sz="2800" dirty="0">
                <a:latin typeface="+mj-lt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4395329" cy="293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64272"/>
            <a:ext cx="3565988" cy="213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153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677394" cy="367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491" y="2204864"/>
            <a:ext cx="5845696" cy="108012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dirty="0" err="1"/>
              <a:t>Мішані</a:t>
            </a:r>
            <a:r>
              <a:rPr lang="ru-RU" sz="2700" dirty="0"/>
              <a:t> </a:t>
            </a:r>
            <a:r>
              <a:rPr lang="ru-RU" sz="2700" dirty="0" err="1"/>
              <a:t>шлюби</a:t>
            </a:r>
            <a:r>
              <a:rPr lang="ru-RU" sz="2700" dirty="0"/>
              <a:t> </a:t>
            </a:r>
            <a:r>
              <a:rPr lang="ru-RU" sz="2700" dirty="0" err="1"/>
              <a:t>було</a:t>
            </a:r>
            <a:r>
              <a:rPr lang="ru-RU" sz="2700" dirty="0"/>
              <a:t> заборонено. </a:t>
            </a:r>
            <a:r>
              <a:rPr lang="ru-RU" sz="2700" dirty="0" err="1"/>
              <a:t>Тисячі</a:t>
            </a:r>
            <a:r>
              <a:rPr lang="ru-RU" sz="2700" dirty="0"/>
              <a:t> </a:t>
            </a:r>
            <a:r>
              <a:rPr lang="ru-RU" sz="2700" dirty="0" err="1"/>
              <a:t>євреїв</a:t>
            </a:r>
            <a:r>
              <a:rPr lang="ru-RU" sz="2700" dirty="0"/>
              <a:t> </a:t>
            </a:r>
            <a:r>
              <a:rPr lang="ru-RU" sz="2700" dirty="0" err="1"/>
              <a:t>емігрували</a:t>
            </a:r>
            <a:r>
              <a:rPr lang="ru-RU" sz="2700" dirty="0"/>
              <a:t>, в тому </a:t>
            </a:r>
            <a:r>
              <a:rPr lang="ru-RU" sz="2700" dirty="0" err="1"/>
              <a:t>числі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err="1"/>
              <a:t>цвіт</a:t>
            </a:r>
            <a:r>
              <a:rPr lang="ru-RU" sz="2700" dirty="0"/>
              <a:t> </a:t>
            </a:r>
            <a:r>
              <a:rPr lang="ru-RU" sz="2700" dirty="0" err="1"/>
              <a:t>наукової</a:t>
            </a:r>
            <a:r>
              <a:rPr lang="ru-RU" sz="2700" dirty="0"/>
              <a:t> і </a:t>
            </a:r>
            <a:r>
              <a:rPr lang="ru-RU" sz="2700" dirty="0" err="1"/>
              <a:t>творчої</a:t>
            </a:r>
            <a:r>
              <a:rPr lang="ru-RU" sz="2700" dirty="0"/>
              <a:t> </a:t>
            </a:r>
            <a:r>
              <a:rPr lang="ru-RU" sz="2700" dirty="0" err="1"/>
              <a:t>інтелігенції</a:t>
            </a:r>
            <a:r>
              <a:rPr lang="ru-RU" sz="27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5970240" cy="13750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+mj-lt"/>
              </a:rPr>
              <a:t>У 1935 р. </a:t>
            </a:r>
            <a:r>
              <a:rPr lang="ru-RU" dirty="0" err="1">
                <a:latin typeface="+mj-lt"/>
              </a:rPr>
              <a:t>було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прийнято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серію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законів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що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позбавляли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євреїв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німецькогогромадянства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та </a:t>
            </a:r>
            <a:r>
              <a:rPr lang="ru-RU" dirty="0" err="1">
                <a:latin typeface="+mj-lt"/>
              </a:rPr>
              <a:t>забороняли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їм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обіймати</a:t>
            </a:r>
            <a:r>
              <a:rPr lang="ru-RU" dirty="0">
                <a:latin typeface="+mj-lt"/>
              </a:rPr>
              <a:t> посади в державному </a:t>
            </a:r>
            <a:r>
              <a:rPr lang="ru-RU" dirty="0" err="1">
                <a:latin typeface="+mj-lt"/>
              </a:rPr>
              <a:t>апараті</a:t>
            </a:r>
            <a:r>
              <a:rPr lang="ru-RU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788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41529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484784"/>
            <a:ext cx="6048672" cy="4680520"/>
          </a:xfrm>
        </p:spPr>
        <p:txBody>
          <a:bodyPr>
            <a:noAutofit/>
          </a:bodyPr>
          <a:lstStyle/>
          <a:p>
            <a:r>
              <a:rPr lang="ru-RU" sz="2200" dirty="0"/>
              <a:t>Слово «</a:t>
            </a:r>
            <a:r>
              <a:rPr lang="ru-RU" sz="2200" dirty="0" err="1"/>
              <a:t>антисемітизм</a:t>
            </a:r>
            <a:r>
              <a:rPr lang="ru-RU" sz="2200" dirty="0"/>
              <a:t>» </a:t>
            </a:r>
            <a:r>
              <a:rPr lang="ru-RU" sz="2200" dirty="0" err="1"/>
              <a:t>було</a:t>
            </a:r>
            <a:r>
              <a:rPr lang="ru-RU" sz="2200" dirty="0"/>
              <a:t> </a:t>
            </a:r>
            <a:r>
              <a:rPr lang="ru-RU" sz="2200" dirty="0" err="1"/>
              <a:t>вперше</a:t>
            </a:r>
            <a:r>
              <a:rPr lang="ru-RU" sz="2200" dirty="0"/>
              <a:t> </a:t>
            </a:r>
            <a:r>
              <a:rPr lang="ru-RU" sz="2200" dirty="0" err="1"/>
              <a:t>ужите</a:t>
            </a:r>
            <a:r>
              <a:rPr lang="ru-RU" sz="2200" dirty="0"/>
              <a:t> </a:t>
            </a:r>
            <a:r>
              <a:rPr lang="ru-RU" sz="2200" dirty="0" err="1"/>
              <a:t>німецьким</a:t>
            </a:r>
            <a:r>
              <a:rPr lang="ru-RU" sz="2200" dirty="0"/>
              <a:t> </a:t>
            </a:r>
            <a:r>
              <a:rPr lang="ru-RU" sz="2200" dirty="0" err="1"/>
              <a:t>публіцистом</a:t>
            </a:r>
            <a:r>
              <a:rPr lang="ru-RU" sz="2200" dirty="0"/>
              <a:t> </a:t>
            </a:r>
            <a:r>
              <a:rPr lang="ru-RU" sz="2200" dirty="0" err="1" smtClean="0"/>
              <a:t>Вільгельмом</a:t>
            </a:r>
            <a:r>
              <a:rPr lang="ru-RU" sz="2200" dirty="0" smtClean="0"/>
              <a:t> </a:t>
            </a:r>
            <a:r>
              <a:rPr lang="ru-RU" sz="2200" dirty="0" err="1" smtClean="0"/>
              <a:t>Марром</a:t>
            </a:r>
            <a:r>
              <a:rPr lang="ru-RU" sz="2200" dirty="0" smtClean="0"/>
              <a:t> </a:t>
            </a:r>
            <a:r>
              <a:rPr lang="ru-RU" sz="2200" dirty="0"/>
              <a:t>(англ.) у </a:t>
            </a:r>
            <a:r>
              <a:rPr lang="en-US" sz="2200" dirty="0"/>
              <a:t>XIX </a:t>
            </a:r>
            <a:r>
              <a:rPr lang="ru-RU" sz="2200" dirty="0"/>
              <a:t>ст.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памфлеті</a:t>
            </a:r>
            <a:r>
              <a:rPr lang="ru-RU" sz="2200" dirty="0"/>
              <a:t> «Перемога </a:t>
            </a:r>
            <a:r>
              <a:rPr lang="ru-RU" sz="2200" dirty="0" err="1"/>
              <a:t>германізму</a:t>
            </a:r>
            <a:r>
              <a:rPr lang="ru-RU" sz="2200" dirty="0"/>
              <a:t> </a:t>
            </a:r>
            <a:r>
              <a:rPr lang="ru-RU" sz="2200" dirty="0" smtClean="0"/>
              <a:t>над </a:t>
            </a:r>
            <a:r>
              <a:rPr lang="ru-RU" sz="2200" dirty="0" err="1" smtClean="0"/>
              <a:t>єврейством</a:t>
            </a:r>
            <a:r>
              <a:rPr lang="ru-RU" sz="2200" dirty="0"/>
              <a:t>». </a:t>
            </a:r>
            <a:r>
              <a:rPr lang="ru-RU" sz="2200" dirty="0" err="1"/>
              <a:t>Термін</a:t>
            </a:r>
            <a:r>
              <a:rPr lang="ru-RU" sz="2200" dirty="0"/>
              <a:t> </a:t>
            </a:r>
            <a:r>
              <a:rPr lang="ru-RU" sz="2200" dirty="0" err="1"/>
              <a:t>пояснюється</a:t>
            </a:r>
            <a:r>
              <a:rPr lang="ru-RU" sz="2200" dirty="0"/>
              <a:t> </a:t>
            </a:r>
            <a:r>
              <a:rPr lang="ru-RU" sz="2200" dirty="0" err="1"/>
              <a:t>расистськими</a:t>
            </a:r>
            <a:r>
              <a:rPr lang="ru-RU" sz="2200" dirty="0"/>
              <a:t> </a:t>
            </a:r>
            <a:r>
              <a:rPr lang="ru-RU" sz="2200" dirty="0" err="1"/>
              <a:t>представленнями</a:t>
            </a:r>
            <a:r>
              <a:rPr lang="ru-RU" sz="2200" dirty="0"/>
              <a:t> </a:t>
            </a:r>
            <a:r>
              <a:rPr lang="ru-RU" sz="2200" dirty="0" smtClean="0"/>
              <a:t>про </a:t>
            </a:r>
            <a:r>
              <a:rPr lang="ru-RU" sz="2200" dirty="0" err="1" smtClean="0"/>
              <a:t>біологічну</a:t>
            </a:r>
            <a:r>
              <a:rPr lang="ru-RU" sz="2200" dirty="0" smtClean="0"/>
              <a:t> </a:t>
            </a:r>
            <a:r>
              <a:rPr lang="ru-RU" sz="2200" dirty="0" err="1"/>
              <a:t>несумісність</a:t>
            </a:r>
            <a:r>
              <a:rPr lang="ru-RU" sz="2200" dirty="0"/>
              <a:t> </a:t>
            </a:r>
            <a:r>
              <a:rPr lang="ru-RU" sz="2200" dirty="0" err="1"/>
              <a:t>європейців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фігурували</a:t>
            </a:r>
            <a:r>
              <a:rPr lang="ru-RU" sz="2200" dirty="0"/>
              <a:t> в перших </a:t>
            </a:r>
            <a:r>
              <a:rPr lang="ru-RU" sz="2200" dirty="0" err="1" smtClean="0"/>
              <a:t>ідеологів</a:t>
            </a:r>
            <a:r>
              <a:rPr lang="ru-RU" sz="2200" dirty="0" smtClean="0"/>
              <a:t> расового </a:t>
            </a:r>
            <a:r>
              <a:rPr lang="ru-RU" sz="2200" dirty="0" err="1"/>
              <a:t>антисемітизму</a:t>
            </a:r>
            <a:r>
              <a:rPr lang="ru-RU" sz="2200" dirty="0"/>
              <a:t> як «</a:t>
            </a:r>
            <a:r>
              <a:rPr lang="ru-RU" sz="2200" dirty="0" err="1"/>
              <a:t>німецька</a:t>
            </a:r>
            <a:r>
              <a:rPr lang="ru-RU" sz="2200" dirty="0"/>
              <a:t>» </a:t>
            </a:r>
            <a:r>
              <a:rPr lang="ru-RU" sz="2200" dirty="0" err="1"/>
              <a:t>чи</a:t>
            </a:r>
            <a:r>
              <a:rPr lang="ru-RU" sz="2200" dirty="0"/>
              <a:t> «</a:t>
            </a:r>
            <a:r>
              <a:rPr lang="ru-RU" sz="2200" dirty="0" err="1"/>
              <a:t>арійська</a:t>
            </a:r>
            <a:r>
              <a:rPr lang="ru-RU" sz="2200" dirty="0"/>
              <a:t>» раса, і </a:t>
            </a:r>
            <a:r>
              <a:rPr lang="ru-RU" sz="2200" dirty="0" err="1"/>
              <a:t>євреїв</a:t>
            </a:r>
            <a:r>
              <a:rPr lang="ru-RU" sz="2200" dirty="0"/>
              <a:t> </a:t>
            </a:r>
            <a:r>
              <a:rPr lang="ru-RU" sz="2200" dirty="0" smtClean="0"/>
              <a:t>як </a:t>
            </a:r>
            <a:r>
              <a:rPr lang="ru-RU" sz="2200" dirty="0" err="1" smtClean="0"/>
              <a:t>представників</a:t>
            </a:r>
            <a:r>
              <a:rPr lang="ru-RU" sz="2200" dirty="0" smtClean="0"/>
              <a:t> </a:t>
            </a:r>
            <a:r>
              <a:rPr lang="ru-RU" sz="2200" dirty="0"/>
              <a:t>«</a:t>
            </a:r>
            <a:r>
              <a:rPr lang="ru-RU" sz="2200" dirty="0" err="1"/>
              <a:t>семітської</a:t>
            </a:r>
            <a:r>
              <a:rPr lang="ru-RU" sz="2200" dirty="0"/>
              <a:t> </a:t>
            </a:r>
            <a:r>
              <a:rPr lang="ru-RU" sz="2200" dirty="0" err="1"/>
              <a:t>раси</a:t>
            </a:r>
            <a:r>
              <a:rPr lang="ru-RU" sz="2200" dirty="0"/>
              <a:t>». З тих </a:t>
            </a:r>
            <a:r>
              <a:rPr lang="ru-RU" sz="2200" dirty="0" err="1"/>
              <a:t>пір</a:t>
            </a:r>
            <a:r>
              <a:rPr lang="ru-RU" sz="2200" dirty="0"/>
              <a:t>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позначає</a:t>
            </a:r>
            <a:r>
              <a:rPr lang="ru-RU" sz="2200" dirty="0"/>
              <a:t> </a:t>
            </a:r>
            <a:r>
              <a:rPr lang="ru-RU" sz="2200" dirty="0" err="1"/>
              <a:t>саме</a:t>
            </a:r>
            <a:r>
              <a:rPr lang="ru-RU" sz="2200" dirty="0"/>
              <a:t> </a:t>
            </a:r>
            <a:r>
              <a:rPr lang="ru-RU" sz="2200" dirty="0" err="1" smtClean="0"/>
              <a:t>ворожнечу</a:t>
            </a:r>
            <a:r>
              <a:rPr lang="ru-RU" sz="2200" dirty="0" smtClean="0"/>
              <a:t> до </a:t>
            </a:r>
            <a:r>
              <a:rPr lang="ru-RU" sz="2200" dirty="0" err="1"/>
              <a:t>євреїв</a:t>
            </a:r>
            <a:r>
              <a:rPr lang="ru-RU" sz="2200" dirty="0"/>
              <a:t>, </a:t>
            </a:r>
            <a:r>
              <a:rPr lang="ru-RU" sz="2200" dirty="0" err="1"/>
              <a:t>незважаючи</a:t>
            </a:r>
            <a:r>
              <a:rPr lang="ru-RU" sz="2200" dirty="0"/>
              <a:t> на </a:t>
            </a:r>
            <a:r>
              <a:rPr lang="ru-RU" sz="2200" dirty="0" err="1"/>
              <a:t>спроби</a:t>
            </a:r>
            <a:r>
              <a:rPr lang="ru-RU" sz="2200" dirty="0"/>
              <a:t>, </a:t>
            </a:r>
            <a:r>
              <a:rPr lang="ru-RU" sz="2200" dirty="0" err="1"/>
              <a:t>виходячи</a:t>
            </a:r>
            <a:r>
              <a:rPr lang="ru-RU" sz="2200" dirty="0"/>
              <a:t> з </a:t>
            </a:r>
            <a:r>
              <a:rPr lang="ru-RU" sz="2200" dirty="0" err="1"/>
              <a:t>етимології</a:t>
            </a:r>
            <a:r>
              <a:rPr lang="ru-RU" sz="2200" dirty="0"/>
              <a:t>, </a:t>
            </a:r>
            <a:r>
              <a:rPr lang="ru-RU" sz="2200" dirty="0" err="1"/>
              <a:t>поширити</a:t>
            </a:r>
            <a:r>
              <a:rPr lang="ru-RU" sz="2200" dirty="0"/>
              <a:t> </a:t>
            </a:r>
            <a:r>
              <a:rPr lang="ru-RU" sz="2200" dirty="0" err="1" smtClean="0"/>
              <a:t>термін</a:t>
            </a:r>
            <a:r>
              <a:rPr lang="ru-RU" sz="2200" dirty="0" smtClean="0"/>
              <a:t> на </a:t>
            </a:r>
            <a:r>
              <a:rPr lang="ru-RU" sz="2200" dirty="0" err="1"/>
              <a:t>арабів</a:t>
            </a:r>
            <a:r>
              <a:rPr lang="ru-RU" sz="2200" dirty="0"/>
              <a:t>, через те, </a:t>
            </a:r>
            <a:r>
              <a:rPr lang="ru-RU" sz="2200" dirty="0" err="1"/>
              <a:t>що</a:t>
            </a:r>
            <a:r>
              <a:rPr lang="ru-RU" sz="2200" dirty="0"/>
              <a:t> вони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говорять</a:t>
            </a:r>
            <a:r>
              <a:rPr lang="ru-RU" sz="2200" dirty="0"/>
              <a:t> </a:t>
            </a:r>
            <a:r>
              <a:rPr lang="ru-RU" sz="2200" dirty="0" err="1"/>
              <a:t>мовою</a:t>
            </a:r>
            <a:r>
              <a:rPr lang="ru-RU" sz="2200" dirty="0"/>
              <a:t> </a:t>
            </a:r>
            <a:r>
              <a:rPr lang="ru-RU" sz="2200" dirty="0" err="1"/>
              <a:t>семітської</a:t>
            </a:r>
            <a:r>
              <a:rPr lang="ru-RU" sz="2200" dirty="0"/>
              <a:t> </a:t>
            </a:r>
            <a:r>
              <a:rPr lang="ru-RU" sz="2200" dirty="0" err="1"/>
              <a:t>родини</a:t>
            </a:r>
            <a:r>
              <a:rPr lang="ru-RU" sz="2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322655">
            <a:off x="146495" y="235841"/>
            <a:ext cx="6435154" cy="1227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dirty="0" smtClean="0">
                <a:latin typeface="+mj-lt"/>
              </a:rPr>
              <a:t>ЩО ТАКЕ АНТИСЕМІЗМ?</a:t>
            </a:r>
            <a:endParaRPr lang="ru-RU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87679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337048" cy="23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132856"/>
            <a:ext cx="7020272" cy="2095128"/>
          </a:xfrm>
        </p:spPr>
        <p:txBody>
          <a:bodyPr>
            <a:noAutofit/>
          </a:bodyPr>
          <a:lstStyle/>
          <a:p>
            <a:r>
              <a:rPr lang="ru-RU" sz="2000" b="1" u="sng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античний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0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антисемітизм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 </a:t>
            </a:r>
            <a:r>
              <a:rPr lang="ru-RU" sz="2000" b="1" dirty="0" err="1">
                <a:latin typeface="+mn-lt"/>
              </a:rPr>
              <a:t>Самий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древній</a:t>
            </a:r>
            <a:r>
              <a:rPr lang="ru-RU" sz="2000" b="1" dirty="0">
                <a:latin typeface="+mn-lt"/>
              </a:rPr>
              <a:t>, </a:t>
            </a:r>
            <a:r>
              <a:rPr lang="ru-RU" sz="2000" b="1" dirty="0" err="1">
                <a:latin typeface="+mn-lt"/>
              </a:rPr>
              <a:t>класичний</a:t>
            </a:r>
            <a:r>
              <a:rPr lang="ru-RU" sz="2000" b="1" dirty="0">
                <a:latin typeface="+mn-lt"/>
              </a:rPr>
              <a:t> вид </a:t>
            </a:r>
            <a:r>
              <a:rPr lang="ru-RU" sz="2000" b="1" dirty="0" err="1" smtClean="0">
                <a:latin typeface="+mn-lt"/>
              </a:rPr>
              <a:t>антисемітизму</a:t>
            </a:r>
            <a:r>
              <a:rPr lang="ru-RU" sz="2000" b="1" dirty="0" smtClean="0">
                <a:latin typeface="+mn-lt"/>
              </a:rPr>
              <a:t>. </a:t>
            </a:r>
            <a:r>
              <a:rPr lang="ru-RU" sz="2000" b="1" dirty="0" err="1" smtClean="0">
                <a:latin typeface="+mn-lt"/>
              </a:rPr>
              <a:t>Обвинувачує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євреїв</a:t>
            </a:r>
            <a:r>
              <a:rPr lang="ru-RU" sz="2000" b="1" dirty="0">
                <a:latin typeface="+mn-lt"/>
              </a:rPr>
              <a:t> у </a:t>
            </a:r>
            <a:r>
              <a:rPr lang="ru-RU" sz="2000" b="1" dirty="0" err="1">
                <a:latin typeface="+mn-lt"/>
              </a:rPr>
              <a:t>ненависті</a:t>
            </a:r>
            <a:r>
              <a:rPr lang="ru-RU" sz="2000" b="1" dirty="0">
                <a:latin typeface="+mn-lt"/>
              </a:rPr>
              <a:t> до </a:t>
            </a:r>
            <a:r>
              <a:rPr lang="ru-RU" sz="2000" b="1" dirty="0" err="1">
                <a:latin typeface="+mn-lt"/>
              </a:rPr>
              <a:t>всіх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народів</a:t>
            </a:r>
            <a:r>
              <a:rPr lang="ru-RU" sz="2000" b="1" dirty="0">
                <a:latin typeface="+mn-lt"/>
              </a:rPr>
              <a:t>, </a:t>
            </a:r>
            <a:r>
              <a:rPr lang="ru-RU" sz="2000" b="1" dirty="0" err="1">
                <a:latin typeface="+mn-lt"/>
              </a:rPr>
              <a:t>таємним</a:t>
            </a:r>
            <a:r>
              <a:rPr lang="ru-RU" sz="2000" b="1" dirty="0">
                <a:latin typeface="+mn-lt"/>
              </a:rPr>
              <a:t> і </a:t>
            </a:r>
            <a:r>
              <a:rPr lang="ru-RU" sz="2000" b="1" dirty="0" err="1">
                <a:latin typeface="+mn-lt"/>
              </a:rPr>
              <a:t>явним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 smtClean="0">
                <a:latin typeface="+mn-lt"/>
              </a:rPr>
              <a:t>злочинам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err="1" smtClean="0">
                <a:latin typeface="+mn-lt"/>
              </a:rPr>
              <a:t>проти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національних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вдач</a:t>
            </a:r>
            <a:r>
              <a:rPr lang="ru-RU" sz="2000" b="1" dirty="0">
                <a:latin typeface="+mn-lt"/>
              </a:rPr>
              <a:t> і </a:t>
            </a:r>
            <a:r>
              <a:rPr lang="ru-RU" sz="2000" b="1" dirty="0" err="1">
                <a:latin typeface="+mn-lt"/>
              </a:rPr>
              <a:t>звичаїв</a:t>
            </a:r>
            <a:r>
              <a:rPr lang="ru-RU" sz="2000" b="1" dirty="0">
                <a:latin typeface="+mn-lt"/>
              </a:rPr>
              <a:t>, </a:t>
            </a:r>
            <a:r>
              <a:rPr lang="ru-RU" sz="2000" b="1" dirty="0" err="1">
                <a:latin typeface="+mn-lt"/>
              </a:rPr>
              <a:t>підриві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b="1" dirty="0" err="1">
                <a:latin typeface="+mn-lt"/>
              </a:rPr>
              <a:t>економіки</a:t>
            </a:r>
            <a:r>
              <a:rPr lang="ru-RU" sz="2000" b="1" dirty="0">
                <a:latin typeface="+mn-lt"/>
              </a:rPr>
              <a:t>, </a:t>
            </a:r>
            <a:r>
              <a:rPr lang="ru-RU" sz="2000" b="1" dirty="0" err="1" smtClean="0">
                <a:latin typeface="+mn-lt"/>
              </a:rPr>
              <a:t>поширенню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err="1" smtClean="0">
                <a:latin typeface="+mn-lt"/>
              </a:rPr>
              <a:t>псевдовчень</a:t>
            </a:r>
            <a:r>
              <a:rPr lang="ru-RU" sz="2000" b="1" dirty="0">
                <a:latin typeface="+mn-lt"/>
              </a:rPr>
              <a:t>, </a:t>
            </a:r>
            <a:r>
              <a:rPr lang="ru-RU" sz="2000" b="1" dirty="0" err="1">
                <a:latin typeface="+mn-lt"/>
              </a:rPr>
              <a:t>нелояльності</a:t>
            </a:r>
            <a:r>
              <a:rPr lang="ru-RU" sz="2000" b="1" dirty="0">
                <a:latin typeface="+mn-lt"/>
              </a:rPr>
              <a:t> і т.п.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5800"/>
            <a:ext cx="8748464" cy="1087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>
                <a:latin typeface="+mj-lt"/>
              </a:rPr>
              <a:t>Також</a:t>
            </a:r>
            <a:r>
              <a:rPr lang="ru-RU" dirty="0">
                <a:latin typeface="+mj-lt"/>
              </a:rPr>
              <a:t> є </a:t>
            </a:r>
            <a:r>
              <a:rPr lang="ru-RU" dirty="0" err="1">
                <a:latin typeface="+mj-lt"/>
              </a:rPr>
              <a:t>різні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розуміння</a:t>
            </a:r>
            <a:r>
              <a:rPr lang="ru-RU" dirty="0">
                <a:latin typeface="+mj-lt"/>
              </a:rPr>
              <a:t> слова «</a:t>
            </a:r>
            <a:r>
              <a:rPr lang="ru-RU" dirty="0" err="1">
                <a:latin typeface="+mj-lt"/>
              </a:rPr>
              <a:t>антисемітизм</a:t>
            </a:r>
            <a:r>
              <a:rPr lang="ru-RU" dirty="0">
                <a:latin typeface="+mj-lt"/>
              </a:rPr>
              <a:t>». </a:t>
            </a:r>
            <a:r>
              <a:rPr lang="ru-RU" dirty="0" err="1">
                <a:latin typeface="+mj-lt"/>
              </a:rPr>
              <a:t>Під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антисемітизмом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розуміють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кілька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різних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явищ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зв'язаних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із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проявом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ворожнечі</a:t>
            </a:r>
            <a:r>
              <a:rPr lang="ru-RU" dirty="0">
                <a:latin typeface="+mj-lt"/>
              </a:rPr>
              <a:t> до </a:t>
            </a:r>
            <a:r>
              <a:rPr lang="ru-RU" dirty="0" err="1">
                <a:latin typeface="+mj-lt"/>
              </a:rPr>
              <a:t>євреїв</a:t>
            </a:r>
            <a:r>
              <a:rPr lang="ru-RU" dirty="0">
                <a:latin typeface="+mj-lt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8642" y="4365104"/>
            <a:ext cx="57961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err="1" smtClean="0">
                <a:solidFill>
                  <a:schemeClr val="accent1">
                    <a:lumMod val="75000"/>
                  </a:schemeClr>
                </a:solidFill>
              </a:rPr>
              <a:t>християнський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u="sng" dirty="0" err="1" smtClean="0">
                <a:solidFill>
                  <a:schemeClr val="accent1">
                    <a:lumMod val="75000"/>
                  </a:schemeClr>
                </a:solidFill>
              </a:rPr>
              <a:t>антисемітизм</a:t>
            </a:r>
            <a:r>
              <a:rPr lang="ru-RU" sz="2000" dirty="0" smtClean="0"/>
              <a:t>. </a:t>
            </a:r>
            <a:r>
              <a:rPr lang="ru-RU" sz="2000" b="1" dirty="0" err="1" smtClean="0"/>
              <a:t>Припускає</a:t>
            </a:r>
            <a:r>
              <a:rPr lang="ru-RU" sz="2000" b="1" dirty="0" smtClean="0"/>
              <a:t> ненависть до </a:t>
            </a:r>
            <a:r>
              <a:rPr lang="ru-RU" sz="2000" b="1" dirty="0" err="1" smtClean="0"/>
              <a:t>євреїв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носіям</a:t>
            </a:r>
            <a:endParaRPr lang="ru-RU" sz="2000" b="1" dirty="0" smtClean="0"/>
          </a:p>
          <a:p>
            <a:r>
              <a:rPr lang="ru-RU" sz="2000" b="1" dirty="0" err="1" smtClean="0"/>
              <a:t>іудаїзму</a:t>
            </a:r>
            <a:r>
              <a:rPr lang="ru-RU" sz="2000" b="1" dirty="0" smtClean="0"/>
              <a:t>, ворогам </a:t>
            </a:r>
            <a:r>
              <a:rPr lang="ru-RU" sz="2000" b="1" dirty="0" err="1" smtClean="0"/>
              <a:t>істини</a:t>
            </a:r>
            <a:r>
              <a:rPr lang="ru-RU" sz="2000" b="1" dirty="0" smtClean="0"/>
              <a:t> Христа; </a:t>
            </a:r>
            <a:r>
              <a:rPr lang="ru-RU" sz="2000" b="1" dirty="0" err="1" smtClean="0"/>
              <a:t>євреї</a:t>
            </a:r>
            <a:r>
              <a:rPr lang="ru-RU" sz="2000" b="1" dirty="0" smtClean="0"/>
              <a:t> по </a:t>
            </a:r>
            <a:r>
              <a:rPr lang="ru-RU" sz="2000" b="1" dirty="0" err="1" smtClean="0"/>
              <a:t>походженню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перейшли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іншу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релігію</a:t>
            </a:r>
            <a:r>
              <a:rPr lang="ru-RU" sz="2000" b="1" dirty="0" smtClean="0"/>
              <a:t>, предметом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ненависті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вже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являються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36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7543800" cy="3384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>
                <a:latin typeface="+mj-lt"/>
              </a:rPr>
              <a:t>Расовий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антисемітизм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у </a:t>
            </a:r>
            <a:r>
              <a:rPr lang="en-US" dirty="0"/>
              <a:t>XIX </a:t>
            </a:r>
            <a:r>
              <a:rPr lang="ru-RU" dirty="0"/>
              <a:t>в.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«</a:t>
            </a:r>
            <a:r>
              <a:rPr lang="ru-RU" dirty="0" err="1"/>
              <a:t>класичним</a:t>
            </a:r>
            <a:r>
              <a:rPr lang="ru-RU" dirty="0" smtClean="0"/>
              <a:t>»: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/>
              <a:t>з ним </a:t>
            </a:r>
            <a:r>
              <a:rPr lang="ru-RU" dirty="0" err="1"/>
              <a:t>зв'язане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самого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антисемітизм</a:t>
            </a:r>
            <a:r>
              <a:rPr lang="ru-RU" dirty="0"/>
              <a:t>», і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/>
              <a:t>результатом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самий</a:t>
            </a:r>
            <a:r>
              <a:rPr lang="ru-RU" dirty="0"/>
              <a:t> </a:t>
            </a:r>
            <a:r>
              <a:rPr lang="ru-RU" dirty="0" err="1"/>
              <a:t>яскравий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антисемтизму</a:t>
            </a:r>
            <a:r>
              <a:rPr lang="ru-RU" dirty="0"/>
              <a:t> — </a:t>
            </a:r>
            <a:r>
              <a:rPr lang="ru-RU" b="1" dirty="0"/>
              <a:t>Холокост. </a:t>
            </a:r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, </a:t>
            </a:r>
            <a:r>
              <a:rPr lang="ru-RU" dirty="0" err="1"/>
              <a:t>розглядає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 як </a:t>
            </a:r>
            <a:r>
              <a:rPr lang="ru-RU" dirty="0" err="1"/>
              <a:t>природжених</a:t>
            </a:r>
            <a:r>
              <a:rPr lang="ru-RU" dirty="0"/>
              <a:t> </a:t>
            </a:r>
            <a:r>
              <a:rPr lang="ru-RU" dirty="0" err="1"/>
              <a:t>носіїв</a:t>
            </a:r>
            <a:r>
              <a:rPr lang="ru-RU" dirty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/>
              <a:t>збиткових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, а тому не </a:t>
            </a:r>
            <a:r>
              <a:rPr lang="ru-RU" dirty="0" err="1"/>
              <a:t>тільки</a:t>
            </a:r>
            <a:r>
              <a:rPr lang="ru-RU" dirty="0"/>
              <a:t> не </a:t>
            </a:r>
            <a:r>
              <a:rPr lang="ru-RU" dirty="0" err="1"/>
              <a:t>визнає</a:t>
            </a:r>
            <a:r>
              <a:rPr lang="ru-RU" dirty="0"/>
              <a:t> </a:t>
            </a:r>
            <a:r>
              <a:rPr lang="ru-RU" dirty="0" err="1" smtClean="0"/>
              <a:t>асимільованих</a:t>
            </a:r>
            <a:r>
              <a:rPr lang="ru-RU" dirty="0" smtClean="0"/>
              <a:t> </a:t>
            </a:r>
            <a:r>
              <a:rPr lang="ru-RU" dirty="0" err="1" smtClean="0"/>
              <a:t>євреїв</a:t>
            </a:r>
            <a:r>
              <a:rPr lang="ru-RU" dirty="0"/>
              <a:t>, але і </a:t>
            </a:r>
            <a:r>
              <a:rPr lang="ru-RU" dirty="0" err="1"/>
              <a:t>вважає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небезпечними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 smtClean="0"/>
              <a:t>вносять</a:t>
            </a:r>
            <a:r>
              <a:rPr lang="ru-RU" dirty="0" smtClean="0"/>
              <a:t> «</a:t>
            </a:r>
            <a:r>
              <a:rPr lang="ru-RU" dirty="0" err="1" smtClean="0"/>
              <a:t>псування</a:t>
            </a:r>
            <a:r>
              <a:rPr lang="ru-RU" dirty="0"/>
              <a:t>» у </a:t>
            </a:r>
            <a:r>
              <a:rPr lang="ru-RU" dirty="0" err="1"/>
              <a:t>здорове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 і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таємно</a:t>
            </a:r>
            <a:r>
              <a:rPr lang="ru-RU" dirty="0"/>
              <a:t> </a:t>
            </a:r>
            <a:r>
              <a:rPr lang="ru-RU" dirty="0" err="1"/>
              <a:t>захопити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 </a:t>
            </a:r>
            <a:r>
              <a:rPr lang="ru-RU" dirty="0" smtClean="0"/>
              <a:t>над нею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434" y="3573016"/>
            <a:ext cx="33337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77215"/>
            <a:ext cx="3240360" cy="251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11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31032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+mj-lt"/>
              </a:rPr>
              <a:t>Спочатку</a:t>
            </a:r>
            <a:r>
              <a:rPr lang="ru-RU" dirty="0">
                <a:latin typeface="+mj-lt"/>
              </a:rPr>
              <a:t> л</a:t>
            </a:r>
            <a:r>
              <a:rPr lang="en-US" dirty="0">
                <a:latin typeface="+mj-lt"/>
              </a:rPr>
              <a:t>i</a:t>
            </a:r>
            <a:r>
              <a:rPr lang="ru-RU" dirty="0">
                <a:latin typeface="+mj-lt"/>
              </a:rPr>
              <a:t>дери </a:t>
            </a:r>
            <a:r>
              <a:rPr lang="ru-RU" dirty="0" err="1">
                <a:latin typeface="+mj-lt"/>
              </a:rPr>
              <a:t>Третього</a:t>
            </a:r>
            <a:r>
              <a:rPr lang="ru-RU" dirty="0">
                <a:latin typeface="+mj-lt"/>
              </a:rPr>
              <a:t> Рейху хот</a:t>
            </a:r>
            <a:r>
              <a:rPr lang="en-US" dirty="0">
                <a:latin typeface="+mj-lt"/>
              </a:rPr>
              <a:t>i</a:t>
            </a:r>
            <a:r>
              <a:rPr lang="ru-RU" dirty="0">
                <a:latin typeface="+mj-lt"/>
              </a:rPr>
              <a:t>ли </a:t>
            </a:r>
            <a:r>
              <a:rPr lang="ru-RU" dirty="0" err="1">
                <a:latin typeface="+mj-lt"/>
              </a:rPr>
              <a:t>вислати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євреїв</a:t>
            </a:r>
            <a:r>
              <a:rPr lang="ru-RU" dirty="0">
                <a:latin typeface="+mj-lt"/>
              </a:rPr>
              <a:t> за меж</a:t>
            </a:r>
            <a:r>
              <a:rPr lang="en-US" dirty="0">
                <a:latin typeface="+mj-lt"/>
              </a:rPr>
              <a:t>i </a:t>
            </a:r>
            <a:r>
              <a:rPr lang="ru-RU" dirty="0" err="1">
                <a:latin typeface="+mj-lt"/>
              </a:rPr>
              <a:t>своєї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 err="1">
                <a:latin typeface="+mj-lt"/>
              </a:rPr>
              <a:t>країни</a:t>
            </a:r>
            <a:r>
              <a:rPr lang="ru-RU" dirty="0">
                <a:latin typeface="+mj-lt"/>
              </a:rPr>
              <a:t>. На жаль, уряди </a:t>
            </a:r>
            <a:r>
              <a:rPr lang="ru-RU" dirty="0" err="1">
                <a:latin typeface="+mj-lt"/>
              </a:rPr>
              <a:t>деяких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християнських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зах</a:t>
            </a:r>
            <a:r>
              <a:rPr lang="en-US" dirty="0">
                <a:latin typeface="+mj-lt"/>
              </a:rPr>
              <a:t>i</a:t>
            </a:r>
            <a:r>
              <a:rPr lang="ru-RU" dirty="0" err="1">
                <a:latin typeface="+mj-lt"/>
              </a:rPr>
              <a:t>дних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країн</a:t>
            </a:r>
            <a:r>
              <a:rPr lang="ru-RU" dirty="0">
                <a:latin typeface="+mj-lt"/>
              </a:rPr>
              <a:t>, </a:t>
            </a:r>
            <a:r>
              <a:rPr lang="en-US" dirty="0">
                <a:latin typeface="+mj-lt"/>
              </a:rPr>
              <a:t>i</a:t>
            </a:r>
            <a:r>
              <a:rPr lang="ru-RU" dirty="0">
                <a:latin typeface="+mj-lt"/>
              </a:rPr>
              <a:t>з П</a:t>
            </a:r>
            <a:r>
              <a:rPr lang="en-US" dirty="0">
                <a:latin typeface="+mj-lt"/>
              </a:rPr>
              <a:t>i</a:t>
            </a:r>
            <a:r>
              <a:rPr lang="ru-RU" dirty="0" err="1">
                <a:latin typeface="+mj-lt"/>
              </a:rPr>
              <a:t>вн</a:t>
            </a:r>
            <a:r>
              <a:rPr lang="en-US" dirty="0">
                <a:latin typeface="+mj-lt"/>
              </a:rPr>
              <a:t>i</a:t>
            </a:r>
            <a:r>
              <a:rPr lang="ru-RU" dirty="0" err="1">
                <a:latin typeface="+mj-lt"/>
              </a:rPr>
              <a:t>чною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>
                <a:latin typeface="+mj-lt"/>
              </a:rPr>
              <a:t>та П</a:t>
            </a:r>
            <a:r>
              <a:rPr lang="en-US" dirty="0">
                <a:latin typeface="+mj-lt"/>
              </a:rPr>
              <a:t>i</a:t>
            </a:r>
            <a:r>
              <a:rPr lang="ru-RU" dirty="0" err="1">
                <a:latin typeface="+mj-lt"/>
              </a:rPr>
              <a:t>вденною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Америкою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включно</a:t>
            </a:r>
            <a:r>
              <a:rPr lang="ru-RU" dirty="0">
                <a:latin typeface="+mj-lt"/>
              </a:rPr>
              <a:t>, не </a:t>
            </a:r>
            <a:r>
              <a:rPr lang="ru-RU" dirty="0" err="1">
                <a:latin typeface="+mj-lt"/>
              </a:rPr>
              <a:t>посп</a:t>
            </a:r>
            <a:r>
              <a:rPr lang="en-US" dirty="0">
                <a:latin typeface="+mj-lt"/>
              </a:rPr>
              <a:t>i</a:t>
            </a:r>
            <a:r>
              <a:rPr lang="ru-RU" dirty="0">
                <a:latin typeface="+mj-lt"/>
              </a:rPr>
              <a:t>шали в</a:t>
            </a:r>
            <a:r>
              <a:rPr lang="en-US" dirty="0">
                <a:latin typeface="+mj-lt"/>
              </a:rPr>
              <a:t>i</a:t>
            </a:r>
            <a:r>
              <a:rPr lang="ru-RU" dirty="0" err="1">
                <a:latin typeface="+mj-lt"/>
              </a:rPr>
              <a:t>дкривати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свої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кордони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 err="1">
                <a:latin typeface="+mj-lt"/>
              </a:rPr>
              <a:t>гнаним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євреям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Хоч</a:t>
            </a:r>
            <a:r>
              <a:rPr lang="ru-RU" dirty="0">
                <a:latin typeface="+mj-lt"/>
              </a:rPr>
              <a:t> вони </a:t>
            </a:r>
            <a:r>
              <a:rPr lang="en-US" dirty="0">
                <a:latin typeface="+mj-lt"/>
              </a:rPr>
              <a:t>i </a:t>
            </a:r>
            <a:r>
              <a:rPr lang="ru-RU" dirty="0">
                <a:latin typeface="+mj-lt"/>
              </a:rPr>
              <a:t>не могли </a:t>
            </a:r>
            <a:r>
              <a:rPr lang="ru-RU" dirty="0" err="1">
                <a:latin typeface="+mj-lt"/>
              </a:rPr>
              <a:t>передбачити</a:t>
            </a:r>
            <a:r>
              <a:rPr lang="ru-RU" dirty="0">
                <a:latin typeface="+mj-lt"/>
              </a:rPr>
              <a:t>, як далеко </a:t>
            </a:r>
            <a:r>
              <a:rPr lang="ru-RU" dirty="0" err="1">
                <a:latin typeface="+mj-lt"/>
              </a:rPr>
              <a:t>зайдуть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 err="1">
                <a:latin typeface="+mj-lt"/>
              </a:rPr>
              <a:t>нацистськ</a:t>
            </a:r>
            <a:r>
              <a:rPr lang="en-US" dirty="0">
                <a:latin typeface="+mj-lt"/>
              </a:rPr>
              <a:t>i </a:t>
            </a:r>
            <a:r>
              <a:rPr lang="ru-RU" dirty="0" err="1">
                <a:latin typeface="+mj-lt"/>
              </a:rPr>
              <a:t>главар</a:t>
            </a:r>
            <a:r>
              <a:rPr lang="en-US" dirty="0">
                <a:latin typeface="+mj-lt"/>
              </a:rPr>
              <a:t>i </a:t>
            </a:r>
            <a:r>
              <a:rPr lang="ru-RU" dirty="0">
                <a:latin typeface="+mj-lt"/>
              </a:rPr>
              <a:t>у </a:t>
            </a:r>
            <a:r>
              <a:rPr lang="ru-RU" dirty="0" err="1">
                <a:latin typeface="+mj-lt"/>
              </a:rPr>
              <a:t>своїх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злочинних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задумах</a:t>
            </a:r>
            <a:r>
              <a:rPr lang="ru-RU" dirty="0">
                <a:latin typeface="+mj-lt"/>
              </a:rPr>
              <a:t>, л</a:t>
            </a:r>
            <a:r>
              <a:rPr lang="en-US" dirty="0">
                <a:latin typeface="+mj-lt"/>
              </a:rPr>
              <a:t>i</a:t>
            </a:r>
            <a:r>
              <a:rPr lang="ru-RU" dirty="0">
                <a:latin typeface="+mj-lt"/>
              </a:rPr>
              <a:t>дери </a:t>
            </a:r>
            <a:r>
              <a:rPr lang="ru-RU" dirty="0" err="1">
                <a:latin typeface="+mj-lt"/>
              </a:rPr>
              <a:t>цих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нац</a:t>
            </a:r>
            <a:r>
              <a:rPr lang="en-US" dirty="0">
                <a:latin typeface="+mj-lt"/>
              </a:rPr>
              <a:t>i</a:t>
            </a:r>
            <a:r>
              <a:rPr lang="ru-RU" dirty="0">
                <a:latin typeface="+mj-lt"/>
              </a:rPr>
              <a:t>й знали про</a:t>
            </a:r>
          </a:p>
          <a:p>
            <a:pPr marL="0" indent="0">
              <a:buNone/>
            </a:pPr>
            <a:r>
              <a:rPr lang="ru-RU" dirty="0" err="1">
                <a:latin typeface="+mj-lt"/>
              </a:rPr>
              <a:t>тяжк</a:t>
            </a:r>
            <a:r>
              <a:rPr lang="en-US" dirty="0">
                <a:latin typeface="+mj-lt"/>
              </a:rPr>
              <a:t>i </a:t>
            </a:r>
            <a:r>
              <a:rPr lang="ru-RU" dirty="0" err="1">
                <a:latin typeface="+mj-lt"/>
              </a:rPr>
              <a:t>випробування</a:t>
            </a:r>
            <a:r>
              <a:rPr lang="ru-RU" dirty="0">
                <a:latin typeface="+mj-lt"/>
              </a:rPr>
              <a:t> та </a:t>
            </a:r>
            <a:r>
              <a:rPr lang="ru-RU" dirty="0" err="1">
                <a:latin typeface="+mj-lt"/>
              </a:rPr>
              <a:t>небезпеки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яким</a:t>
            </a:r>
            <a:r>
              <a:rPr lang="ru-RU" dirty="0">
                <a:latin typeface="+mj-lt"/>
              </a:rPr>
              <a:t> п</a:t>
            </a:r>
            <a:r>
              <a:rPr lang="en-US" dirty="0">
                <a:latin typeface="+mj-lt"/>
              </a:rPr>
              <a:t>i</a:t>
            </a:r>
            <a:r>
              <a:rPr lang="ru-RU" dirty="0" err="1">
                <a:latin typeface="+mj-lt"/>
              </a:rPr>
              <a:t>ддаються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євреї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територ</a:t>
            </a:r>
            <a:r>
              <a:rPr lang="en-US" dirty="0">
                <a:latin typeface="+mj-lt"/>
              </a:rPr>
              <a:t>i</a:t>
            </a:r>
            <a:r>
              <a:rPr lang="ru-RU" dirty="0">
                <a:latin typeface="+mj-lt"/>
              </a:rPr>
              <a:t>ї</a:t>
            </a:r>
          </a:p>
          <a:p>
            <a:pPr marL="0" indent="0">
              <a:buNone/>
            </a:pPr>
            <a:r>
              <a:rPr lang="ru-RU" dirty="0" err="1">
                <a:latin typeface="+mj-lt"/>
              </a:rPr>
              <a:t>Третього</a:t>
            </a:r>
            <a:r>
              <a:rPr lang="ru-RU" dirty="0">
                <a:latin typeface="+mj-lt"/>
              </a:rPr>
              <a:t> Рейху. </a:t>
            </a:r>
            <a:r>
              <a:rPr lang="ru-RU" dirty="0" err="1">
                <a:latin typeface="+mj-lt"/>
              </a:rPr>
              <a:t>Закриття</a:t>
            </a:r>
            <a:r>
              <a:rPr lang="ru-RU" dirty="0">
                <a:latin typeface="+mj-lt"/>
              </a:rPr>
              <a:t> кордон</a:t>
            </a:r>
            <a:r>
              <a:rPr lang="en-US" dirty="0">
                <a:latin typeface="+mj-lt"/>
              </a:rPr>
              <a:t>i</a:t>
            </a:r>
            <a:r>
              <a:rPr lang="ru-RU" dirty="0">
                <a:latin typeface="+mj-lt"/>
              </a:rPr>
              <a:t>в перед </a:t>
            </a:r>
            <a:r>
              <a:rPr lang="ru-RU" dirty="0" err="1">
                <a:latin typeface="+mj-lt"/>
              </a:rPr>
              <a:t>єврейськими</a:t>
            </a:r>
            <a:r>
              <a:rPr lang="ru-RU" dirty="0">
                <a:latin typeface="+mj-lt"/>
              </a:rPr>
              <a:t> ем</a:t>
            </a:r>
            <a:r>
              <a:rPr lang="en-US" dirty="0">
                <a:latin typeface="+mj-lt"/>
              </a:rPr>
              <a:t>i</a:t>
            </a:r>
            <a:r>
              <a:rPr lang="ru-RU" dirty="0">
                <a:latin typeface="+mj-lt"/>
              </a:rPr>
              <a:t>грантами за </a:t>
            </a:r>
            <a:r>
              <a:rPr lang="ru-RU" dirty="0" err="1" smtClean="0">
                <a:latin typeface="+mj-lt"/>
              </a:rPr>
              <a:t>цих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обставин</a:t>
            </a:r>
            <a:r>
              <a:rPr lang="ru-RU" dirty="0">
                <a:latin typeface="+mj-lt"/>
              </a:rPr>
              <a:t>, — </a:t>
            </a:r>
            <a:r>
              <a:rPr lang="ru-RU" dirty="0" err="1">
                <a:latin typeface="+mj-lt"/>
              </a:rPr>
              <a:t>незалежно</a:t>
            </a:r>
            <a:r>
              <a:rPr lang="ru-RU" dirty="0">
                <a:latin typeface="+mj-lt"/>
              </a:rPr>
              <a:t> в</a:t>
            </a:r>
            <a:r>
              <a:rPr lang="en-US" dirty="0">
                <a:latin typeface="+mj-lt"/>
              </a:rPr>
              <a:t>i</a:t>
            </a:r>
            <a:r>
              <a:rPr lang="ru-RU" dirty="0">
                <a:latin typeface="+mj-lt"/>
              </a:rPr>
              <a:t>д того, </a:t>
            </a:r>
            <a:r>
              <a:rPr lang="ru-RU" dirty="0" err="1">
                <a:latin typeface="+mj-lt"/>
              </a:rPr>
              <a:t>чи</a:t>
            </a:r>
            <a:r>
              <a:rPr lang="ru-RU" dirty="0">
                <a:latin typeface="+mj-lt"/>
              </a:rPr>
              <a:t> в</a:t>
            </a:r>
            <a:r>
              <a:rPr lang="en-US" dirty="0">
                <a:latin typeface="+mj-lt"/>
              </a:rPr>
              <a:t>i</a:t>
            </a:r>
            <a:r>
              <a:rPr lang="ru-RU" dirty="0" err="1">
                <a:latin typeface="+mj-lt"/>
              </a:rPr>
              <a:t>дбулося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це</a:t>
            </a:r>
            <a:r>
              <a:rPr lang="ru-RU" dirty="0">
                <a:latin typeface="+mj-lt"/>
              </a:rPr>
              <a:t> через </a:t>
            </a:r>
            <a:r>
              <a:rPr lang="ru-RU" dirty="0" err="1">
                <a:latin typeface="+mj-lt"/>
              </a:rPr>
              <a:t>антисем</a:t>
            </a:r>
            <a:r>
              <a:rPr lang="en-US" dirty="0">
                <a:latin typeface="+mj-lt"/>
              </a:rPr>
              <a:t>i</a:t>
            </a:r>
            <a:r>
              <a:rPr lang="ru-RU" dirty="0" err="1">
                <a:latin typeface="+mj-lt"/>
              </a:rPr>
              <a:t>тську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 err="1">
                <a:latin typeface="+mj-lt"/>
              </a:rPr>
              <a:t>ворож</a:t>
            </a:r>
            <a:r>
              <a:rPr lang="en-US" dirty="0">
                <a:latin typeface="+mj-lt"/>
              </a:rPr>
              <a:t>i</a:t>
            </a:r>
            <a:r>
              <a:rPr lang="ru-RU" dirty="0" err="1">
                <a:latin typeface="+mj-lt"/>
              </a:rPr>
              <a:t>сть</a:t>
            </a:r>
            <a:r>
              <a:rPr lang="ru-RU" dirty="0">
                <a:latin typeface="+mj-lt"/>
              </a:rPr>
              <a:t> </a:t>
            </a:r>
            <a:r>
              <a:rPr lang="en-US" dirty="0">
                <a:latin typeface="+mj-lt"/>
              </a:rPr>
              <a:t>i </a:t>
            </a:r>
            <a:r>
              <a:rPr lang="ru-RU" dirty="0">
                <a:latin typeface="+mj-lt"/>
              </a:rPr>
              <a:t>п</a:t>
            </a:r>
            <a:r>
              <a:rPr lang="en-US" dirty="0">
                <a:latin typeface="+mj-lt"/>
              </a:rPr>
              <a:t>i</a:t>
            </a:r>
            <a:r>
              <a:rPr lang="ru-RU" dirty="0" err="1">
                <a:latin typeface="+mj-lt"/>
              </a:rPr>
              <a:t>дозри</a:t>
            </a:r>
            <a:r>
              <a:rPr lang="ru-RU" dirty="0">
                <a:latin typeface="+mj-lt"/>
              </a:rPr>
              <a:t>, пол</a:t>
            </a:r>
            <a:r>
              <a:rPr lang="en-US" dirty="0">
                <a:latin typeface="+mj-lt"/>
              </a:rPr>
              <a:t>i</a:t>
            </a:r>
            <a:r>
              <a:rPr lang="ru-RU" dirty="0" err="1">
                <a:latin typeface="+mj-lt"/>
              </a:rPr>
              <a:t>тичне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боягузтво</a:t>
            </a:r>
            <a:r>
              <a:rPr lang="ru-RU" dirty="0">
                <a:latin typeface="+mj-lt"/>
              </a:rPr>
              <a:t> та </a:t>
            </a:r>
            <a:r>
              <a:rPr lang="ru-RU" dirty="0" err="1">
                <a:latin typeface="+mj-lt"/>
              </a:rPr>
              <a:t>недалекоглядн</a:t>
            </a:r>
            <a:r>
              <a:rPr lang="en-US" dirty="0">
                <a:latin typeface="+mj-lt"/>
              </a:rPr>
              <a:t>i</a:t>
            </a:r>
            <a:r>
              <a:rPr lang="ru-RU" dirty="0" err="1">
                <a:latin typeface="+mj-lt"/>
              </a:rPr>
              <a:t>сть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чи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 err="1">
                <a:latin typeface="+mj-lt"/>
              </a:rPr>
              <a:t>нац</a:t>
            </a:r>
            <a:r>
              <a:rPr lang="en-US" dirty="0">
                <a:latin typeface="+mj-lt"/>
              </a:rPr>
              <a:t>i</a:t>
            </a:r>
            <a:r>
              <a:rPr lang="ru-RU" dirty="0" err="1">
                <a:latin typeface="+mj-lt"/>
              </a:rPr>
              <a:t>ональний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егоїзм</a:t>
            </a:r>
            <a:r>
              <a:rPr lang="ru-RU" dirty="0">
                <a:latin typeface="+mj-lt"/>
              </a:rPr>
              <a:t>, — </a:t>
            </a:r>
            <a:r>
              <a:rPr lang="ru-RU" dirty="0" err="1">
                <a:latin typeface="+mj-lt"/>
              </a:rPr>
              <a:t>лягає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важким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тягарем</a:t>
            </a:r>
            <a:r>
              <a:rPr lang="ru-RU" dirty="0">
                <a:latin typeface="+mj-lt"/>
              </a:rPr>
              <a:t> на сов</a:t>
            </a:r>
            <a:r>
              <a:rPr lang="en-US" dirty="0">
                <a:latin typeface="+mj-lt"/>
              </a:rPr>
              <a:t>i</a:t>
            </a:r>
            <a:r>
              <a:rPr lang="ru-RU" dirty="0" err="1">
                <a:latin typeface="+mj-lt"/>
              </a:rPr>
              <a:t>сть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цих</a:t>
            </a:r>
            <a:r>
              <a:rPr lang="ru-RU" dirty="0">
                <a:latin typeface="+mj-lt"/>
              </a:rPr>
              <a:t> л</a:t>
            </a:r>
            <a:r>
              <a:rPr lang="en-US" dirty="0">
                <a:latin typeface="+mj-lt"/>
              </a:rPr>
              <a:t>i</a:t>
            </a:r>
            <a:r>
              <a:rPr lang="ru-RU" dirty="0">
                <a:latin typeface="+mj-lt"/>
              </a:rPr>
              <a:t>дер</a:t>
            </a:r>
            <a:r>
              <a:rPr lang="en-US" dirty="0">
                <a:latin typeface="+mj-lt"/>
              </a:rPr>
              <a:t>i</a:t>
            </a:r>
            <a:r>
              <a:rPr lang="ru-RU" dirty="0">
                <a:latin typeface="+mj-lt"/>
              </a:rPr>
              <a:t>в</a:t>
            </a:r>
            <a:r>
              <a:rPr lang="ru-RU" dirty="0"/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1"/>
            <a:ext cx="3954016" cy="293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68" y="3600783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899" y="404664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+mj-lt"/>
              </a:rPr>
              <a:t>З 1939 р. </a:t>
            </a:r>
            <a:r>
              <a:rPr lang="ru-RU" sz="2800" dirty="0" err="1">
                <a:latin typeface="+mj-lt"/>
              </a:rPr>
              <a:t>євреїв</a:t>
            </a:r>
            <a:r>
              <a:rPr lang="ru-RU" sz="2800" dirty="0">
                <a:latin typeface="+mj-lt"/>
              </a:rPr>
              <a:t> стали </a:t>
            </a:r>
            <a:r>
              <a:rPr lang="ru-RU" sz="2800" dirty="0" err="1">
                <a:latin typeface="+mj-lt"/>
              </a:rPr>
              <a:t>витісняти</a:t>
            </a:r>
            <a:r>
              <a:rPr lang="ru-RU" sz="2800" dirty="0">
                <a:latin typeface="+mj-lt"/>
              </a:rPr>
              <a:t> до </a:t>
            </a:r>
            <a:r>
              <a:rPr lang="ru-RU" sz="2800" dirty="0" err="1">
                <a:latin typeface="+mj-lt"/>
              </a:rPr>
              <a:t>спеціально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призначених</a:t>
            </a:r>
            <a:r>
              <a:rPr lang="ru-RU" sz="2800" dirty="0">
                <a:latin typeface="+mj-lt"/>
              </a:rPr>
              <a:t> для </a:t>
            </a:r>
            <a:r>
              <a:rPr lang="ru-RU" sz="2800" dirty="0" smtClean="0">
                <a:latin typeface="+mj-lt"/>
              </a:rPr>
              <a:t>них  </a:t>
            </a:r>
            <a:r>
              <a:rPr lang="ru-RU" sz="2800" dirty="0" err="1" smtClean="0">
                <a:latin typeface="+mj-lt"/>
              </a:rPr>
              <a:t>будинків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>
                <a:latin typeface="+mj-lt"/>
              </a:rPr>
              <a:t>і </a:t>
            </a:r>
            <a:r>
              <a:rPr lang="ru-RU" sz="2800" dirty="0" err="1">
                <a:latin typeface="+mj-lt"/>
              </a:rPr>
              <a:t>кварталів</a:t>
            </a:r>
            <a:r>
              <a:rPr lang="ru-RU" sz="2800" dirty="0">
                <a:latin typeface="+mj-lt"/>
              </a:rPr>
              <a:t>. </a:t>
            </a:r>
            <a:r>
              <a:rPr lang="ru-RU" sz="2800" dirty="0" err="1">
                <a:latin typeface="+mj-lt"/>
              </a:rPr>
              <a:t>Їм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було</a:t>
            </a:r>
            <a:r>
              <a:rPr lang="ru-RU" sz="2800" dirty="0">
                <a:latin typeface="+mj-lt"/>
              </a:rPr>
              <a:t> заборонено </a:t>
            </a:r>
            <a:r>
              <a:rPr lang="ru-RU" sz="2800" dirty="0" err="1">
                <a:latin typeface="+mj-lt"/>
              </a:rPr>
              <a:t>з’являтись</a:t>
            </a:r>
            <a:r>
              <a:rPr lang="ru-RU" sz="2800" dirty="0">
                <a:latin typeface="+mj-lt"/>
              </a:rPr>
              <a:t> у </a:t>
            </a:r>
            <a:r>
              <a:rPr lang="ru-RU" sz="2800" dirty="0" err="1" smtClean="0">
                <a:latin typeface="+mj-lt"/>
              </a:rPr>
              <a:t>громадських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місцях</a:t>
            </a:r>
            <a:r>
              <a:rPr lang="ru-RU" sz="2800" dirty="0">
                <a:latin typeface="+mj-lt"/>
              </a:rPr>
              <a:t>, </a:t>
            </a:r>
            <a:r>
              <a:rPr lang="ru-RU" sz="2800" dirty="0" err="1">
                <a:latin typeface="+mj-lt"/>
              </a:rPr>
              <a:t>провадити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чимало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видів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діяльності</a:t>
            </a:r>
            <a:r>
              <a:rPr lang="ru-RU" sz="2800" dirty="0">
                <a:latin typeface="+mj-lt"/>
              </a:rPr>
              <a:t>. Так </a:t>
            </a:r>
            <a:r>
              <a:rPr lang="ru-RU" sz="2800" dirty="0" err="1">
                <a:latin typeface="+mj-lt"/>
              </a:rPr>
              <a:t>було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підготовлено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грунт для </a:t>
            </a:r>
            <a:r>
              <a:rPr lang="ru-RU" sz="2800" dirty="0" err="1">
                <a:latin typeface="+mj-lt"/>
              </a:rPr>
              <a:t>винищення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євреїв</a:t>
            </a:r>
            <a:r>
              <a:rPr lang="ru-RU" sz="2800" dirty="0">
                <a:latin typeface="+mj-lt"/>
              </a:rPr>
              <a:t> у </a:t>
            </a:r>
            <a:r>
              <a:rPr lang="ru-RU" sz="2800" dirty="0" err="1">
                <a:latin typeface="+mj-lt"/>
              </a:rPr>
              <a:t>Німеччині</a:t>
            </a:r>
            <a:r>
              <a:rPr lang="ru-RU" sz="2800" dirty="0">
                <a:latin typeface="+mj-lt"/>
              </a:rPr>
              <a:t>, </a:t>
            </a:r>
            <a:r>
              <a:rPr lang="ru-RU" sz="2800" dirty="0" err="1">
                <a:latin typeface="+mj-lt"/>
              </a:rPr>
              <a:t>що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розпочалося</a:t>
            </a:r>
            <a:r>
              <a:rPr lang="ru-RU" sz="2800" dirty="0">
                <a:latin typeface="+mj-lt"/>
              </a:rPr>
              <a:t> в роки </a:t>
            </a:r>
            <a:r>
              <a:rPr lang="ru-RU" sz="2800" dirty="0" err="1">
                <a:latin typeface="+mj-lt"/>
              </a:rPr>
              <a:t>війни</a:t>
            </a:r>
            <a:r>
              <a:rPr lang="ru-RU" sz="2800" dirty="0">
                <a:latin typeface="+mj-lt"/>
              </a:rPr>
              <a:t>: 6 </a:t>
            </a:r>
            <a:r>
              <a:rPr lang="ru-RU" sz="2800" dirty="0" smtClean="0">
                <a:latin typeface="+mj-lt"/>
              </a:rPr>
              <a:t>млн </a:t>
            </a:r>
            <a:r>
              <a:rPr lang="ru-RU" sz="2800" dirty="0" err="1" smtClean="0">
                <a:latin typeface="+mj-lt"/>
              </a:rPr>
              <a:t>євреїв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>
                <a:latin typeface="+mj-lt"/>
              </a:rPr>
              <a:t>стали жертвами расового безумства </a:t>
            </a:r>
            <a:r>
              <a:rPr lang="ru-RU" sz="2800" dirty="0" err="1">
                <a:latin typeface="+mj-lt"/>
              </a:rPr>
              <a:t>нацистів</a:t>
            </a:r>
            <a:r>
              <a:rPr lang="ru-RU" sz="2800" dirty="0">
                <a:latin typeface="+mj-lt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126" y="3717032"/>
            <a:ext cx="47053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0" y="4149080"/>
            <a:ext cx="4086656" cy="250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60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115</TotalTime>
  <Words>591</Words>
  <Application>Microsoft Office PowerPoint</Application>
  <PresentationFormat>Экран (4:3)</PresentationFormat>
  <Paragraphs>25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Антисемітська політика</vt:lpstr>
      <vt:lpstr>Він виявлявся у тому, що Гітлер уважав нації нерівноцінними: є вищі, а є нижчі. Німці поза сумнівом найвища арійська нація, яка повинна встановити “новий світовий порядок”.  Гітлер розробив расову теорію, що розглядала історію людства як боротьбу між расами. Особливий наголос у цій теорії робився на антисемітизмі. </vt:lpstr>
      <vt:lpstr>Презентация PowerPoint</vt:lpstr>
      <vt:lpstr> Мішані шлюби було заборонено. Тисячі євреїв емігрували, в тому числі цвіт наукової і творчої інтелігенції.</vt:lpstr>
      <vt:lpstr>Слово «антисемітизм» було вперше ужите німецьким публіцистом Вільгельмом Марром (англ.) у XIX ст. його памфлеті «Перемога германізму над єврейством». Термін пояснюється расистськими представленнями про біологічну несумісність європейців, що фігурували в перших ідеологів расового антисемітизму як «німецька» чи «арійська» раса, і євреїв як представників «семітської раси». З тих пір він позначає саме ворожнечу до євреїв, незважаючи на спроби, виходячи з етимології, поширити термін на арабів, через те, що вони також говорять мовою семітської родини.</vt:lpstr>
      <vt:lpstr>античний антисемітизм. Самий древній, класичний вид антисемітизму. Обвинувачує євреїв у ненависті до всіх народів, таємним і явним злочинам проти національних вдач і звичаїв, підриві економіки, поширенню псевдовчень, нелояльності і т.п.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9</cp:revision>
  <dcterms:created xsi:type="dcterms:W3CDTF">2014-02-05T14:05:38Z</dcterms:created>
  <dcterms:modified xsi:type="dcterms:W3CDTF">2014-02-05T16:01:20Z</dcterms:modified>
</cp:coreProperties>
</file>