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Буддисти</c:v>
                </c:pt>
                <c:pt idx="1">
                  <c:v>Християни</c:v>
                </c:pt>
                <c:pt idx="2">
                  <c:v>Синтоїсти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0.38300000000000012</c:v>
                </c:pt>
                <c:pt idx="1">
                  <c:v>0.18300000000000005</c:v>
                </c:pt>
                <c:pt idx="2">
                  <c:v>0.39500000000000013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0.58269</cdr:x>
      <cdr:y>0.07476</cdr:y>
    </cdr:from>
    <cdr:to>
      <cdr:x>0.73269</cdr:x>
      <cdr:y>0.29976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52056" y="3038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0.26866</cdr:x>
      <cdr:y>0.59016</cdr:y>
    </cdr:from>
    <cdr:to>
      <cdr:x>0.38806</cdr:x>
      <cdr:y>0.70492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2592288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200" dirty="0"/>
        </a:p>
      </cdr:txBody>
    </cdr:sp>
  </cdr:relSizeAnchor>
  <cdr:relSizeAnchor xmlns:cdr="http://schemas.openxmlformats.org/drawingml/2006/chartDrawing">
    <cdr:from>
      <cdr:x>0.25373</cdr:x>
      <cdr:y>0.62295</cdr:y>
    </cdr:from>
    <cdr:to>
      <cdr:x>0.44326</cdr:x>
      <cdr:y>0.83112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24136" y="27363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uk-UA" sz="2400" dirty="0" smtClean="0"/>
            <a:t>18,3%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0.10448</cdr:x>
      <cdr:y>0.37705</cdr:y>
    </cdr:from>
    <cdr:to>
      <cdr:x>0.29401</cdr:x>
      <cdr:y>0.58522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04056" y="16561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400" dirty="0" smtClean="0"/>
            <a:t>39,5%</a:t>
          </a:r>
          <a:endParaRPr lang="ru-RU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AE445-4A4A-4432-A8CA-FD452270EF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0F772-6178-4F5F-991E-65FC4DF7F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0F772-6178-4F5F-991E-65FC4DF7FFA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7%D0%BE%D1%80%D0%BD%D0%B0_%D0%BC%D0%B5%D1%82%D0%B0%D0%BB%D1%83%D1%80%D0%B3%D1%96%D1%8F" TargetMode="External"/><Relationship Id="rId13" Type="http://schemas.openxmlformats.org/officeDocument/2006/relationships/hyperlink" Target="http://uk.wikipedia.org/w/index.php?title=%D0%95%D0%BB%D0%B5%D0%BA%D1%82%D1%80%D0%BE%D0%BD%D0%BD%D0%B5_%D0%BE%D0%B1%D0%BB%D0%B0%D0%B4%D0%BD%D0%B0%D0%BD%D0%BD%D1%8F&amp;action=edit&amp;redlink=1" TargetMode="External"/><Relationship Id="rId18" Type="http://schemas.openxmlformats.org/officeDocument/2006/relationships/hyperlink" Target="http://uk.wikipedia.org/wiki/%D0%A2%D0%B5%D0%BA%D1%81%D1%82%D0%B8%D0%BB%D1%8C%D0%BD%D0%B0_%D0%BF%D1%80%D0%BE%D0%BC%D0%B8%D1%81%D0%BB%D0%BE%D0%B2%D1%96%D1%81%D1%82%D1%8C" TargetMode="External"/><Relationship Id="rId3" Type="http://schemas.openxmlformats.org/officeDocument/2006/relationships/hyperlink" Target="http://uk.wikipedia.org/wiki/%D0%9F%D1%80%D0%BE%D0%BC%D0%B8%D1%81%D0%BB%D0%BE%D0%B2%D0%B5_%D0%B2%D0%B8%D1%80%D0%BE%D0%B1%D0%BD%D0%B8%D1%86%D1%82%D0%B2%D0%BE" TargetMode="External"/><Relationship Id="rId7" Type="http://schemas.openxmlformats.org/officeDocument/2006/relationships/hyperlink" Target="http://uk.wikipedia.org/wiki/%D0%9F%D1%80%D0%BE%D0%BC%D0%B8%D1%81%D0%BB%D0%BE%D0%B2%D1%96%D1%81%D1%82%D1%8C" TargetMode="External"/><Relationship Id="rId12" Type="http://schemas.openxmlformats.org/officeDocument/2006/relationships/hyperlink" Target="http://uk.wikipedia.org/wiki/%D0%90%D0%B2%D1%82%D0%BE%D0%BC%D0%BE%D0%B1%D1%96%D0%BB%D1%8C%D0%BD%D0%B0_%D0%BF%D1%80%D0%BE%D0%BC%D0%B8%D1%81%D0%BB%D0%BE%D0%B2%D1%96%D1%81%D1%82%D1%8C" TargetMode="External"/><Relationship Id="rId17" Type="http://schemas.openxmlformats.org/officeDocument/2006/relationships/hyperlink" Target="http://uk.wikipedia.org/wiki/%D0%A5%D0%B0%D1%80%D1%87%D0%BE%D0%B2%D0%B0_%D0%BF%D1%80%D0%BE%D0%BC%D0%B8%D1%81%D0%BB%D0%BE%D0%B2%D1%96%D1%81%D1%82%D1%8C" TargetMode="External"/><Relationship Id="rId2" Type="http://schemas.openxmlformats.org/officeDocument/2006/relationships/hyperlink" Target="http://uk.wikipedia.org/wiki/%D0%AF%D0%BF%D0%BE%D0%BD%D1%96%D1%8F" TargetMode="External"/><Relationship Id="rId16" Type="http://schemas.openxmlformats.org/officeDocument/2006/relationships/hyperlink" Target="http://uk.wikipedia.org/w/index.php?title=%D0%9D%D0%B0%D1%84%D1%82%D0%BE%D1%85%D1%96%D0%BC%D1%96%D1%87%D0%BD%D0%B0_%D0%BF%D1%80%D0%BE%D0%BC%D0%B8%D1%81%D0%BB%D0%BE%D0%B2%D1%96%D1%81%D1%82%D1%8C&amp;action=edit&amp;redlink=1" TargetMode="External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9A%D0%9D%D0%A0" TargetMode="External"/><Relationship Id="rId11" Type="http://schemas.openxmlformats.org/officeDocument/2006/relationships/hyperlink" Target="http://uk.wikipedia.org/w/index.php?title=%D0%A1%D1%83%D0%B4%D0%BD%D0%BE%D0%B1%D1%83%D0%B4%D1%96%D0%B2%D0%BD%D0%B0_%D0%BF%D1%80%D0%BE%D0%BC%D0%B8%D1%81%D0%BB%D0%BE%D0%B2%D1%96%D1%81%D1%82%D1%8C&amp;action=edit&amp;redlink=1" TargetMode="External"/><Relationship Id="rId5" Type="http://schemas.openxmlformats.org/officeDocument/2006/relationships/hyperlink" Target="http://uk.wikipedia.org/wiki/%D0%84%D0%A1" TargetMode="External"/><Relationship Id="rId15" Type="http://schemas.openxmlformats.org/officeDocument/2006/relationships/hyperlink" Target="http://uk.wikipedia.org/w/index.php?title=%D0%9F%D1%80%D0%B8%D0%BB%D0%B0%D0%B4%D0%BE%D0%B1%D1%83%D0%B4%D1%83%D0%B2%D0%B0%D0%BD%D0%BD%D1%8F&amp;action=edit&amp;redlink=1" TargetMode="External"/><Relationship Id="rId10" Type="http://schemas.openxmlformats.org/officeDocument/2006/relationships/hyperlink" Target="http://uk.wikipedia.org/w/index.php?title=%D0%95%D0%BB%D0%B5%D0%BA%D1%82%D1%80%D0%B8%D1%87%D0%BD%D0%B5_%D0%BE%D0%B1%D0%BB%D0%B0%D0%B4%D0%BD%D0%B0%D0%BD%D0%BD%D1%8F&amp;action=edit&amp;redlink=1" TargetMode="External"/><Relationship Id="rId19" Type="http://schemas.openxmlformats.org/officeDocument/2006/relationships/hyperlink" Target="http://uk.wikipedia.org/wiki/%D0%9B%D0%B5%D0%B3%D0%BA%D0%B0_%D0%BF%D1%80%D0%BE%D0%BC%D0%B8%D1%81%D0%BB%D0%BE%D0%B2%D1%96%D1%81%D1%82%D1%8C" TargetMode="External"/><Relationship Id="rId4" Type="http://schemas.openxmlformats.org/officeDocument/2006/relationships/hyperlink" Target="http://uk.wikipedia.org/wiki/%D0%A1%D0%A8%D0%90" TargetMode="External"/><Relationship Id="rId9" Type="http://schemas.openxmlformats.org/officeDocument/2006/relationships/hyperlink" Target="http://uk.wikipedia.org/wiki/%D0%9A%D0%BE%D0%BB%D1%8C%D0%BE%D1%80%D0%BE%D0%B2%D0%B0_%D0%BC%D0%B5%D1%82%D0%B0%D0%BB%D1%83%D1%80%D0%B3%D1%96%D1%8F" TargetMode="External"/><Relationship Id="rId14" Type="http://schemas.openxmlformats.org/officeDocument/2006/relationships/hyperlink" Target="http://uk.wikipedia.org/w/index.php?title=%D0%95%D0%BB%D0%B5%D0%BA%D1%82%D1%80%D0%BE%D0%BA%D0%BE%D0%BC%D1%83%D0%BD%D1%96%D0%BA%D0%B0%D1%86%D1%96%D0%B9%D0%BD%D0%B5_%D0%BE%D0%B1%D0%BB%D0%B0%D0%B4%D0%BD%D0%B0%D0%BD%D0%BD%D1%8F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Imperial_Seal_of_Japan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1%96%D0%BA%D0%BE%D0%BA%D1%83" TargetMode="External"/><Relationship Id="rId13" Type="http://schemas.openxmlformats.org/officeDocument/2006/relationships/hyperlink" Target="http://uk.wikipedia.org/wiki/%D0%93%D0%BE%D1%80%D0%B0_%D0%A4%D1%83%D0%B4%D0%B7%D1%96" TargetMode="External"/><Relationship Id="rId3" Type="http://schemas.openxmlformats.org/officeDocument/2006/relationships/hyperlink" Target="http://uk.wikipedia.org/wiki/%D0%9A%D0%BE%D1%80%D0%B5%D0%B9%D1%81%D1%8C%D0%BA%D0%B8%D0%B9_%D0%BF%D1%96%D0%B2%D0%BE%D1%81%D1%82%D1%80%D1%96%D0%B2" TargetMode="External"/><Relationship Id="rId7" Type="http://schemas.openxmlformats.org/officeDocument/2006/relationships/hyperlink" Target="http://uk.wikipedia.org/wiki/%D0%9A%D1%8E%D1%81%D1%8E" TargetMode="External"/><Relationship Id="rId12" Type="http://schemas.openxmlformats.org/officeDocument/2006/relationships/hyperlink" Target="http://uk.wikipedia.org/wiki/%D0%92%D1%83%D0%BB%D0%BA%D0%B0%D0%BD" TargetMode="External"/><Relationship Id="rId2" Type="http://schemas.openxmlformats.org/officeDocument/2006/relationships/hyperlink" Target="http://uk.wikipedia.org/wiki/%D0%9A%D0%B8%D1%82%D0%B0%D0%B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A1%D1%85%D1%96%D0%B4%D0%BD%D0%BE-%D0%9A%D0%B8%D1%82%D0%B0%D0%B9%D1%81%D1%8C%D0%BA%D0%B5_%D0%BC%D0%BE%D1%80%D0%B5" TargetMode="External"/><Relationship Id="rId11" Type="http://schemas.openxmlformats.org/officeDocument/2006/relationships/hyperlink" Target="http://uk.wikipedia.org/wiki/%D0%93%D0%BE%D1%80%D0%B0" TargetMode="External"/><Relationship Id="rId5" Type="http://schemas.openxmlformats.org/officeDocument/2006/relationships/hyperlink" Target="http://uk.wikipedia.org/wiki/%D0%9E%D1%85%D0%BE%D1%82%D1%81%D1%8C%D0%BA%D0%B5_%D0%BC%D0%BE%D1%80%D0%B5" TargetMode="External"/><Relationship Id="rId10" Type="http://schemas.openxmlformats.org/officeDocument/2006/relationships/hyperlink" Target="http://uk.wikipedia.org/wiki/%D0%A5%D0%BE%D0%BA%D0%BA%D0%B0%D0%B9%D0%B4%D0%BE" TargetMode="External"/><Relationship Id="rId4" Type="http://schemas.openxmlformats.org/officeDocument/2006/relationships/hyperlink" Target="http://uk.wikipedia.org/wiki/%D0%A0%D0%BE%D1%81%D1%96%D1%8F" TargetMode="External"/><Relationship Id="rId9" Type="http://schemas.openxmlformats.org/officeDocument/2006/relationships/hyperlink" Target="http://uk.wikipedia.org/wiki/%D0%A5%D0%BE%D0%BD%D1%81%D1%8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Японія</a:t>
            </a:r>
            <a:endParaRPr lang="ru-RU" sz="8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7" descr="C:\Documents and Settings\admin\Рабочий стол\картинки\4513.image_midd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969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Господарство</a:t>
            </a:r>
            <a:endParaRPr lang="ru-RU" sz="7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24744"/>
            <a:ext cx="55446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 tooltip="Японія"/>
              </a:rPr>
              <a:t>Японія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— одна з найрозвиненіших індустріально-аграрних країн світу. За обсягом </a:t>
            </a:r>
            <a:r>
              <a:rPr lang="uk-UA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3" tooltip="Промислове виробництво"/>
              </a:rPr>
              <a:t>промислового виробництва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Японія займає 4-е місце серед країн світу після </a:t>
            </a:r>
            <a:r>
              <a:rPr lang="uk-UA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4" tooltip="США"/>
              </a:rPr>
              <a:t>США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5" tooltip="ЄС"/>
              </a:rPr>
              <a:t>ЄС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і </a:t>
            </a:r>
            <a:r>
              <a:rPr lang="uk-UA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6" tooltip="КНР"/>
              </a:rPr>
              <a:t>КНР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Вона випереджає інші азіатські держави за рівнем розвитку </a:t>
            </a:r>
            <a:r>
              <a:rPr lang="uk-UA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7" tooltip="Промисловість"/>
              </a:rPr>
              <a:t>промисловості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основні галузі якої: </a:t>
            </a:r>
            <a:r>
              <a:rPr lang="uk-UA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8" tooltip="Чорна металургія"/>
              </a:rPr>
              <a:t>чорна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та </a:t>
            </a:r>
            <a:r>
              <a:rPr lang="uk-UA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9" tooltip="Кольорова металургія"/>
              </a:rPr>
              <a:t>кольорова металургія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силове </a:t>
            </a:r>
            <a:r>
              <a:rPr lang="uk-UA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10" tooltip="Електричне обладнання (ще не написана)"/>
              </a:rPr>
              <a:t>електричне обладнання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11" tooltip="Суднобудівна промисловість (ще не написана)"/>
              </a:rPr>
              <a:t>суднобудівна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та </a:t>
            </a:r>
            <a:r>
              <a:rPr lang="uk-UA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12" tooltip="Автомобільна промисловість"/>
              </a:rPr>
              <a:t>автомобільна промисловість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13" tooltip="Електронне обладнання (ще не написана)"/>
              </a:rPr>
              <a:t>електронне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та </a:t>
            </a:r>
            <a:r>
              <a:rPr lang="uk-UA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14" tooltip="Електрокомунікаційне обладнання (ще не написана)"/>
              </a:rPr>
              <a:t>електро-комунікаційне обладнання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15" tooltip="Приладобудування (ще не написана)"/>
              </a:rPr>
              <a:t>приладобудування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16" tooltip="Нафтохімічна промисловість (ще не написана)"/>
              </a:rPr>
              <a:t>нафтохімічна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17" tooltip="Харчова промисловість"/>
              </a:rPr>
              <a:t>харчова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18" tooltip="Текстильна промисловість"/>
              </a:rPr>
              <a:t>текстильна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та </a:t>
            </a:r>
            <a:r>
              <a:rPr lang="uk-UA" sz="2400" u="sng" dirty="0" smtClean="0">
                <a:solidFill>
                  <a:schemeClr val="tx2">
                    <a:lumMod val="25000"/>
                  </a:schemeClr>
                </a:solidFill>
                <a:hlinkClick r:id="rId19" tooltip="Легка промисловість"/>
              </a:rPr>
              <a:t>легка промисловість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Documents and Settings\admin\Рабочий стол\картинки\4515.image_middle[1]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24128" y="1196752"/>
            <a:ext cx="3240360" cy="531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52736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Сільське господарство</a:t>
            </a:r>
            <a:endParaRPr lang="ru-RU" sz="6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5760640" cy="6258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 агропромисловому комплексі Японії зайнято майже % економічно активного населення, з них тільки 6% - у сільському, лісовому господарстві та рибальстві. АПК країни забезпечує близько 56% потреб у продовольстві (від</a:t>
            </a:r>
            <a:endParaRPr lang="ru-RU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рослинництва та тваринництва), але якщо до цього додати продукцію морських промислів ( а морепродукти — винятково важливий компонент японської національної кухні), то рівень самозабезпечення країни продовольством досягає 62%. Земель, придатних для землеробства, в Японії вкрай мало. У 2000 році оброблялось 4,8 млн. гектарів, на яких працювало З,9 млн. чоловік, зайнятих у сільському господарстві. Середні розміри фермерського господарства - трохи більше одного гектара. Виділяються три галузі спеціалізації: рисосіяння, плодоовочівництво, тваринництво. Потреби в продукції інших галузей країна забезпечує за рахунок імпорту. Довозиться 9/10 пшениці, вся кукурудза, 92% бобів і сої, 80% цукру, близько 1/3 жирів та 2/5 м'яса.</a:t>
            </a:r>
            <a:endParaRPr lang="ru-RU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3" descr="C:\Documents and Settings\admin\Рабочий стол\картинки\4aa5ed555fee0c09d86e40d5b53f9b60photosp_id5909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40152" y="1196752"/>
            <a:ext cx="3024336" cy="49291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Транспорт</a:t>
            </a:r>
            <a:endParaRPr lang="ru-RU" sz="8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24744"/>
            <a:ext cx="46805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Транспортна інфраструктура в Японії високо розвинена. Морський транспорт пов'язує країну з усіма регіонами світу. Основну частину внутрішніх перевезень вантажів і пасажирів забезпечують залізничний і автомобільний транспорт. Широко відомі швидкісні пасажирські лінії Японії. У зовнішньоторгових зв'язках країни останнім часом помітно зростає частка авіаційного транспорту.</a:t>
            </a:r>
            <a:endParaRPr lang="ru-RU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C:\Documents and Settings\admin\Рабочий стол\картинки\21_big_foto_turizminfo_r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1124744"/>
            <a:ext cx="3384376" cy="1944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3068960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Транспортна розв'язка</a:t>
            </a:r>
            <a:endParaRPr lang="ru-RU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7" name="Picture 6" descr="C:\Documents and Settings\admin\Рабочий стол\картинки\1236332014de0c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73016"/>
            <a:ext cx="3384376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36096" y="573325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Монорельсова дорога в Осаці</a:t>
            </a:r>
            <a:endParaRPr lang="ru-RU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ctr"/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Релігія</a:t>
            </a:r>
            <a:endParaRPr lang="ru-RU" sz="7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476672"/>
          <a:ext cx="48245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7744" y="2204864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38,3%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admin\Рабочий стол\картинки\0738ed1b4c46df26a0965dcb5ea_prev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40152" y="908720"/>
            <a:ext cx="2952328" cy="4445288"/>
          </a:xfrm>
          <a:prstGeom prst="rect">
            <a:avLst/>
          </a:prstGeom>
        </p:spPr>
      </p:pic>
      <p:pic>
        <p:nvPicPr>
          <p:cNvPr id="6" name="Picture 3" descr="C:\Documents and Settings\admin\Рабочий стол\картинки\j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861048"/>
            <a:ext cx="3384376" cy="218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\Рабочий стол\картинки\j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81128"/>
            <a:ext cx="295232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9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Практично всі сфери життя японців пронизані традиціями і церемоніями.</a:t>
            </a:r>
          </a:p>
          <a:p>
            <a:pPr algn="just"/>
            <a:r>
              <a:rPr lang="uk-UA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Чайна церемонія, весільна церемонія, споглядання квітучих дерев, повного Місяця, любування морем та порами року, орігамі, ікебана, бонсай, парад хризантем та інші є невід’ємною частиною японського суспільства.</a:t>
            </a:r>
            <a:endParaRPr lang="uk-UA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6" descr="http://plantsplanet.org/uimg/articles/interesning%20about%20plants/Bonsay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96044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pix.alaporte.net/pub/d/2795-1/Kabu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3356992"/>
            <a:ext cx="432048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60648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Чайна церемонія (тяною) 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– одне з найвеличніших явищ японської культури.</a:t>
            </a:r>
          </a:p>
          <a:p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 думку японців, чайна церемонія виховує простоту, природність, охайність та привчає людей до виконання встановлених соціальних правил.</a:t>
            </a:r>
            <a:endParaRPr lang="uk-UA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 descr="чайная традиция япо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0648"/>
            <a:ext cx="3675831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4464496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www.tea-art.com.ua/data/Image/Masha/Food_Drinks_Tea_ceremony_012916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032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картинки\en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3092"/>
            <a:ext cx="5535488" cy="3487357"/>
          </a:xfrm>
          <a:prstGeom prst="rect">
            <a:avLst/>
          </a:prstGeom>
        </p:spPr>
      </p:pic>
      <p:pic>
        <p:nvPicPr>
          <p:cNvPr id="3" name="Picture 3" descr="C:\Documents and Settings\admin\Рабочий стол\картинки\250px-Ikebana_Rinp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8640"/>
            <a:ext cx="30699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admin\Рабочий стол\картинки\250px-Kawa_Sushi_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1"/>
            <a:ext cx="3727174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картинки\b68b6af6770b2e2800e3e8e6c6e_prev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50" y="3200400"/>
            <a:ext cx="56197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Сакура</a:t>
            </a:r>
            <a:r>
              <a:rPr lang="uk-UA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це не просто дерево. Це дерево символ. Символ Японії, символ краси і юності. Цвітіння сакури для японців - національне свято.</a:t>
            </a:r>
          </a:p>
          <a:p>
            <a:pPr algn="just"/>
            <a:endParaRPr lang="ru-RU" sz="3200" dirty="0"/>
          </a:p>
        </p:txBody>
      </p:sp>
      <p:pic>
        <p:nvPicPr>
          <p:cNvPr id="3" name="Picture 4" descr="Кав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85689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uk-UA" sz="8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Галерея</a:t>
            </a:r>
            <a:endParaRPr lang="ru-RU" sz="8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9621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594928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Міст Ніхомбасі, Токіо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3" descr="C:\Documents and Settings\admin\Рабочий стол\картинки\91a55f78dc1042e410420755c446f47b_bi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96752"/>
            <a:ext cx="34290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картинки\0607_japa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8828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7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Державні символи</a:t>
            </a:r>
            <a:endParaRPr lang="ru-RU" sz="7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Documents and Settings\admin\Рабочий стол\картинки\326.fg_japan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000250"/>
            <a:ext cx="4086225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4941168"/>
            <a:ext cx="323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Прапор Японії</a:t>
            </a: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4" descr="Емблема імператора Японії">
            <a:hlinkClick r:id="rId3" tooltip="&quot;Емблема імператора Японії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364953"/>
            <a:ext cx="3672408" cy="363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32040" y="4869160"/>
            <a:ext cx="421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Емблема імператора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картинки\j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88640"/>
            <a:ext cx="8496944" cy="64756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картинки\1214317265cWZrsW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60648"/>
            <a:ext cx="8640960" cy="63539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картинки\g208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60648"/>
            <a:ext cx="8604448" cy="64087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картинки\43789672_1242255864_japan_fudzi_wallpap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88640"/>
            <a:ext cx="8676456" cy="64979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картинки\1207877317xWR63fp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60648"/>
            <a:ext cx="8640960" cy="63539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admin\Рабочий стол\картинки\photo-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8473"/>
            <a:ext cx="8676456" cy="63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admin\Рабочий стол\картинки\1208991161IFsDAJ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картинки\23248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картинки\Glavnay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60648"/>
            <a:ext cx="8640960" cy="64087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37383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Презентацію виконала:</a:t>
            </a:r>
          </a:p>
          <a:p>
            <a:pPr algn="ctr"/>
            <a:r>
              <a:rPr lang="uk-UA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Кулібаба Ганна</a:t>
            </a:r>
          </a:p>
          <a:p>
            <a:pPr algn="ctr"/>
            <a:r>
              <a:rPr lang="uk-UA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Учениця 9-В класу</a:t>
            </a:r>
          </a:p>
          <a:p>
            <a:pPr algn="ctr"/>
            <a:endParaRPr lang="uk-UA" sz="6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uk-UA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Дякую за увагу </a:t>
            </a:r>
            <a:r>
              <a:rPr lang="uk-UA" sz="6000" dirty="0" smtClean="0">
                <a:solidFill>
                  <a:srgbClr val="FF0000"/>
                </a:solidFill>
              </a:rPr>
              <a:t>♥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824536" cy="6408712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Японія – острівна держава у Східній Азії. Офіційна назва – Японська держава. Розташована на Японському архіпелазі у західній частині Тихого Океану. Складається з 47 адміністративних одиниць – префектур. Столиця – Токіо.</a:t>
            </a: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C:\Documents and Settings\admin\Рабочий стол\картинки\japan_r0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428625"/>
            <a:ext cx="3714750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5472608" cy="6372944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Офіційна мова – японська;</a:t>
            </a:r>
            <a:b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Державний устрій – Конституційна монархія;</a:t>
            </a:r>
            <a:b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Імператор – Акіхіто; </a:t>
            </a:r>
            <a:b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Прем'єр - міністр – Хатояма Юкіо;</a:t>
            </a:r>
            <a:b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Площа – 377925,99 км. кв.</a:t>
            </a:r>
            <a:b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uk-UA" sz="5400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Населення – 127.8 млн. </a:t>
            </a:r>
            <a:r>
              <a:rPr lang="uk-UA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                </a:t>
            </a:r>
            <a:r>
              <a:rPr lang="uk-UA" sz="4800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ВВП – 33100 доларів США</a:t>
            </a:r>
            <a:r>
              <a:rPr lang="ru-RU" sz="4800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                                             </a:t>
            </a:r>
            <a:r>
              <a:rPr lang="uk-UA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ІРЛП - високий ( 7 місце )</a:t>
            </a:r>
            <a:b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uk-UA" sz="5400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Валюта - єна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C:\Documents and Settings\admin\Рабочий стол\картинки\Akihit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4664"/>
            <a:ext cx="36004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6597352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Географічне положення</a:t>
            </a:r>
            <a:r>
              <a:rPr lang="uk-UA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Японський архіпелаг лежить на схід від 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 tooltip="Китай"/>
              </a:rPr>
              <a:t>Китаю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3" tooltip="Корейський півострів"/>
              </a:rPr>
              <a:t>Кореї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та 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4" tooltip="Росія"/>
              </a:rPr>
              <a:t>Росії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Він простягається від 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5" tooltip="Охотське море"/>
              </a:rPr>
              <a:t>Охотського моря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з півночі до 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6" tooltip="Східно-Китайське море"/>
              </a:rPr>
              <a:t>Східно-китайського моря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на півдні. Площа архіпелагу складає 377,873 км². Він включає в себе понад 3000 великих і малих островів, серед яких найбільшими є острови 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7" tooltip="Кюсю"/>
              </a:rPr>
              <a:t>Кюсю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8" tooltip="Сікоку"/>
              </a:rPr>
              <a:t>Сікоку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9" tooltip="Хонсю"/>
              </a:rPr>
              <a:t>Хонсю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та 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10" tooltip="Хоккайдо"/>
              </a:rPr>
              <a:t>Хоккайдо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Більша частина Японських островів укрита 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11" tooltip="Гора"/>
              </a:rPr>
              <a:t>горами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серед яких багато 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12" tooltip="Вулкан"/>
              </a:rPr>
              <a:t>вулканів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Найвищий з них — 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13" tooltip="Гора Фудзі"/>
              </a:rPr>
              <a:t>гора Фудзі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картинки\map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60649"/>
            <a:ext cx="8640960" cy="63830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1412776"/>
            <a:ext cx="8305800" cy="5184576"/>
          </a:xfrm>
        </p:spPr>
        <p:txBody>
          <a:bodyPr/>
          <a:lstStyle/>
          <a:p>
            <a:pPr algn="just">
              <a:buFont typeface="Wingdings" pitchFamily="2" charset="2"/>
              <a:buChar char="v"/>
              <a:defRPr/>
            </a:pP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Мінеральні: низькокалорійне кам'яне вугілля, незначні запаси газу та нафти, сірка, вапняки.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Водні: численні гірські річки, найбільша – Сінано, багато озер, найбільше – Товада.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Лісові: ліси займають 2/3 території, але задовольняють лише 1/3 потреб країни.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Земельні: переважають слабопідзолисті, торф'янисті, бурі лісові ґрунти, червоноземи.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Рекреаційні: 1) історико-культурного напрямку (храми, палаци, замки, 8 об'єктів у переліку ЮНЕСКО); 2) екологічного напрямку; 3) гірськолижного напрямку (Нагано, Саппоро).</a:t>
            </a:r>
            <a:endParaRPr lang="ru-RU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60648"/>
            <a:ext cx="8305800" cy="1152128"/>
          </a:xfrm>
        </p:spPr>
        <p:txBody>
          <a:bodyPr/>
          <a:lstStyle/>
          <a:p>
            <a:r>
              <a:rPr lang="uk-UA" sz="7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Природні ресурси</a:t>
            </a:r>
            <a:endParaRPr lang="ru-RU" sz="7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24800" cy="936104"/>
          </a:xfrm>
        </p:spPr>
        <p:txBody>
          <a:bodyPr/>
          <a:lstStyle/>
          <a:p>
            <a:pPr algn="ctr"/>
            <a:r>
              <a:rPr lang="uk-UA" sz="7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Природні умови</a:t>
            </a:r>
            <a:endParaRPr lang="ru-RU" sz="7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4536504" cy="5400600"/>
          </a:xfrm>
        </p:spPr>
        <p:txBody>
          <a:bodyPr>
            <a:normAutofit fontScale="92500" lnSpcReduction="10000"/>
          </a:bodyPr>
          <a:lstStyle/>
          <a:p>
            <a:r>
              <a:rPr lang="uk-UA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Рельєф:</a:t>
            </a:r>
          </a:p>
          <a:p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¾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 території островів займають гори;</a:t>
            </a:r>
          </a:p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Середня висота гірських масивів становить</a:t>
            </a:r>
          </a:p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1600-1700 м; схили дуже круті. Острови розташовані в зоні землетрусів,</a:t>
            </a:r>
          </a:p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Мають понад 200 вулканів (40- діючих).</a:t>
            </a:r>
          </a:p>
          <a:p>
            <a:r>
              <a:rPr lang="uk-UA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Клімат:</a:t>
            </a:r>
          </a:p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Характерна нестабільна погода: влітку -  мусони, а взимку – снігопади.</a:t>
            </a:r>
          </a:p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Пересічні температури у  Токіо :січня - +4; липня - +24.</a:t>
            </a:r>
          </a:p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Опади – 1000мм/рік.</a:t>
            </a:r>
            <a:endParaRPr lang="ru-RU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Содержимое 3" descr="20071202-fudz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196752"/>
            <a:ext cx="4286250" cy="52149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Населення</a:t>
            </a:r>
            <a:endParaRPr lang="ru-RU" sz="7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5" descr="C:\Documents and Settings\admin\Рабочий стол\картинки\0_226dc_b6708bf4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2428875" cy="377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admin\Рабочий стол\картинки\0_226be_fcbafda6_X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980728"/>
            <a:ext cx="32766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картинки\1214660837KJT4c2y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43808" y="1052736"/>
            <a:ext cx="2664296" cy="3342953"/>
          </a:xfrm>
          <a:prstGeom prst="rect">
            <a:avLst/>
          </a:prstGeom>
        </p:spPr>
      </p:pic>
      <p:pic>
        <p:nvPicPr>
          <p:cNvPr id="6" name="Picture 7" descr="C:\Documents and Settings\admin\Рабочий стол\картинки\0_226c8_47103c20_XL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022964"/>
            <a:ext cx="3312368" cy="257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642009"/>
            <a:ext cx="52565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Густота – 338,8 особи на/км кв.</a:t>
            </a:r>
          </a:p>
          <a:p>
            <a:pPr algn="just"/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Природний приріст – 1.8 проміле</a:t>
            </a:r>
          </a:p>
          <a:p>
            <a:pPr algn="just"/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Тривалість життя: жінки-84.1 року;</a:t>
            </a:r>
          </a:p>
          <a:p>
            <a:pPr algn="just"/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Чоловіки-77.5 року;</a:t>
            </a:r>
          </a:p>
          <a:p>
            <a:pPr algn="just"/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Міське населення – 78%</a:t>
            </a:r>
          </a:p>
          <a:p>
            <a:pPr algn="just"/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Національний склад – 99.4% - японці.</a:t>
            </a:r>
            <a:endParaRPr lang="ru-RU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endParaRPr lang="ru-RU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</TotalTime>
  <Words>596</Words>
  <Application>Microsoft Office PowerPoint</Application>
  <PresentationFormat>Экран (4:3)</PresentationFormat>
  <Paragraphs>57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Японія</vt:lpstr>
      <vt:lpstr>Державні символи</vt:lpstr>
      <vt:lpstr>Японія – острівна держава у Східній Азії. Офіційна назва – Японська держава. Розташована на Японському архіпелазі у західній частині Тихого Океану. Складається з 47 адміністративних одиниць – префектур. Столиця – Токіо.</vt:lpstr>
      <vt:lpstr>Офіційна мова – японська; Державний устрій – Конституційна монархія; Імператор – Акіхіто;  Прем'єр - міністр – Хатояма Юкіо; Площа – 377925,99 км. кв. Населення – 127.8 млн.                                         ВВП – 33100 доларів США                                                                       ІРЛП - високий ( 7 місце ) Валюта - єна</vt:lpstr>
      <vt:lpstr>Географічне положення Японський архіпелаг лежить на схід від Китаю, Кореї та Росії. Він простягається від Охотського моря з півночі до Східно-китайського моря на півдні. Площа архіпелагу складає 377,873 км². Він включає в себе понад 3000 великих і малих островів, серед яких найбільшими є острови Кюсю, Сікоку, Хонсю та Хоккайдо. Більша частина Японських островів укрита горами, серед яких багато вулканів. Найвищий з них — гора Фудзі. </vt:lpstr>
      <vt:lpstr>Слайд 6</vt:lpstr>
      <vt:lpstr>Природні ресурси</vt:lpstr>
      <vt:lpstr>Природні умови</vt:lpstr>
      <vt:lpstr>Слайд 9</vt:lpstr>
      <vt:lpstr>Господарство</vt:lpstr>
      <vt:lpstr>Сільське господарство</vt:lpstr>
      <vt:lpstr>Транспорт</vt:lpstr>
      <vt:lpstr>Релігія</vt:lpstr>
      <vt:lpstr>Слайд 14</vt:lpstr>
      <vt:lpstr>Слайд 15</vt:lpstr>
      <vt:lpstr>Слайд 16</vt:lpstr>
      <vt:lpstr>Слайд 17</vt:lpstr>
      <vt:lpstr>Галерея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Японія</dc:title>
  <dc:creator>user</dc:creator>
  <cp:lastModifiedBy>user</cp:lastModifiedBy>
  <cp:revision>15</cp:revision>
  <dcterms:created xsi:type="dcterms:W3CDTF">2014-02-07T15:01:06Z</dcterms:created>
  <dcterms:modified xsi:type="dcterms:W3CDTF">2014-02-08T09:08:20Z</dcterms:modified>
</cp:coreProperties>
</file>