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2" autoAdjust="0"/>
    <p:restoredTop sz="94660"/>
  </p:normalViewPr>
  <p:slideViewPr>
    <p:cSldViewPr>
      <p:cViewPr varScale="1">
        <p:scale>
          <a:sx n="68" d="100"/>
          <a:sy n="68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DBE4-CAF7-47A3-88A7-BD2DFE53F37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9C1E-F042-4334-BF33-1A2283A42F6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DBE4-CAF7-47A3-88A7-BD2DFE53F37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9C1E-F042-4334-BF33-1A2283A42F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DBE4-CAF7-47A3-88A7-BD2DFE53F37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9C1E-F042-4334-BF33-1A2283A42F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DBE4-CAF7-47A3-88A7-BD2DFE53F37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9C1E-F042-4334-BF33-1A2283A42F6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DBE4-CAF7-47A3-88A7-BD2DFE53F37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9C1E-F042-4334-BF33-1A2283A42F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DBE4-CAF7-47A3-88A7-BD2DFE53F37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9C1E-F042-4334-BF33-1A2283A42F6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DBE4-CAF7-47A3-88A7-BD2DFE53F37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9C1E-F042-4334-BF33-1A2283A42F6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DBE4-CAF7-47A3-88A7-BD2DFE53F37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9C1E-F042-4334-BF33-1A2283A42F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DBE4-CAF7-47A3-88A7-BD2DFE53F37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9C1E-F042-4334-BF33-1A2283A42F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DBE4-CAF7-47A3-88A7-BD2DFE53F37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9C1E-F042-4334-BF33-1A2283A42F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DBE4-CAF7-47A3-88A7-BD2DFE53F37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9C1E-F042-4334-BF33-1A2283A42F6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C3DBE4-CAF7-47A3-88A7-BD2DFE53F37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50C9C1E-F042-4334-BF33-1A2283A42F6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75" y="0"/>
            <a:ext cx="9152475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 rot="21195027">
            <a:off x="-148381" y="998198"/>
            <a:ext cx="889248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Застосування </a:t>
            </a:r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Альдегідів</a:t>
            </a:r>
            <a:endParaRPr lang="ru-RU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9" name="Picture 5" descr="C:\Users\Администратор\Desktop\chemistr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421" y="2348880"/>
            <a:ext cx="3842904" cy="25663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5" name="Прямоугольник 4"/>
          <p:cNvSpPr/>
          <p:nvPr/>
        </p:nvSpPr>
        <p:spPr>
          <a:xfrm>
            <a:off x="769329" y="3188109"/>
            <a:ext cx="35285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Робота учня</a:t>
            </a:r>
          </a:p>
          <a:p>
            <a:pPr algn="ctr"/>
            <a:r>
              <a:rPr lang="uk-U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 класу </a:t>
            </a:r>
          </a:p>
          <a:p>
            <a:pPr algn="ctr"/>
            <a:r>
              <a:rPr lang="uk-UA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Дитюка</a:t>
            </a:r>
            <a:r>
              <a:rPr lang="uk-U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Дмитра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7683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75" y="0"/>
            <a:ext cx="9152475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332656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chemeClr val="bg1"/>
                </a:solidFill>
              </a:rPr>
              <a:t>Альдегі́ди — аліфатичні та ароматичні органічні хімічні сполуки, що містять альдегідну групу НС=О Назва утворена від алкоголю дегідратацій, тобто алкоголю, з якого вилучений водень.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2051" name="Picture 3" descr="C:\Users\Администратор\Desktop\Снимок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67" y="1412776"/>
            <a:ext cx="8238257" cy="21602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19" y="3706126"/>
            <a:ext cx="85689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 молекулах </a:t>
            </a:r>
            <a:r>
              <a:rPr lang="ru-RU" dirty="0" err="1" smtClean="0"/>
              <a:t>альдегідів</a:t>
            </a:r>
            <a:r>
              <a:rPr lang="ru-RU" dirty="0" smtClean="0"/>
              <a:t> </a:t>
            </a:r>
            <a:r>
              <a:rPr lang="ru-RU" dirty="0" err="1" smtClean="0"/>
              <a:t>карбонільна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сполучена</a:t>
            </a:r>
            <a:r>
              <a:rPr lang="ru-RU" dirty="0" smtClean="0"/>
              <a:t> з </a:t>
            </a:r>
            <a:r>
              <a:rPr lang="ru-RU" dirty="0" err="1" smtClean="0"/>
              <a:t>вуглеводневим</a:t>
            </a:r>
            <a:r>
              <a:rPr lang="ru-RU" dirty="0" smtClean="0"/>
              <a:t> радикалом і атомом </a:t>
            </a:r>
            <a:r>
              <a:rPr lang="ru-RU" dirty="0" err="1" smtClean="0"/>
              <a:t>водню</a:t>
            </a:r>
            <a:r>
              <a:rPr lang="ru-RU" dirty="0" smtClean="0"/>
              <a:t> (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атомами </a:t>
            </a:r>
            <a:r>
              <a:rPr lang="ru-RU" dirty="0" err="1" smtClean="0"/>
              <a:t>водню</a:t>
            </a:r>
            <a:r>
              <a:rPr lang="ru-RU" dirty="0" smtClean="0"/>
              <a:t>),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загальна</a:t>
            </a:r>
            <a:r>
              <a:rPr lang="ru-RU" dirty="0" smtClean="0"/>
              <a:t> формула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сполук</a:t>
            </a:r>
            <a:r>
              <a:rPr lang="ru-RU" dirty="0" smtClean="0"/>
              <a:t>: </a:t>
            </a:r>
          </a:p>
          <a:p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err="1" smtClean="0"/>
              <a:t>альдегідів</a:t>
            </a:r>
            <a:r>
              <a:rPr lang="ru-RU" dirty="0" smtClean="0"/>
              <a:t> по </a:t>
            </a:r>
            <a:r>
              <a:rPr lang="ru-RU" dirty="0" err="1" smtClean="0"/>
              <a:t>замісній</a:t>
            </a:r>
            <a:r>
              <a:rPr lang="ru-RU" dirty="0" smtClean="0"/>
              <a:t> </a:t>
            </a:r>
            <a:r>
              <a:rPr lang="ru-RU" dirty="0" err="1" smtClean="0"/>
              <a:t>номенклатурі</a:t>
            </a:r>
            <a:r>
              <a:rPr lang="ru-RU" dirty="0" smtClean="0"/>
              <a:t> у </a:t>
            </a:r>
            <a:r>
              <a:rPr lang="ru-RU" dirty="0" err="1" smtClean="0"/>
              <a:t>відповідності</a:t>
            </a:r>
            <a:r>
              <a:rPr lang="ru-RU" dirty="0" smtClean="0"/>
              <a:t> з правилами ІЮПАК </a:t>
            </a:r>
            <a:r>
              <a:rPr lang="ru-RU" dirty="0" err="1" smtClean="0"/>
              <a:t>виробляють</a:t>
            </a:r>
            <a:r>
              <a:rPr lang="ru-RU" dirty="0" smtClean="0"/>
              <a:t> з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err="1" smtClean="0"/>
              <a:t>відповідного</a:t>
            </a:r>
            <a:r>
              <a:rPr lang="ru-RU" dirty="0" smtClean="0"/>
              <a:t> </a:t>
            </a:r>
            <a:r>
              <a:rPr lang="ru-RU" dirty="0" err="1" smtClean="0"/>
              <a:t>вуглеводню</a:t>
            </a:r>
            <a:r>
              <a:rPr lang="ru-RU" dirty="0" smtClean="0"/>
              <a:t> з </a:t>
            </a:r>
            <a:r>
              <a:rPr lang="ru-RU" dirty="0" err="1" smtClean="0"/>
              <a:t>додаванням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 - аль. Перед </a:t>
            </a:r>
            <a:r>
              <a:rPr lang="ru-RU" dirty="0" err="1" smtClean="0"/>
              <a:t>коренем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err="1" smtClean="0"/>
              <a:t>записують</a:t>
            </a:r>
            <a:r>
              <a:rPr lang="ru-RU" dirty="0" smtClean="0"/>
              <a:t> </a:t>
            </a:r>
            <a:r>
              <a:rPr lang="ru-RU" dirty="0" err="1" smtClean="0"/>
              <a:t>бокові</a:t>
            </a:r>
            <a:r>
              <a:rPr lang="ru-RU" dirty="0" smtClean="0"/>
              <a:t> заступники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зазначенням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числа. </a:t>
            </a:r>
            <a:r>
              <a:rPr lang="ru-RU" dirty="0" err="1" smtClean="0"/>
              <a:t>Нумерація</a:t>
            </a:r>
            <a:r>
              <a:rPr lang="ru-RU" dirty="0" smtClean="0"/>
              <a:t> </a:t>
            </a:r>
            <a:r>
              <a:rPr lang="ru-RU" dirty="0" err="1" smtClean="0"/>
              <a:t>атомів</a:t>
            </a:r>
            <a:r>
              <a:rPr lang="ru-RU" dirty="0" smtClean="0"/>
              <a:t> </a:t>
            </a:r>
            <a:r>
              <a:rPr lang="ru-RU" dirty="0" err="1" smtClean="0"/>
              <a:t>вуглецю</a:t>
            </a:r>
            <a:r>
              <a:rPr lang="ru-RU" dirty="0" smtClean="0"/>
              <a:t> </a:t>
            </a:r>
            <a:r>
              <a:rPr lang="ru-RU" dirty="0" err="1" smtClean="0"/>
              <a:t>починається</a:t>
            </a:r>
            <a:r>
              <a:rPr lang="ru-RU" dirty="0" smtClean="0"/>
              <a:t> з </a:t>
            </a:r>
            <a:r>
              <a:rPr lang="ru-RU" dirty="0" err="1" smtClean="0"/>
              <a:t>вуглецевого</a:t>
            </a:r>
            <a:r>
              <a:rPr lang="ru-RU" dirty="0" smtClean="0"/>
              <a:t> атома </a:t>
            </a:r>
            <a:r>
              <a:rPr lang="ru-RU" dirty="0" err="1" smtClean="0"/>
              <a:t>карбонільної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. </a:t>
            </a:r>
            <a:r>
              <a:rPr lang="ru-RU" dirty="0" err="1" smtClean="0"/>
              <a:t>Приклади</a:t>
            </a:r>
            <a:r>
              <a:rPr lang="ru-RU" dirty="0" smtClean="0"/>
              <a:t>: </a:t>
            </a:r>
          </a:p>
          <a:p>
            <a:r>
              <a:rPr lang="ru-RU" dirty="0" err="1" smtClean="0"/>
              <a:t>бутаналь</a:t>
            </a:r>
            <a:r>
              <a:rPr lang="ru-RU" dirty="0" smtClean="0"/>
              <a:t> 3,4-діметілпентенель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9442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75" y="0"/>
            <a:ext cx="9152473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963796" y="260648"/>
            <a:ext cx="320792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Застосування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7280" y="1052736"/>
            <a:ext cx="87892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chemeClr val="bg1"/>
                </a:solidFill>
              </a:rPr>
              <a:t>Найбільше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застосування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мають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метаналя</a:t>
            </a:r>
            <a:r>
              <a:rPr lang="ru-RU" b="1" dirty="0" smtClean="0">
                <a:solidFill>
                  <a:schemeClr val="bg1"/>
                </a:solidFill>
              </a:rPr>
              <a:t> і </a:t>
            </a:r>
            <a:r>
              <a:rPr lang="ru-RU" b="1" dirty="0" err="1" smtClean="0">
                <a:solidFill>
                  <a:schemeClr val="bg1"/>
                </a:solidFill>
              </a:rPr>
              <a:t>етаналь</a:t>
            </a:r>
            <a:r>
              <a:rPr lang="ru-RU" b="1" dirty="0" smtClean="0">
                <a:solidFill>
                  <a:schemeClr val="bg1"/>
                </a:solidFill>
              </a:rPr>
              <a:t>. Велика </a:t>
            </a:r>
            <a:r>
              <a:rPr lang="ru-RU" b="1" dirty="0" err="1" smtClean="0">
                <a:solidFill>
                  <a:schemeClr val="bg1"/>
                </a:solidFill>
              </a:rPr>
              <a:t>кількість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метаналя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використовується</a:t>
            </a:r>
            <a:r>
              <a:rPr lang="ru-RU" b="1" dirty="0" smtClean="0">
                <a:solidFill>
                  <a:schemeClr val="bg1"/>
                </a:solidFill>
              </a:rPr>
              <a:t> для </a:t>
            </a:r>
            <a:r>
              <a:rPr lang="ru-RU" b="1" dirty="0" err="1" smtClean="0">
                <a:solidFill>
                  <a:schemeClr val="bg1"/>
                </a:solidFill>
              </a:rPr>
              <a:t>отримання</a:t>
            </a:r>
            <a:r>
              <a:rPr lang="ru-RU" b="1" dirty="0" smtClean="0">
                <a:solidFill>
                  <a:schemeClr val="bg1"/>
                </a:solidFill>
              </a:rPr>
              <a:t> фенолформальдегидной смоли, яку </a:t>
            </a:r>
            <a:r>
              <a:rPr lang="ru-RU" b="1" dirty="0" err="1" smtClean="0">
                <a:solidFill>
                  <a:schemeClr val="bg1"/>
                </a:solidFill>
              </a:rPr>
              <a:t>отримують</a:t>
            </a:r>
            <a:r>
              <a:rPr lang="ru-RU" b="1" dirty="0" smtClean="0">
                <a:solidFill>
                  <a:schemeClr val="bg1"/>
                </a:solidFill>
              </a:rPr>
              <a:t> при </a:t>
            </a:r>
            <a:r>
              <a:rPr lang="ru-RU" b="1" dirty="0" err="1" smtClean="0">
                <a:solidFill>
                  <a:schemeClr val="bg1"/>
                </a:solidFill>
              </a:rPr>
              <a:t>взаємодії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метаналя</a:t>
            </a:r>
            <a:r>
              <a:rPr lang="ru-RU" b="1" dirty="0" smtClean="0">
                <a:solidFill>
                  <a:schemeClr val="bg1"/>
                </a:solidFill>
              </a:rPr>
              <a:t> з фенолом. </a:t>
            </a:r>
            <a:r>
              <a:rPr lang="ru-RU" b="1" dirty="0" err="1" smtClean="0">
                <a:solidFill>
                  <a:schemeClr val="bg1"/>
                </a:solidFill>
              </a:rPr>
              <a:t>Ця</a:t>
            </a:r>
            <a:r>
              <a:rPr lang="ru-RU" b="1" dirty="0" smtClean="0">
                <a:solidFill>
                  <a:schemeClr val="bg1"/>
                </a:solidFill>
              </a:rPr>
              <a:t> смола </a:t>
            </a:r>
            <a:r>
              <a:rPr lang="ru-RU" b="1" dirty="0" err="1" smtClean="0">
                <a:solidFill>
                  <a:schemeClr val="bg1"/>
                </a:solidFill>
              </a:rPr>
              <a:t>необхідна</a:t>
            </a:r>
            <a:r>
              <a:rPr lang="ru-RU" b="1" dirty="0" smtClean="0">
                <a:solidFill>
                  <a:schemeClr val="bg1"/>
                </a:solidFill>
              </a:rPr>
              <a:t> для </a:t>
            </a:r>
            <a:r>
              <a:rPr lang="ru-RU" b="1" dirty="0" err="1" smtClean="0">
                <a:solidFill>
                  <a:schemeClr val="bg1"/>
                </a:solidFill>
              </a:rPr>
              <a:t>виробництва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різних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пластмас</a:t>
            </a:r>
            <a:r>
              <a:rPr lang="ru-RU" b="1" dirty="0" smtClean="0">
                <a:solidFill>
                  <a:schemeClr val="bg1"/>
                </a:solidFill>
              </a:rPr>
              <a:t>. </a:t>
            </a:r>
            <a:r>
              <a:rPr lang="ru-RU" b="1" dirty="0" err="1" smtClean="0">
                <a:solidFill>
                  <a:schemeClr val="bg1"/>
                </a:solidFill>
              </a:rPr>
              <a:t>Пластмаси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виготовлені</a:t>
            </a:r>
            <a:r>
              <a:rPr lang="ru-RU" b="1" dirty="0" smtClean="0">
                <a:solidFill>
                  <a:schemeClr val="bg1"/>
                </a:solidFill>
              </a:rPr>
              <a:t> з </a:t>
            </a:r>
            <a:r>
              <a:rPr lang="ru-RU" b="1" dirty="0" err="1" smtClean="0">
                <a:solidFill>
                  <a:schemeClr val="bg1"/>
                </a:solidFill>
              </a:rPr>
              <a:t>фенолформальдегідної</a:t>
            </a:r>
            <a:r>
              <a:rPr lang="ru-RU" b="1" dirty="0" smtClean="0">
                <a:solidFill>
                  <a:schemeClr val="bg1"/>
                </a:solidFill>
              </a:rPr>
              <a:t> смоли в </a:t>
            </a:r>
            <a:r>
              <a:rPr lang="ru-RU" b="1" dirty="0" err="1" smtClean="0">
                <a:solidFill>
                  <a:schemeClr val="bg1"/>
                </a:solidFill>
              </a:rPr>
              <a:t>поєднанні</a:t>
            </a:r>
            <a:r>
              <a:rPr lang="ru-RU" b="1" dirty="0" smtClean="0">
                <a:solidFill>
                  <a:schemeClr val="bg1"/>
                </a:solidFill>
              </a:rPr>
              <a:t> з </a:t>
            </a:r>
            <a:r>
              <a:rPr lang="ru-RU" b="1" dirty="0" err="1" smtClean="0">
                <a:solidFill>
                  <a:schemeClr val="bg1"/>
                </a:solidFill>
              </a:rPr>
              <a:t>різними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наповнювачами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називаються</a:t>
            </a:r>
            <a:r>
              <a:rPr lang="ru-RU" b="1" dirty="0" smtClean="0">
                <a:solidFill>
                  <a:schemeClr val="bg1"/>
                </a:solidFill>
              </a:rPr>
              <a:t> фенопласту. При </a:t>
            </a:r>
            <a:r>
              <a:rPr lang="ru-RU" b="1" dirty="0" err="1" smtClean="0">
                <a:solidFill>
                  <a:schemeClr val="bg1"/>
                </a:solidFill>
              </a:rPr>
              <a:t>розчиненні</a:t>
            </a:r>
            <a:r>
              <a:rPr lang="ru-RU" b="1" dirty="0" smtClean="0">
                <a:solidFill>
                  <a:schemeClr val="bg1"/>
                </a:solidFill>
              </a:rPr>
              <a:t> фенолформальдегидной смоли в </a:t>
            </a:r>
            <a:r>
              <a:rPr lang="ru-RU" b="1" dirty="0" err="1" smtClean="0">
                <a:solidFill>
                  <a:schemeClr val="bg1"/>
                </a:solidFill>
              </a:rPr>
              <a:t>ацетоні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чи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спирті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отримують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різні</a:t>
            </a:r>
            <a:r>
              <a:rPr lang="ru-RU" b="1" dirty="0" smtClean="0">
                <a:solidFill>
                  <a:schemeClr val="bg1"/>
                </a:solidFill>
              </a:rPr>
              <a:t> лаки. </a:t>
            </a:r>
            <a:r>
              <a:rPr lang="ru-RU" b="1" dirty="0" err="1" smtClean="0">
                <a:solidFill>
                  <a:schemeClr val="bg1"/>
                </a:solidFill>
              </a:rPr>
              <a:t>Метаналя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йде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також</a:t>
            </a:r>
            <a:r>
              <a:rPr lang="ru-RU" b="1" dirty="0" smtClean="0">
                <a:solidFill>
                  <a:schemeClr val="bg1"/>
                </a:solidFill>
              </a:rPr>
              <a:t> на </a:t>
            </a:r>
            <a:r>
              <a:rPr lang="ru-RU" b="1" dirty="0" err="1" smtClean="0">
                <a:solidFill>
                  <a:schemeClr val="bg1"/>
                </a:solidFill>
              </a:rPr>
              <a:t>виробництво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деяких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лікарських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речовин</a:t>
            </a:r>
            <a:r>
              <a:rPr lang="ru-RU" b="1" dirty="0" smtClean="0">
                <a:solidFill>
                  <a:schemeClr val="bg1"/>
                </a:solidFill>
              </a:rPr>
              <a:t> і </a:t>
            </a:r>
            <a:r>
              <a:rPr lang="ru-RU" b="1" dirty="0" err="1" smtClean="0">
                <a:solidFill>
                  <a:schemeClr val="bg1"/>
                </a:solidFill>
              </a:rPr>
              <a:t>барвників</a:t>
            </a:r>
            <a:r>
              <a:rPr lang="ru-RU" b="1" dirty="0" smtClean="0">
                <a:solidFill>
                  <a:schemeClr val="bg1"/>
                </a:solidFill>
              </a:rPr>
              <a:t>. </a:t>
            </a:r>
            <a:r>
              <a:rPr lang="ru-RU" b="1" dirty="0" err="1" smtClean="0">
                <a:solidFill>
                  <a:schemeClr val="bg1"/>
                </a:solidFill>
              </a:rPr>
              <a:t>Етаналь</a:t>
            </a:r>
            <a:r>
              <a:rPr lang="ru-RU" b="1" dirty="0" smtClean="0">
                <a:solidFill>
                  <a:schemeClr val="bg1"/>
                </a:solidFill>
              </a:rPr>
              <a:t> в основному </a:t>
            </a:r>
            <a:r>
              <a:rPr lang="ru-RU" b="1" dirty="0" err="1" smtClean="0">
                <a:solidFill>
                  <a:schemeClr val="bg1"/>
                </a:solidFill>
              </a:rPr>
              <a:t>йде</a:t>
            </a:r>
            <a:r>
              <a:rPr lang="ru-RU" b="1" dirty="0" smtClean="0">
                <a:solidFill>
                  <a:schemeClr val="bg1"/>
                </a:solidFill>
              </a:rPr>
              <a:t> на </a:t>
            </a:r>
            <a:r>
              <a:rPr lang="ru-RU" b="1" dirty="0" err="1" smtClean="0">
                <a:solidFill>
                  <a:schemeClr val="bg1"/>
                </a:solidFill>
              </a:rPr>
              <a:t>виробництво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оцтової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кислоти</a:t>
            </a:r>
            <a:r>
              <a:rPr lang="ru-RU" b="1" dirty="0" smtClean="0">
                <a:solidFill>
                  <a:schemeClr val="bg1"/>
                </a:solidFill>
              </a:rPr>
              <a:t>.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5160" y="3663972"/>
            <a:ext cx="8645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Людина не </a:t>
            </a:r>
            <a:r>
              <a:rPr lang="ru-RU" dirty="0" err="1" smtClean="0"/>
              <a:t>знайомлена</a:t>
            </a:r>
            <a:r>
              <a:rPr lang="ru-RU" dirty="0" smtClean="0"/>
              <a:t> з </a:t>
            </a:r>
            <a:r>
              <a:rPr lang="ru-RU" dirty="0" err="1" smtClean="0"/>
              <a:t>органічною</a:t>
            </a:r>
            <a:r>
              <a:rPr lang="ru-RU" dirty="0" smtClean="0"/>
              <a:t> </a:t>
            </a:r>
            <a:r>
              <a:rPr lang="ru-RU" dirty="0" err="1" smtClean="0"/>
              <a:t>хімією</a:t>
            </a:r>
            <a:r>
              <a:rPr lang="ru-RU" dirty="0" smtClean="0"/>
              <a:t> і </a:t>
            </a:r>
            <a:r>
              <a:rPr lang="ru-RU" dirty="0" err="1" smtClean="0"/>
              <a:t>зокрема</a:t>
            </a:r>
            <a:r>
              <a:rPr lang="ru-RU" dirty="0" smtClean="0"/>
              <a:t> з </a:t>
            </a:r>
            <a:r>
              <a:rPr lang="ru-RU" dirty="0" err="1" smtClean="0"/>
              <a:t>властивостями</a:t>
            </a:r>
            <a:r>
              <a:rPr lang="ru-RU" dirty="0" smtClean="0"/>
              <a:t>, </a:t>
            </a:r>
            <a:r>
              <a:rPr lang="ru-RU" dirty="0" err="1" smtClean="0"/>
              <a:t>особливостями</a:t>
            </a:r>
            <a:r>
              <a:rPr lang="ru-RU" dirty="0" smtClean="0"/>
              <a:t>, </a:t>
            </a:r>
            <a:r>
              <a:rPr lang="ru-RU" dirty="0" err="1" smtClean="0"/>
              <a:t>застосуванням</a:t>
            </a:r>
            <a:r>
              <a:rPr lang="ru-RU" dirty="0" smtClean="0"/>
              <a:t> </a:t>
            </a:r>
            <a:r>
              <a:rPr lang="ru-RU" dirty="0" err="1" smtClean="0"/>
              <a:t>альдегідів</a:t>
            </a:r>
            <a:r>
              <a:rPr lang="ru-RU" dirty="0" smtClean="0"/>
              <a:t> і </a:t>
            </a:r>
            <a:r>
              <a:rPr lang="ru-RU" dirty="0" err="1" smtClean="0"/>
              <a:t>кетонів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вражений</a:t>
            </a:r>
            <a:r>
              <a:rPr lang="ru-RU" dirty="0" smtClean="0"/>
              <a:t> </a:t>
            </a:r>
            <a:r>
              <a:rPr lang="ru-RU" dirty="0" err="1" smtClean="0"/>
              <a:t>наскільки</a:t>
            </a:r>
            <a:r>
              <a:rPr lang="ru-RU" dirty="0" smtClean="0"/>
              <a:t> наше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Завдяки</a:t>
            </a:r>
            <a:r>
              <a:rPr lang="ru-RU" dirty="0" smtClean="0"/>
              <a:t>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альдегідів</a:t>
            </a:r>
            <a:r>
              <a:rPr lang="ru-RU" dirty="0" smtClean="0"/>
              <a:t> і </a:t>
            </a:r>
            <a:r>
              <a:rPr lang="ru-RU" dirty="0" err="1" smtClean="0"/>
              <a:t>кетонів</a:t>
            </a:r>
            <a:r>
              <a:rPr lang="ru-RU" dirty="0" smtClean="0"/>
              <a:t> </a:t>
            </a:r>
            <a:r>
              <a:rPr lang="ru-RU" dirty="0" err="1" smtClean="0"/>
              <a:t>можливо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 </a:t>
            </a:r>
            <a:r>
              <a:rPr lang="ru-RU" dirty="0" err="1" smtClean="0"/>
              <a:t>простими</a:t>
            </a:r>
            <a:r>
              <a:rPr lang="ru-RU" dirty="0" smtClean="0"/>
              <a:t> і </a:t>
            </a:r>
            <a:r>
              <a:rPr lang="ru-RU" dirty="0" err="1" smtClean="0"/>
              <a:t>доступними</a:t>
            </a:r>
            <a:r>
              <a:rPr lang="ru-RU" dirty="0" smtClean="0"/>
              <a:t> способами, ми не </a:t>
            </a:r>
            <a:r>
              <a:rPr lang="ru-RU" dirty="0" err="1" smtClean="0"/>
              <a:t>відчуваємо</a:t>
            </a:r>
            <a:r>
              <a:rPr lang="ru-RU" dirty="0" smtClean="0"/>
              <a:t> браку в </a:t>
            </a:r>
            <a:r>
              <a:rPr lang="ru-RU" dirty="0" err="1" smtClean="0"/>
              <a:t>багатьох</a:t>
            </a:r>
            <a:r>
              <a:rPr lang="ru-RU" dirty="0" smtClean="0"/>
              <a:t> предметах </a:t>
            </a:r>
            <a:r>
              <a:rPr lang="ru-RU" dirty="0" err="1" smtClean="0"/>
              <a:t>необхідних</a:t>
            </a:r>
            <a:r>
              <a:rPr lang="ru-RU" dirty="0" smtClean="0"/>
              <a:t> для </a:t>
            </a:r>
            <a:r>
              <a:rPr lang="ru-RU" dirty="0" err="1" smtClean="0"/>
              <a:t>нашого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. </a:t>
            </a:r>
            <a:r>
              <a:rPr lang="ru-RU" dirty="0" err="1" smtClean="0"/>
              <a:t>Можна</a:t>
            </a:r>
            <a:r>
              <a:rPr lang="ru-RU" dirty="0" smtClean="0"/>
              <a:t> навести </a:t>
            </a:r>
            <a:r>
              <a:rPr lang="ru-RU" dirty="0" err="1" smtClean="0"/>
              <a:t>величезну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прикладів</a:t>
            </a:r>
            <a:r>
              <a:rPr lang="ru-RU" dirty="0" smtClean="0"/>
              <a:t>. Ось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з них: </a:t>
            </a:r>
            <a:r>
              <a:rPr lang="ru-RU" dirty="0" err="1" smtClean="0"/>
              <a:t>альдегіди</a:t>
            </a:r>
            <a:r>
              <a:rPr lang="ru-RU" dirty="0" smtClean="0"/>
              <a:t> </a:t>
            </a:r>
            <a:r>
              <a:rPr lang="ru-RU" dirty="0" err="1" smtClean="0"/>
              <a:t>необхідні</a:t>
            </a:r>
            <a:r>
              <a:rPr lang="ru-RU" dirty="0" smtClean="0"/>
              <a:t> для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пластмас</a:t>
            </a:r>
            <a:r>
              <a:rPr lang="ru-RU" dirty="0" smtClean="0"/>
              <a:t>, </a:t>
            </a:r>
            <a:r>
              <a:rPr lang="ru-RU" dirty="0" err="1" smtClean="0"/>
              <a:t>лаків</a:t>
            </a:r>
            <a:r>
              <a:rPr lang="ru-RU" dirty="0" smtClean="0"/>
              <a:t>, </a:t>
            </a:r>
            <a:r>
              <a:rPr lang="ru-RU" dirty="0" err="1" smtClean="0"/>
              <a:t>лікарських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, </a:t>
            </a:r>
            <a:r>
              <a:rPr lang="ru-RU" dirty="0" err="1" smtClean="0"/>
              <a:t>барвників</a:t>
            </a:r>
            <a:r>
              <a:rPr lang="ru-RU" dirty="0" smtClean="0"/>
              <a:t>, </a:t>
            </a:r>
            <a:r>
              <a:rPr lang="ru-RU" dirty="0" err="1" smtClean="0"/>
              <a:t>оцтової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. Так само вони </a:t>
            </a:r>
            <a:r>
              <a:rPr lang="ru-RU" dirty="0" err="1" smtClean="0"/>
              <a:t>знаходять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в </a:t>
            </a:r>
            <a:r>
              <a:rPr lang="ru-RU" dirty="0" err="1" smtClean="0"/>
              <a:t>медицині</a:t>
            </a:r>
            <a:r>
              <a:rPr lang="ru-RU" dirty="0" smtClean="0"/>
              <a:t> та </a:t>
            </a:r>
            <a:r>
              <a:rPr lang="ru-RU" dirty="0" err="1" smtClean="0"/>
              <a:t>електротехніці</a:t>
            </a:r>
            <a:r>
              <a:rPr lang="ru-RU" dirty="0" smtClean="0"/>
              <a:t>, </a:t>
            </a:r>
            <a:r>
              <a:rPr lang="ru-RU" dirty="0" err="1" smtClean="0"/>
              <a:t>парфумерії</a:t>
            </a:r>
            <a:r>
              <a:rPr lang="ru-RU" dirty="0" smtClean="0"/>
              <a:t> та </a:t>
            </a:r>
            <a:r>
              <a:rPr lang="ru-RU" dirty="0" err="1" smtClean="0"/>
              <a:t>кулінарії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3708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016223" y="116632"/>
            <a:ext cx="9324527" cy="2369200"/>
          </a:xfrm>
        </p:spPr>
        <p:txBody>
          <a:bodyPr/>
          <a:lstStyle/>
          <a:p>
            <a:pPr marL="0" indent="0">
              <a:buNone/>
            </a:pPr>
            <a:r>
              <a:rPr lang="uk-UA" sz="6000" dirty="0" smtClean="0"/>
              <a:t>ДЯКУЮ ЗА УВАГУ !</a:t>
            </a:r>
            <a:endParaRPr lang="ru-RU" sz="6000" dirty="0"/>
          </a:p>
        </p:txBody>
      </p:sp>
      <p:pic>
        <p:nvPicPr>
          <p:cNvPr id="3074" name="Picture 2" descr="C:\Users\Администратор\Desktop\clp10945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44000" cy="539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Администратор\Desktop\chemistr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35874">
            <a:off x="499779" y="1952577"/>
            <a:ext cx="3215965" cy="21476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3076" name="Picture 4" descr="C:\Users\Администратор\Desktop\chemical-flask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0608" y="0"/>
            <a:ext cx="1446186" cy="1564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Администратор\Desktop\1396254780_efll2ks9nhyws1x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26912">
            <a:off x="3960521" y="3533921"/>
            <a:ext cx="4762500" cy="2724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332991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EFEFE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55</TotalTime>
  <Words>291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Презентация PowerPoint</vt:lpstr>
      <vt:lpstr>Презентация PowerPoint</vt:lpstr>
      <vt:lpstr>Презентация PowerPoint</vt:lpstr>
      <vt:lpstr>ДЯКУЮ ЗА УВАГУ 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8</cp:revision>
  <dcterms:created xsi:type="dcterms:W3CDTF">2015-01-29T16:48:46Z</dcterms:created>
  <dcterms:modified xsi:type="dcterms:W3CDTF">2015-01-29T19:47:40Z</dcterms:modified>
</cp:coreProperties>
</file>