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72" r:id="rId10"/>
    <p:sldId id="265" r:id="rId11"/>
    <p:sldId id="266" r:id="rId12"/>
    <p:sldId id="267" r:id="rId13"/>
    <p:sldId id="270" r:id="rId14"/>
    <p:sldId id="271"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4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19.02.2014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19.02.2014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19.02.2014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19.02.2014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19.02.2014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lya_Repin-What_freedom!.jpg"/>
          <p:cNvPicPr>
            <a:picLocks noChangeAspect="1"/>
          </p:cNvPicPr>
          <p:nvPr/>
        </p:nvPicPr>
        <p:blipFill>
          <a:blip r:embed="rId2" cstate="print"/>
          <a:stretch>
            <a:fillRect/>
          </a:stretch>
        </p:blipFill>
        <p:spPr>
          <a:xfrm>
            <a:off x="0" y="0"/>
            <a:ext cx="9144000" cy="6021288"/>
          </a:xfrm>
          <a:prstGeom prst="rect">
            <a:avLst/>
          </a:prstGeom>
        </p:spPr>
      </p:pic>
      <p:sp>
        <p:nvSpPr>
          <p:cNvPr id="2" name="Заголовок 1"/>
          <p:cNvSpPr>
            <a:spLocks noGrp="1"/>
          </p:cNvSpPr>
          <p:nvPr>
            <p:ph type="ctrTitle"/>
          </p:nvPr>
        </p:nvSpPr>
        <p:spPr>
          <a:xfrm>
            <a:off x="179512" y="3933056"/>
            <a:ext cx="8659688" cy="1934344"/>
          </a:xfrm>
        </p:spPr>
        <p:txBody>
          <a:bodyPr>
            <a:normAutofit/>
          </a:bodyPr>
          <a:lstStyle/>
          <a:p>
            <a:r>
              <a:rPr lang="en-US" b="1" dirty="0" smtClean="0">
                <a:latin typeface="Bookman Old Style" pitchFamily="18" charset="0"/>
              </a:rPr>
              <a:t>			</a:t>
            </a:r>
            <a:r>
              <a:rPr lang="en-US" sz="3200" b="1" dirty="0" err="1" smtClean="0">
                <a:solidFill>
                  <a:schemeClr val="accent1">
                    <a:lumMod val="20000"/>
                    <a:lumOff val="80000"/>
                  </a:schemeClr>
                </a:solidFill>
                <a:latin typeface="Arial Black" pitchFamily="34" charset="0"/>
              </a:rPr>
              <a:t>Ilya</a:t>
            </a:r>
            <a:r>
              <a:rPr lang="en-US" sz="3200" b="1" dirty="0" smtClean="0">
                <a:solidFill>
                  <a:schemeClr val="accent1">
                    <a:lumMod val="20000"/>
                    <a:lumOff val="80000"/>
                  </a:schemeClr>
                </a:solidFill>
                <a:latin typeface="Arial Black" pitchFamily="34" charset="0"/>
              </a:rPr>
              <a:t> </a:t>
            </a:r>
            <a:r>
              <a:rPr lang="en-US" sz="3200" b="1" dirty="0" err="1" smtClean="0">
                <a:solidFill>
                  <a:schemeClr val="accent1">
                    <a:lumMod val="20000"/>
                    <a:lumOff val="80000"/>
                  </a:schemeClr>
                </a:solidFill>
                <a:latin typeface="Arial Black" pitchFamily="34" charset="0"/>
              </a:rPr>
              <a:t>Yefimovich</a:t>
            </a:r>
            <a:r>
              <a:rPr lang="en-US" sz="3200" b="1" dirty="0" smtClean="0">
                <a:solidFill>
                  <a:schemeClr val="accent1">
                    <a:lumMod val="20000"/>
                    <a:lumOff val="80000"/>
                  </a:schemeClr>
                </a:solidFill>
                <a:latin typeface="Arial Black" pitchFamily="34" charset="0"/>
              </a:rPr>
              <a:t> </a:t>
            </a:r>
            <a:r>
              <a:rPr lang="en-US" sz="3200" b="1" dirty="0" err="1" smtClean="0">
                <a:solidFill>
                  <a:schemeClr val="accent1">
                    <a:lumMod val="20000"/>
                    <a:lumOff val="80000"/>
                  </a:schemeClr>
                </a:solidFill>
                <a:latin typeface="Arial Black" pitchFamily="34" charset="0"/>
              </a:rPr>
              <a:t>Repin</a:t>
            </a:r>
            <a:r>
              <a:rPr lang="en-US" sz="3200" dirty="0" smtClean="0">
                <a:solidFill>
                  <a:schemeClr val="accent1">
                    <a:lumMod val="20000"/>
                    <a:lumOff val="80000"/>
                  </a:schemeClr>
                </a:solidFill>
                <a:latin typeface="Arial Black" pitchFamily="34" charset="0"/>
              </a:rPr>
              <a:t> </a:t>
            </a:r>
            <a:endParaRPr lang="ru-RU" sz="4800" dirty="0">
              <a:solidFill>
                <a:schemeClr val="accent1">
                  <a:lumMod val="20000"/>
                  <a:lumOff val="80000"/>
                </a:schemeClr>
              </a:solidFill>
              <a:latin typeface="Arial Black" pitchFamily="34" charset="0"/>
            </a:endParaRPr>
          </a:p>
        </p:txBody>
      </p:sp>
      <p:sp>
        <p:nvSpPr>
          <p:cNvPr id="3" name="Подзаголовок 2"/>
          <p:cNvSpPr>
            <a:spLocks noGrp="1"/>
          </p:cNvSpPr>
          <p:nvPr>
            <p:ph type="subTitle" idx="1"/>
          </p:nvPr>
        </p:nvSpPr>
        <p:spPr/>
        <p:txBody>
          <a:bodyPr>
            <a:normAutofit/>
          </a:bodyPr>
          <a:lstStyle/>
          <a:p>
            <a:r>
              <a:rPr lang="en-US" sz="2400" dirty="0" smtClean="0">
                <a:solidFill>
                  <a:schemeClr val="tx2">
                    <a:lumMod val="75000"/>
                  </a:schemeClr>
                </a:solidFill>
                <a:latin typeface="Arial Unicode MS" pitchFamily="34" charset="-128"/>
                <a:ea typeface="Arial Unicode MS" pitchFamily="34" charset="-128"/>
                <a:cs typeface="Arial Unicode MS" pitchFamily="34" charset="-128"/>
              </a:rPr>
              <a:t>Work by </a:t>
            </a:r>
            <a:r>
              <a:rPr lang="en-US" sz="2400" dirty="0" err="1" smtClean="0">
                <a:solidFill>
                  <a:schemeClr val="tx2">
                    <a:lumMod val="75000"/>
                  </a:schemeClr>
                </a:solidFill>
                <a:latin typeface="Arial Unicode MS" pitchFamily="34" charset="-128"/>
                <a:ea typeface="Arial Unicode MS" pitchFamily="34" charset="-128"/>
                <a:cs typeface="Arial Unicode MS" pitchFamily="34" charset="-128"/>
              </a:rPr>
              <a:t>Nastya</a:t>
            </a:r>
            <a:r>
              <a:rPr lang="en-US" sz="2400" dirty="0" smtClean="0">
                <a:solidFill>
                  <a:schemeClr val="tx2">
                    <a:lumMod val="75000"/>
                  </a:schemeClr>
                </a:solidFill>
                <a:latin typeface="Arial Unicode MS" pitchFamily="34" charset="-128"/>
                <a:ea typeface="Arial Unicode MS" pitchFamily="34" charset="-128"/>
                <a:cs typeface="Arial Unicode MS" pitchFamily="34" charset="-128"/>
              </a:rPr>
              <a:t> </a:t>
            </a:r>
            <a:r>
              <a:rPr lang="en-US" sz="2400" dirty="0" err="1" smtClean="0">
                <a:solidFill>
                  <a:schemeClr val="tx2">
                    <a:lumMod val="75000"/>
                  </a:schemeClr>
                </a:solidFill>
                <a:latin typeface="Arial Unicode MS" pitchFamily="34" charset="-128"/>
                <a:ea typeface="Arial Unicode MS" pitchFamily="34" charset="-128"/>
                <a:cs typeface="Arial Unicode MS" pitchFamily="34" charset="-128"/>
              </a:rPr>
              <a:t>Levytska</a:t>
            </a:r>
            <a:endParaRPr lang="ru-RU" sz="2400" dirty="0">
              <a:solidFill>
                <a:schemeClr val="tx2">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Eugene </a:t>
            </a:r>
            <a:r>
              <a:rPr lang="en-US" b="1" dirty="0" err="1" smtClean="0"/>
              <a:t>Onegin</a:t>
            </a:r>
            <a:r>
              <a:rPr lang="en-US" b="1" dirty="0" smtClean="0"/>
              <a:t> and Vladimir </a:t>
            </a:r>
            <a:r>
              <a:rPr lang="en-US" b="1" dirty="0" err="1" smtClean="0"/>
              <a:t>Lensky's</a:t>
            </a:r>
            <a:r>
              <a:rPr lang="en-US" b="1" dirty="0" smtClean="0"/>
              <a:t> duel</a:t>
            </a:r>
            <a:endParaRPr lang="ru-RU" dirty="0"/>
          </a:p>
        </p:txBody>
      </p:sp>
      <p:pic>
        <p:nvPicPr>
          <p:cNvPr id="4" name="Содержимое 3" descr="Eugene-Onegin-and-Vladimir-Lensky's-duel-large.jpg"/>
          <p:cNvPicPr>
            <a:picLocks noGrp="1" noChangeAspect="1"/>
          </p:cNvPicPr>
          <p:nvPr>
            <p:ph sz="quarter" idx="1"/>
          </p:nvPr>
        </p:nvPicPr>
        <p:blipFill>
          <a:blip r:embed="rId2" cstate="print"/>
          <a:stretch>
            <a:fillRect/>
          </a:stretch>
        </p:blipFill>
        <p:spPr>
          <a:xfrm>
            <a:off x="1475656" y="1556792"/>
            <a:ext cx="6446574" cy="5044444"/>
          </a:xfrm>
        </p:spPr>
      </p:pic>
    </p:spTree>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Convicts pulling a boat along the Volga River, Russia, 1873</a:t>
            </a:r>
            <a:endParaRPr lang="ru-RU" dirty="0"/>
          </a:p>
        </p:txBody>
      </p:sp>
      <p:pic>
        <p:nvPicPr>
          <p:cNvPr id="4" name="Содержимое 3" descr="repin_barge_haulers_on_the_volga.jpg"/>
          <p:cNvPicPr>
            <a:picLocks noGrp="1" noChangeAspect="1"/>
          </p:cNvPicPr>
          <p:nvPr>
            <p:ph sz="quarter" idx="1"/>
          </p:nvPr>
        </p:nvPicPr>
        <p:blipFill>
          <a:blip r:embed="rId2" cstate="print"/>
          <a:stretch>
            <a:fillRect/>
          </a:stretch>
        </p:blipFill>
        <p:spPr>
          <a:xfrm>
            <a:off x="612775" y="1951158"/>
            <a:ext cx="8153400" cy="3793883"/>
          </a:xfrm>
        </p:spPr>
      </p:pic>
    </p:spTree>
  </p:cSld>
  <p:clrMapOvr>
    <a:masterClrMapping/>
  </p:clrMapOvr>
  <p:transition spd="slow">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Summer Landscape, 1879</a:t>
            </a:r>
            <a:endParaRPr lang="ru-RU" dirty="0"/>
          </a:p>
        </p:txBody>
      </p:sp>
      <p:pic>
        <p:nvPicPr>
          <p:cNvPr id="4" name="Содержимое 3" descr="Ilya+Repin+-+On+a+Bridge+in+Abramtsevo+.JPG"/>
          <p:cNvPicPr>
            <a:picLocks noGrp="1" noChangeAspect="1"/>
          </p:cNvPicPr>
          <p:nvPr>
            <p:ph sz="quarter" idx="1"/>
          </p:nvPr>
        </p:nvPicPr>
        <p:blipFill>
          <a:blip r:embed="rId2" cstate="print"/>
          <a:stretch>
            <a:fillRect/>
          </a:stretch>
        </p:blipFill>
        <p:spPr>
          <a:xfrm>
            <a:off x="1187624" y="1700808"/>
            <a:ext cx="7272808" cy="4585228"/>
          </a:xfrm>
        </p:spPr>
      </p:pic>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17October</a:t>
            </a:r>
            <a:endParaRPr lang="ru-RU" dirty="0"/>
          </a:p>
        </p:txBody>
      </p:sp>
      <p:pic>
        <p:nvPicPr>
          <p:cNvPr id="4" name="Содержимое 3" descr="800px-Repin_17October.jpg"/>
          <p:cNvPicPr>
            <a:picLocks noGrp="1" noChangeAspect="1"/>
          </p:cNvPicPr>
          <p:nvPr>
            <p:ph sz="quarter" idx="1"/>
          </p:nvPr>
        </p:nvPicPr>
        <p:blipFill>
          <a:blip r:embed="rId2" cstate="print"/>
          <a:stretch>
            <a:fillRect/>
          </a:stretch>
        </p:blipFill>
        <p:spPr>
          <a:xfrm>
            <a:off x="639204" y="1600200"/>
            <a:ext cx="8100541" cy="4495800"/>
          </a:xfrm>
        </p:spPr>
      </p:pic>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smtClean="0"/>
              <a:t>Easter Procession in the Region of Kursk. Oil on canvas. 175 × 280 cm. The State </a:t>
            </a:r>
            <a:r>
              <a:rPr lang="en-US" sz="2400" dirty="0" err="1" smtClean="0"/>
              <a:t>Tretyakov</a:t>
            </a:r>
            <a:r>
              <a:rPr lang="en-US" sz="2400" dirty="0" smtClean="0"/>
              <a:t> Gallery, Moscow</a:t>
            </a:r>
            <a:endParaRPr lang="ru-RU" sz="2400" dirty="0"/>
          </a:p>
        </p:txBody>
      </p:sp>
      <p:pic>
        <p:nvPicPr>
          <p:cNvPr id="4" name="Содержимое 3" descr="800px-Kurskaya_korennaya.jpg"/>
          <p:cNvPicPr>
            <a:picLocks noGrp="1" noChangeAspect="1"/>
          </p:cNvPicPr>
          <p:nvPr>
            <p:ph sz="quarter" idx="1"/>
          </p:nvPr>
        </p:nvPicPr>
        <p:blipFill>
          <a:blip r:embed="rId2" cstate="print"/>
          <a:stretch>
            <a:fillRect/>
          </a:stretch>
        </p:blipFill>
        <p:spPr>
          <a:xfrm>
            <a:off x="1142493" y="1600200"/>
            <a:ext cx="7093964" cy="4495800"/>
          </a:xfrm>
        </p:spPr>
      </p:pic>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en-US" dirty="0" smtClean="0"/>
              <a:t>Portraits</a:t>
            </a:r>
            <a:endParaRPr lang="ru-RU" dirty="0"/>
          </a:p>
        </p:txBody>
      </p:sp>
      <p:pic>
        <p:nvPicPr>
          <p:cNvPr id="7" name="Содержимое 6" descr="Beggar (Fisher Girl) - Ilya Yefimovich Repin - 1874.jpg"/>
          <p:cNvPicPr>
            <a:picLocks noGrp="1" noChangeAspect="1"/>
          </p:cNvPicPr>
          <p:nvPr>
            <p:ph sz="quarter" idx="2"/>
          </p:nvPr>
        </p:nvPicPr>
        <p:blipFill>
          <a:blip r:embed="rId2" cstate="print"/>
          <a:stretch>
            <a:fillRect/>
          </a:stretch>
        </p:blipFill>
        <p:spPr>
          <a:xfrm>
            <a:off x="1115616" y="2204864"/>
            <a:ext cx="2855115" cy="4253430"/>
          </a:xfrm>
        </p:spPr>
      </p:pic>
      <p:pic>
        <p:nvPicPr>
          <p:cNvPr id="12" name="Содержимое 11" descr="Portrait-of-Dante-Alighieri-(1265-1321).jpg"/>
          <p:cNvPicPr>
            <a:picLocks noGrp="1" noChangeAspect="1"/>
          </p:cNvPicPr>
          <p:nvPr>
            <p:ph sz="quarter" idx="4"/>
          </p:nvPr>
        </p:nvPicPr>
        <p:blipFill>
          <a:blip r:embed="rId3" cstate="print"/>
          <a:stretch>
            <a:fillRect/>
          </a:stretch>
        </p:blipFill>
        <p:spPr>
          <a:xfrm>
            <a:off x="5148064" y="2204864"/>
            <a:ext cx="3312368" cy="4301776"/>
          </a:xfrm>
        </p:spPr>
      </p:pic>
      <p:sp>
        <p:nvSpPr>
          <p:cNvPr id="9" name="Текст 8"/>
          <p:cNvSpPr>
            <a:spLocks noGrp="1"/>
          </p:cNvSpPr>
          <p:nvPr>
            <p:ph type="body" sz="quarter" idx="1"/>
          </p:nvPr>
        </p:nvSpPr>
        <p:spPr>
          <a:xfrm>
            <a:off x="611560" y="1556792"/>
            <a:ext cx="3886200" cy="640080"/>
          </a:xfrm>
        </p:spPr>
        <p:txBody>
          <a:bodyPr>
            <a:normAutofit/>
          </a:bodyPr>
          <a:lstStyle/>
          <a:p>
            <a:r>
              <a:rPr lang="en-US" dirty="0" smtClean="0"/>
              <a:t>Beggar (Fisher Girl) 1874</a:t>
            </a:r>
            <a:endParaRPr lang="ru-RU" dirty="0"/>
          </a:p>
        </p:txBody>
      </p:sp>
      <p:sp>
        <p:nvSpPr>
          <p:cNvPr id="10" name="Текст 9"/>
          <p:cNvSpPr>
            <a:spLocks noGrp="1"/>
          </p:cNvSpPr>
          <p:nvPr>
            <p:ph type="body" sz="quarter" idx="3"/>
          </p:nvPr>
        </p:nvSpPr>
        <p:spPr>
          <a:xfrm>
            <a:off x="4860032" y="1556792"/>
            <a:ext cx="3886200" cy="640080"/>
          </a:xfrm>
        </p:spPr>
        <p:txBody>
          <a:bodyPr>
            <a:normAutofit lnSpcReduction="10000"/>
          </a:bodyPr>
          <a:lstStyle/>
          <a:p>
            <a:r>
              <a:rPr lang="en-US" dirty="0" smtClean="0"/>
              <a:t>Portrait of Dante Alighieri (1265-1321)</a:t>
            </a:r>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Self portrait with Natalia </a:t>
            </a:r>
            <a:r>
              <a:rPr lang="en-US" dirty="0" err="1" smtClean="0"/>
              <a:t>Borisovna</a:t>
            </a:r>
            <a:r>
              <a:rPr lang="en-US" dirty="0" smtClean="0"/>
              <a:t> </a:t>
            </a:r>
            <a:r>
              <a:rPr lang="en-US" dirty="0" err="1" smtClean="0"/>
              <a:t>Nordman-Severova</a:t>
            </a:r>
            <a:endParaRPr lang="ru-RU" dirty="0"/>
          </a:p>
        </p:txBody>
      </p:sp>
      <p:pic>
        <p:nvPicPr>
          <p:cNvPr id="4" name="Содержимое 3" descr="800px-Self_portrait_with_Nordman_by_Repin.jpg"/>
          <p:cNvPicPr>
            <a:picLocks noGrp="1" noChangeAspect="1"/>
          </p:cNvPicPr>
          <p:nvPr>
            <p:ph sz="quarter" idx="1"/>
          </p:nvPr>
        </p:nvPicPr>
        <p:blipFill>
          <a:blip r:embed="rId2" cstate="print"/>
          <a:stretch>
            <a:fillRect/>
          </a:stretch>
        </p:blipFill>
        <p:spPr>
          <a:xfrm>
            <a:off x="927299" y="1600200"/>
            <a:ext cx="7524351" cy="4495800"/>
          </a:xfrm>
        </p:spPr>
      </p:pic>
    </p:spTree>
  </p:cSld>
  <p:clrMapOvr>
    <a:masterClrMapping/>
  </p:clrMapOvr>
  <p:transition spd="slow">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Life and work</a:t>
            </a:r>
            <a:endParaRPr lang="ru-RU" dirty="0"/>
          </a:p>
        </p:txBody>
      </p:sp>
      <p:sp>
        <p:nvSpPr>
          <p:cNvPr id="3" name="Содержимое 2"/>
          <p:cNvSpPr>
            <a:spLocks noGrp="1"/>
          </p:cNvSpPr>
          <p:nvPr>
            <p:ph sz="quarter" idx="1"/>
          </p:nvPr>
        </p:nvSpPr>
        <p:spPr/>
        <p:txBody>
          <a:bodyPr>
            <a:noAutofit/>
          </a:bodyPr>
          <a:lstStyle/>
          <a:p>
            <a:r>
              <a:rPr lang="en-US" sz="1200" b="1" dirty="0" err="1" smtClean="0">
                <a:solidFill>
                  <a:schemeClr val="tx2">
                    <a:lumMod val="50000"/>
                  </a:schemeClr>
                </a:solidFill>
                <a:latin typeface="Bookman Old Style" pitchFamily="18" charset="0"/>
              </a:rPr>
              <a:t>Ilya</a:t>
            </a:r>
            <a:r>
              <a:rPr lang="en-US" sz="1200" b="1" dirty="0" smtClean="0">
                <a:solidFill>
                  <a:schemeClr val="tx2">
                    <a:lumMod val="50000"/>
                  </a:schemeClr>
                </a:solidFill>
                <a:latin typeface="Bookman Old Style" pitchFamily="18" charset="0"/>
              </a:rPr>
              <a:t> </a:t>
            </a:r>
            <a:r>
              <a:rPr lang="en-US" sz="1200" b="1" dirty="0" err="1" smtClean="0">
                <a:solidFill>
                  <a:schemeClr val="tx2">
                    <a:lumMod val="50000"/>
                  </a:schemeClr>
                </a:solidFill>
                <a:latin typeface="Bookman Old Style" pitchFamily="18" charset="0"/>
              </a:rPr>
              <a:t>Efimovich</a:t>
            </a:r>
            <a:r>
              <a:rPr lang="en-US" sz="1200" b="1" dirty="0" smtClean="0">
                <a:solidFill>
                  <a:schemeClr val="tx2">
                    <a:lumMod val="50000"/>
                  </a:schemeClr>
                </a:solidFill>
                <a:latin typeface="Bookman Old Style" pitchFamily="18" charset="0"/>
              </a:rPr>
              <a:t> </a:t>
            </a:r>
            <a:r>
              <a:rPr lang="en-US" sz="1200" b="1" dirty="0" err="1" smtClean="0">
                <a:solidFill>
                  <a:schemeClr val="tx2">
                    <a:lumMod val="50000"/>
                  </a:schemeClr>
                </a:solidFill>
                <a:latin typeface="Bookman Old Style" pitchFamily="18" charset="0"/>
              </a:rPr>
              <a:t>Repin</a:t>
            </a:r>
            <a:r>
              <a:rPr lang="en-US" sz="1200" dirty="0" smtClean="0">
                <a:solidFill>
                  <a:schemeClr val="tx2">
                    <a:lumMod val="50000"/>
                  </a:schemeClr>
                </a:solidFill>
                <a:latin typeface="Bookman Old Style" pitchFamily="18" charset="0"/>
              </a:rPr>
              <a:t> was born in the town of </a:t>
            </a:r>
            <a:r>
              <a:rPr lang="en-US" sz="1200" dirty="0" err="1" smtClean="0">
                <a:solidFill>
                  <a:schemeClr val="tx2">
                    <a:lumMod val="50000"/>
                  </a:schemeClr>
                </a:solidFill>
                <a:latin typeface="Bookman Old Style" pitchFamily="18" charset="0"/>
              </a:rPr>
              <a:t>Chuguev</a:t>
            </a:r>
            <a:r>
              <a:rPr lang="en-US" sz="1200" dirty="0" smtClean="0">
                <a:solidFill>
                  <a:schemeClr val="tx2">
                    <a:lumMod val="50000"/>
                  </a:schemeClr>
                </a:solidFill>
                <a:latin typeface="Bookman Old Style" pitchFamily="18" charset="0"/>
              </a:rPr>
              <a:t> near Kharkov in the heart of the historical region called </a:t>
            </a:r>
            <a:r>
              <a:rPr lang="en-US" sz="1200" dirty="0" err="1" smtClean="0">
                <a:solidFill>
                  <a:schemeClr val="tx2">
                    <a:lumMod val="50000"/>
                  </a:schemeClr>
                </a:solidFill>
                <a:latin typeface="Bookman Old Style" pitchFamily="18" charset="0"/>
              </a:rPr>
              <a:t>Sloboda</a:t>
            </a:r>
            <a:r>
              <a:rPr lang="en-US" sz="1200" dirty="0" smtClean="0">
                <a:solidFill>
                  <a:schemeClr val="tx2">
                    <a:lumMod val="50000"/>
                  </a:schemeClr>
                </a:solidFill>
                <a:latin typeface="Bookman Old Style" pitchFamily="18" charset="0"/>
              </a:rPr>
              <a:t> Ukraine. His parents were Russian military settlers. In 1866, after apprenticeship with a local icon painter named </a:t>
            </a:r>
            <a:r>
              <a:rPr lang="en-US" sz="1200" dirty="0" err="1" smtClean="0">
                <a:solidFill>
                  <a:schemeClr val="tx2">
                    <a:lumMod val="50000"/>
                  </a:schemeClr>
                </a:solidFill>
                <a:latin typeface="Bookman Old Style" pitchFamily="18" charset="0"/>
              </a:rPr>
              <a:t>Bunakov</a:t>
            </a:r>
            <a:r>
              <a:rPr lang="en-US" sz="1200" dirty="0" smtClean="0">
                <a:solidFill>
                  <a:schemeClr val="tx2">
                    <a:lumMod val="50000"/>
                  </a:schemeClr>
                </a:solidFill>
                <a:latin typeface="Bookman Old Style" pitchFamily="18" charset="0"/>
              </a:rPr>
              <a:t> and preliminary study of portrait painting, he went to Saint Petersburg and was shortly admitted to the Imperial Academy of Arts as a student. From 1873 to 1876 on the Academy's allowance, </a:t>
            </a:r>
            <a:r>
              <a:rPr lang="en-US" sz="1200" dirty="0" err="1" smtClean="0">
                <a:solidFill>
                  <a:schemeClr val="tx2">
                    <a:lumMod val="50000"/>
                  </a:schemeClr>
                </a:solidFill>
                <a:latin typeface="Bookman Old Style" pitchFamily="18" charset="0"/>
              </a:rPr>
              <a:t>Repin</a:t>
            </a:r>
            <a:r>
              <a:rPr lang="en-US" sz="1200" dirty="0" smtClean="0">
                <a:solidFill>
                  <a:schemeClr val="tx2">
                    <a:lumMod val="50000"/>
                  </a:schemeClr>
                </a:solidFill>
                <a:latin typeface="Bookman Old Style" pitchFamily="18" charset="0"/>
              </a:rPr>
              <a:t> sojourned in Italy and lived in Paris, where he was exposed to French Impressionist painting, which had a lasting effect upon his use of light and </a:t>
            </a:r>
            <a:r>
              <a:rPr lang="en-US" sz="1200" dirty="0" err="1" smtClean="0">
                <a:solidFill>
                  <a:schemeClr val="tx2">
                    <a:lumMod val="50000"/>
                  </a:schemeClr>
                </a:solidFill>
                <a:latin typeface="Bookman Old Style" pitchFamily="18" charset="0"/>
              </a:rPr>
              <a:t>colour</a:t>
            </a:r>
            <a:r>
              <a:rPr lang="en-US" sz="1200" dirty="0" smtClean="0">
                <a:solidFill>
                  <a:schemeClr val="tx2">
                    <a:lumMod val="50000"/>
                  </a:schemeClr>
                </a:solidFill>
                <a:latin typeface="Bookman Old Style" pitchFamily="18" charset="0"/>
              </a:rPr>
              <a:t>. Nevertheless, his style was to remain closer to that of the old European masters, especially Rembrandt, and he never became an impressionist himself. Throughout his career, he was drawn to the common people from whom he himself traced his origins, and he frequently painted country folk, both Ukrainian and Russian, though in later years he also painted members of the Imperial Russian elite, the intelligentsia, and the aristocracy, including Tsar Nicholas II.</a:t>
            </a:r>
            <a:endParaRPr lang="ru-RU" sz="1200" dirty="0">
              <a:solidFill>
                <a:schemeClr val="tx2">
                  <a:lumMod val="50000"/>
                </a:schemeClr>
              </a:solidFill>
              <a:latin typeface="Bookman Old Style" pitchFamily="18" charset="0"/>
            </a:endParaRPr>
          </a:p>
        </p:txBody>
      </p:sp>
      <p:pic>
        <p:nvPicPr>
          <p:cNvPr id="5" name="Содержимое 4" descr="473px-REPIN_portret_REPIN.jpg"/>
          <p:cNvPicPr>
            <a:picLocks noGrp="1" noChangeAspect="1"/>
          </p:cNvPicPr>
          <p:nvPr>
            <p:ph sz="quarter" idx="2"/>
          </p:nvPr>
        </p:nvPicPr>
        <p:blipFill>
          <a:blip r:embed="rId2" cstate="print"/>
          <a:stretch>
            <a:fillRect/>
          </a:stretch>
        </p:blipFill>
        <p:spPr>
          <a:xfrm>
            <a:off x="4983011" y="1589088"/>
            <a:ext cx="3610277" cy="4572000"/>
          </a:xfrm>
        </p:spPr>
      </p:pic>
      <p:sp>
        <p:nvSpPr>
          <p:cNvPr id="6" name="TextBox 5"/>
          <p:cNvSpPr txBox="1"/>
          <p:nvPr/>
        </p:nvSpPr>
        <p:spPr>
          <a:xfrm>
            <a:off x="5076056" y="692696"/>
            <a:ext cx="3816424" cy="646331"/>
          </a:xfrm>
          <a:prstGeom prst="rect">
            <a:avLst/>
          </a:prstGeom>
          <a:noFill/>
        </p:spPr>
        <p:txBody>
          <a:bodyPr wrap="square" rtlCol="0">
            <a:spAutoFit/>
          </a:bodyPr>
          <a:lstStyle/>
          <a:p>
            <a:r>
              <a:rPr lang="en-US" dirty="0" smtClean="0">
                <a:latin typeface="Book Antiqua" pitchFamily="18" charset="0"/>
              </a:rPr>
              <a:t>Self-portrait, 1878 (State Russian Museum, St. Petersburg).</a:t>
            </a:r>
            <a:endParaRPr lang="ru-RU" dirty="0">
              <a:latin typeface="Book Antiqua" pitchFamily="18"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fontScale="55000" lnSpcReduction="20000"/>
          </a:bodyPr>
          <a:lstStyle/>
          <a:p>
            <a:r>
              <a:rPr lang="en-US" b="1" dirty="0" smtClean="0"/>
              <a:t>The itinerants</a:t>
            </a:r>
            <a:endParaRPr lang="en-US" dirty="0" smtClean="0"/>
          </a:p>
          <a:p>
            <a:r>
              <a:rPr lang="en-US" dirty="0" smtClean="0"/>
              <a:t>In 1878, </a:t>
            </a:r>
            <a:r>
              <a:rPr lang="en-US" dirty="0" err="1" smtClean="0"/>
              <a:t>Repin</a:t>
            </a:r>
            <a:r>
              <a:rPr lang="en-US" dirty="0" smtClean="0"/>
              <a:t> joined the free-thinking "Association of </a:t>
            </a:r>
            <a:r>
              <a:rPr lang="en-US" dirty="0" err="1" smtClean="0"/>
              <a:t>Peredvizhniki</a:t>
            </a:r>
            <a:r>
              <a:rPr lang="en-US" dirty="0" smtClean="0"/>
              <a:t> Artists", generally called "the Wanderers" or "The Itinerants" in English, who, at about the time of </a:t>
            </a:r>
            <a:r>
              <a:rPr lang="en-US" dirty="0" err="1" smtClean="0"/>
              <a:t>Repin's</a:t>
            </a:r>
            <a:r>
              <a:rPr lang="en-US" dirty="0" smtClean="0"/>
              <a:t> arrival in the capital, rebelled against the academic formalism of the official Academy. His fame was established by his painting of the "Volga Barge Haulers", a work which portrayed the hard lot of these poor folk but which was not without hope for the youth of Russia. From 1882 he lived in Saint Petersburg but did visit his Ukrainian homeland and on occasion made tours abroad.</a:t>
            </a:r>
          </a:p>
          <a:p>
            <a:endParaRPr lang="ru-RU" dirty="0"/>
          </a:p>
        </p:txBody>
      </p:sp>
      <p:pic>
        <p:nvPicPr>
          <p:cNvPr id="5" name="Содержимое 4" descr="Ukrainian-peasant-house-large.jpg"/>
          <p:cNvPicPr>
            <a:picLocks noGrp="1" noChangeAspect="1"/>
          </p:cNvPicPr>
          <p:nvPr>
            <p:ph sz="quarter" idx="1"/>
          </p:nvPr>
        </p:nvPicPr>
        <p:blipFill>
          <a:blip r:embed="rId2" cstate="print"/>
          <a:stretch>
            <a:fillRect/>
          </a:stretch>
        </p:blipFill>
        <p:spPr>
          <a:xfrm>
            <a:off x="2362200" y="1854136"/>
            <a:ext cx="6400800" cy="4216527"/>
          </a:xfrm>
        </p:spPr>
      </p:pic>
      <p:sp>
        <p:nvSpPr>
          <p:cNvPr id="6" name="TextBox 5"/>
          <p:cNvSpPr txBox="1"/>
          <p:nvPr/>
        </p:nvSpPr>
        <p:spPr>
          <a:xfrm>
            <a:off x="2411760" y="1556792"/>
            <a:ext cx="4896544" cy="369332"/>
          </a:xfrm>
          <a:prstGeom prst="rect">
            <a:avLst/>
          </a:prstGeom>
          <a:noFill/>
        </p:spPr>
        <p:txBody>
          <a:bodyPr wrap="square" rtlCol="0">
            <a:spAutoFit/>
          </a:bodyPr>
          <a:lstStyle/>
          <a:p>
            <a:r>
              <a:rPr lang="en-US" b="1" dirty="0" smtClean="0"/>
              <a:t>Ukrainian peasant house</a:t>
            </a:r>
            <a:endParaRPr lang="en-US" b="1" dirty="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2"/>
          </p:nvPr>
        </p:nvSpPr>
        <p:spPr/>
        <p:txBody>
          <a:bodyPr>
            <a:normAutofit fontScale="40000" lnSpcReduction="20000"/>
          </a:bodyPr>
          <a:lstStyle/>
          <a:p>
            <a:r>
              <a:rPr lang="en-US" dirty="0" smtClean="0">
                <a:solidFill>
                  <a:schemeClr val="accent6">
                    <a:lumMod val="25000"/>
                  </a:schemeClr>
                </a:solidFill>
                <a:latin typeface="Bookman Old Style" pitchFamily="18" charset="0"/>
              </a:rPr>
              <a:t/>
            </a:r>
            <a:br>
              <a:rPr lang="en-US" dirty="0" smtClean="0">
                <a:solidFill>
                  <a:schemeClr val="accent6">
                    <a:lumMod val="25000"/>
                  </a:schemeClr>
                </a:solidFill>
                <a:latin typeface="Bookman Old Style" pitchFamily="18" charset="0"/>
              </a:rPr>
            </a:br>
            <a:r>
              <a:rPr lang="en-US" dirty="0" smtClean="0">
                <a:solidFill>
                  <a:schemeClr val="accent6">
                    <a:lumMod val="25000"/>
                  </a:schemeClr>
                </a:solidFill>
                <a:latin typeface="Bookman Old Style" pitchFamily="18" charset="0"/>
              </a:rPr>
              <a:t/>
            </a:r>
            <a:br>
              <a:rPr lang="en-US" dirty="0" smtClean="0">
                <a:solidFill>
                  <a:schemeClr val="accent6">
                    <a:lumMod val="25000"/>
                  </a:schemeClr>
                </a:solidFill>
                <a:latin typeface="Bookman Old Style" pitchFamily="18" charset="0"/>
              </a:rPr>
            </a:br>
            <a:r>
              <a:rPr lang="en-US" dirty="0" smtClean="0">
                <a:solidFill>
                  <a:schemeClr val="accent6">
                    <a:lumMod val="25000"/>
                  </a:schemeClr>
                </a:solidFill>
                <a:latin typeface="Bookman Old Style" pitchFamily="18" charset="0"/>
              </a:rPr>
              <a:t>Beginning shortly before the assassination of Tsar Alexander II in 1881, he painted a series of pictures dealing with the theme of the Russian revolutionary movement: "Refusal to Confess", "Arrest of a Propagandist", "The Meeting", and "They did not Expect Him", the last of which is undoubtedly his masterpiece on the subject, mixing contrasting psychological moods and Russian and Ukrainian national motifs. His large-scale "Religious Procession in the Province of Kursk" is sometimes considered an archetype of the "Russian national style" displaying various social classes and the tensions among them set within the context of a traditional religious practice and united by a slow but relentless forward movement.</a:t>
            </a:r>
          </a:p>
          <a:p>
            <a:endParaRPr lang="ru-RU" dirty="0"/>
          </a:p>
        </p:txBody>
      </p:sp>
      <p:pic>
        <p:nvPicPr>
          <p:cNvPr id="7" name="Содержимое 6" descr="Refusal-of-Confession,-1879-85-large.jpg"/>
          <p:cNvPicPr>
            <a:picLocks noGrp="1" noChangeAspect="1"/>
          </p:cNvPicPr>
          <p:nvPr>
            <p:ph sz="quarter" idx="4"/>
          </p:nvPr>
        </p:nvPicPr>
        <p:blipFill>
          <a:blip r:embed="rId2" cstate="print"/>
          <a:stretch>
            <a:fillRect/>
          </a:stretch>
        </p:blipFill>
        <p:spPr>
          <a:xfrm>
            <a:off x="4860032" y="2492896"/>
            <a:ext cx="4067944" cy="3488262"/>
          </a:xfrm>
        </p:spPr>
      </p:pic>
      <p:sp>
        <p:nvSpPr>
          <p:cNvPr id="5" name="Текст 4"/>
          <p:cNvSpPr>
            <a:spLocks noGrp="1"/>
          </p:cNvSpPr>
          <p:nvPr>
            <p:ph type="body" sz="quarter" idx="1"/>
          </p:nvPr>
        </p:nvSpPr>
        <p:spPr>
          <a:xfrm>
            <a:off x="683568" y="1556792"/>
            <a:ext cx="3958208" cy="979904"/>
          </a:xfrm>
        </p:spPr>
        <p:txBody>
          <a:bodyPr>
            <a:normAutofit fontScale="92500" lnSpcReduction="10000"/>
          </a:bodyPr>
          <a:lstStyle/>
          <a:p>
            <a:endParaRPr lang="en-US" dirty="0" smtClean="0">
              <a:solidFill>
                <a:schemeClr val="accent6">
                  <a:lumMod val="25000"/>
                </a:schemeClr>
              </a:solidFill>
              <a:latin typeface="Bookman Old Style" pitchFamily="18" charset="0"/>
            </a:endParaRPr>
          </a:p>
          <a:p>
            <a:r>
              <a:rPr lang="en-US" dirty="0" smtClean="0">
                <a:solidFill>
                  <a:schemeClr val="accent6">
                    <a:lumMod val="25000"/>
                  </a:schemeClr>
                </a:solidFill>
                <a:latin typeface="Bookman Old Style" pitchFamily="18" charset="0"/>
              </a:rPr>
              <a:t>Historical and contemporary subjects</a:t>
            </a:r>
          </a:p>
          <a:p>
            <a:endParaRPr lang="ru-RU" dirty="0"/>
          </a:p>
        </p:txBody>
      </p:sp>
      <p:sp>
        <p:nvSpPr>
          <p:cNvPr id="6" name="Текст 5"/>
          <p:cNvSpPr>
            <a:spLocks noGrp="1"/>
          </p:cNvSpPr>
          <p:nvPr>
            <p:ph type="body" sz="quarter" idx="3"/>
          </p:nvPr>
        </p:nvSpPr>
        <p:spPr>
          <a:xfrm>
            <a:off x="4788024" y="1556792"/>
            <a:ext cx="4176464" cy="792088"/>
          </a:xfrm>
        </p:spPr>
        <p:txBody>
          <a:bodyPr>
            <a:normAutofit/>
          </a:bodyPr>
          <a:lstStyle/>
          <a:p>
            <a:endParaRPr lang="en-US" dirty="0" smtClean="0"/>
          </a:p>
          <a:p>
            <a:r>
              <a:rPr lang="en-US" dirty="0" smtClean="0"/>
              <a:t>Refusal of Confession, 1879-85</a:t>
            </a:r>
          </a:p>
          <a:p>
            <a:endParaRPr lang="ru-RU" dirty="0"/>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619672" y="5445224"/>
            <a:ext cx="7315200" cy="685800"/>
          </a:xfrm>
        </p:spPr>
        <p:txBody>
          <a:bodyPr>
            <a:noAutofit/>
          </a:bodyPr>
          <a:lstStyle/>
          <a:p>
            <a:r>
              <a:rPr lang="en-US" sz="1400" dirty="0" smtClean="0">
                <a:solidFill>
                  <a:schemeClr val="accent6">
                    <a:lumMod val="25000"/>
                  </a:schemeClr>
                </a:solidFill>
              </a:rPr>
              <a:t>In 1885, </a:t>
            </a:r>
            <a:r>
              <a:rPr lang="en-US" sz="1400" dirty="0" err="1" smtClean="0">
                <a:solidFill>
                  <a:schemeClr val="accent6">
                    <a:lumMod val="25000"/>
                  </a:schemeClr>
                </a:solidFill>
              </a:rPr>
              <a:t>Repin</a:t>
            </a:r>
            <a:r>
              <a:rPr lang="en-US" sz="1400" dirty="0" smtClean="0">
                <a:solidFill>
                  <a:schemeClr val="accent6">
                    <a:lumMod val="25000"/>
                  </a:schemeClr>
                </a:solidFill>
              </a:rPr>
              <a:t> completed one of his most psychologically intense paintings, Ivan the Terrible and his Son. This canvas displayed a horrified Ivan embracing his dying son, whom he had just struck and mortally wounded in an uncontrolled fit of rage. The visage of terrified Ivan is in marked contrast with that of his calm, almost </a:t>
            </a:r>
            <a:r>
              <a:rPr lang="en-US" sz="1400" dirty="0" err="1" smtClean="0">
                <a:solidFill>
                  <a:schemeClr val="accent6">
                    <a:lumMod val="25000"/>
                  </a:schemeClr>
                </a:solidFill>
              </a:rPr>
              <a:t>Christlike</a:t>
            </a:r>
            <a:r>
              <a:rPr lang="en-US" sz="1400" dirty="0" smtClean="0">
                <a:solidFill>
                  <a:schemeClr val="accent6">
                    <a:lumMod val="25000"/>
                  </a:schemeClr>
                </a:solidFill>
              </a:rPr>
              <a:t> son.</a:t>
            </a:r>
            <a:endParaRPr lang="ru-RU" sz="1400" dirty="0">
              <a:solidFill>
                <a:schemeClr val="accent6">
                  <a:lumMod val="25000"/>
                </a:schemeClr>
              </a:solidFill>
            </a:endParaRPr>
          </a:p>
        </p:txBody>
      </p:sp>
      <p:sp>
        <p:nvSpPr>
          <p:cNvPr id="3" name="Заголовок 2"/>
          <p:cNvSpPr>
            <a:spLocks noGrp="1"/>
          </p:cNvSpPr>
          <p:nvPr>
            <p:ph type="title"/>
          </p:nvPr>
        </p:nvSpPr>
        <p:spPr/>
        <p:txBody>
          <a:bodyPr>
            <a:normAutofit fontScale="90000"/>
          </a:bodyPr>
          <a:lstStyle/>
          <a:p>
            <a:r>
              <a:rPr lang="en-US" b="1" dirty="0" smtClean="0"/>
              <a:t>Ivan the Terrible and His Son Ivan on November 16, 1581</a:t>
            </a:r>
            <a:endParaRPr lang="ru-RU" dirty="0"/>
          </a:p>
        </p:txBody>
      </p:sp>
      <p:pic>
        <p:nvPicPr>
          <p:cNvPr id="5" name="Рисунок 4" descr="Ivan-the-Terrible-and-His-Son-Ivan-on-November-16,-1581-large.jpg"/>
          <p:cNvPicPr>
            <a:picLocks noGrp="1" noChangeAspect="1"/>
          </p:cNvPicPr>
          <p:nvPr>
            <p:ph type="pic" idx="1"/>
          </p:nvPr>
        </p:nvPicPr>
        <p:blipFill>
          <a:blip r:embed="rId2" cstate="print"/>
          <a:srcRect t="10494" b="10494"/>
          <a:stretch>
            <a:fillRect/>
          </a:stretch>
        </p:blip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noAutofit/>
          </a:bodyPr>
          <a:lstStyle/>
          <a:p>
            <a:r>
              <a:rPr lang="en-US" sz="1000" dirty="0" smtClean="0">
                <a:solidFill>
                  <a:schemeClr val="accent6">
                    <a:lumMod val="25000"/>
                  </a:schemeClr>
                </a:solidFill>
                <a:latin typeface="Arial Black" pitchFamily="34" charset="0"/>
              </a:rPr>
              <a:t>One of </a:t>
            </a:r>
            <a:r>
              <a:rPr lang="en-US" sz="1000" dirty="0" err="1" smtClean="0">
                <a:solidFill>
                  <a:schemeClr val="accent6">
                    <a:lumMod val="25000"/>
                  </a:schemeClr>
                </a:solidFill>
                <a:latin typeface="Arial Black" pitchFamily="34" charset="0"/>
              </a:rPr>
              <a:t>Repin's</a:t>
            </a:r>
            <a:r>
              <a:rPr lang="en-US" sz="1000" dirty="0" smtClean="0">
                <a:solidFill>
                  <a:schemeClr val="accent6">
                    <a:lumMod val="25000"/>
                  </a:schemeClr>
                </a:solidFill>
                <a:latin typeface="Arial Black" pitchFamily="34" charset="0"/>
              </a:rPr>
              <a:t> most complex paintings, Reply of the </a:t>
            </a:r>
            <a:r>
              <a:rPr lang="en-US" sz="1000" dirty="0" err="1" smtClean="0">
                <a:solidFill>
                  <a:schemeClr val="accent6">
                    <a:lumMod val="25000"/>
                  </a:schemeClr>
                </a:solidFill>
                <a:latin typeface="Arial Black" pitchFamily="34" charset="0"/>
              </a:rPr>
              <a:t>Zaporozhian</a:t>
            </a:r>
            <a:r>
              <a:rPr lang="en-US" sz="1000" dirty="0" smtClean="0">
                <a:solidFill>
                  <a:schemeClr val="accent6">
                    <a:lumMod val="25000"/>
                  </a:schemeClr>
                </a:solidFill>
                <a:latin typeface="Arial Black" pitchFamily="34" charset="0"/>
              </a:rPr>
              <a:t> Cossacks to Sultan </a:t>
            </a:r>
            <a:r>
              <a:rPr lang="en-US" sz="1000" dirty="0" err="1" smtClean="0">
                <a:solidFill>
                  <a:schemeClr val="accent6">
                    <a:lumMod val="25000"/>
                  </a:schemeClr>
                </a:solidFill>
                <a:latin typeface="Arial Black" pitchFamily="34" charset="0"/>
              </a:rPr>
              <a:t>Mehmed</a:t>
            </a:r>
            <a:r>
              <a:rPr lang="en-US" sz="1000" dirty="0" smtClean="0">
                <a:solidFill>
                  <a:schemeClr val="accent6">
                    <a:lumMod val="25000"/>
                  </a:schemeClr>
                </a:solidFill>
                <a:latin typeface="Arial Black" pitchFamily="34" charset="0"/>
              </a:rPr>
              <a:t> IV of the Ottoman Empire occupied many years of his life. He conceived this painting as a study in laughter, but also believed that it involved the ideals of liberty, equality, and fraternity; in short, Cossack republicanism. Begun in the late 1870s, it was only completed in 1891, and, ironically, was immediately purchased by the Tsar. The Tsar paid 35,000 rubles for the painting, an enormous amount for that time.</a:t>
            </a:r>
            <a:endParaRPr lang="ru-RU" sz="1000" dirty="0">
              <a:solidFill>
                <a:schemeClr val="accent6">
                  <a:lumMod val="25000"/>
                </a:schemeClr>
              </a:solidFill>
              <a:latin typeface="Arial Black" pitchFamily="34" charset="0"/>
            </a:endParaRPr>
          </a:p>
        </p:txBody>
      </p:sp>
      <p:sp>
        <p:nvSpPr>
          <p:cNvPr id="3" name="Заголовок 2"/>
          <p:cNvSpPr>
            <a:spLocks noGrp="1"/>
          </p:cNvSpPr>
          <p:nvPr>
            <p:ph type="title"/>
          </p:nvPr>
        </p:nvSpPr>
        <p:spPr/>
        <p:txBody>
          <a:bodyPr>
            <a:normAutofit fontScale="90000"/>
          </a:bodyPr>
          <a:lstStyle/>
          <a:p>
            <a:r>
              <a:rPr lang="en-US" b="1" dirty="0" smtClean="0"/>
              <a:t>The Reply of the </a:t>
            </a:r>
            <a:r>
              <a:rPr lang="en-US" b="1" dirty="0" err="1" smtClean="0"/>
              <a:t>Zaporozhian</a:t>
            </a:r>
            <a:r>
              <a:rPr lang="en-US" b="1" dirty="0" smtClean="0"/>
              <a:t> Cossacks to Sultan of Turkey</a:t>
            </a:r>
            <a:endParaRPr lang="ru-RU" dirty="0"/>
          </a:p>
        </p:txBody>
      </p:sp>
      <p:pic>
        <p:nvPicPr>
          <p:cNvPr id="5" name="Рисунок 4" descr="The-Reply-of-the-Zaporozhian-Cossacks-to-Sultan-of-Turkey,-sketch-large.jpg"/>
          <p:cNvPicPr>
            <a:picLocks noGrp="1" noChangeAspect="1"/>
          </p:cNvPicPr>
          <p:nvPr>
            <p:ph type="pic" idx="1"/>
          </p:nvPr>
        </p:nvPicPr>
        <p:blipFill>
          <a:blip r:embed="rId2" cstate="print"/>
          <a:srcRect t="5455" b="5455"/>
          <a:stretch>
            <a:fillRect/>
          </a:stretch>
        </p:blipFill>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Works with Leo Tolstoy</a:t>
            </a:r>
            <a:endParaRPr lang="ru-RU" dirty="0"/>
          </a:p>
        </p:txBody>
      </p:sp>
      <p:sp>
        <p:nvSpPr>
          <p:cNvPr id="3" name="Текст 2"/>
          <p:cNvSpPr>
            <a:spLocks noGrp="1"/>
          </p:cNvSpPr>
          <p:nvPr>
            <p:ph type="body" idx="2"/>
          </p:nvPr>
        </p:nvSpPr>
        <p:spPr/>
        <p:txBody>
          <a:bodyPr>
            <a:normAutofit fontScale="62500" lnSpcReduction="20000"/>
          </a:bodyPr>
          <a:lstStyle/>
          <a:p>
            <a:r>
              <a:rPr lang="en-US" dirty="0" smtClean="0"/>
              <a:t>During his maturity, </a:t>
            </a:r>
            <a:r>
              <a:rPr lang="en-US" dirty="0" err="1" smtClean="0"/>
              <a:t>Repin</a:t>
            </a:r>
            <a:r>
              <a:rPr lang="en-US" dirty="0" smtClean="0"/>
              <a:t> painted many of his most celebrated compatriots, including the novelist Leo Tolstoy, the scientist Dmitri Mendeleev, the imperial official </a:t>
            </a:r>
            <a:r>
              <a:rPr lang="en-US" dirty="0" err="1" smtClean="0"/>
              <a:t>Pobedonostsev</a:t>
            </a:r>
            <a:r>
              <a:rPr lang="en-US" dirty="0" smtClean="0"/>
              <a:t>, the composer Mussorgsky, the philanthropist </a:t>
            </a:r>
            <a:r>
              <a:rPr lang="en-US" dirty="0" err="1" smtClean="0"/>
              <a:t>Pavel</a:t>
            </a:r>
            <a:r>
              <a:rPr lang="en-US" dirty="0" smtClean="0"/>
              <a:t> </a:t>
            </a:r>
            <a:r>
              <a:rPr lang="en-US" dirty="0" err="1" smtClean="0"/>
              <a:t>Tretyakov</a:t>
            </a:r>
            <a:r>
              <a:rPr lang="en-US" dirty="0" smtClean="0"/>
              <a:t>, and the Ukrainian poet and painter, </a:t>
            </a:r>
            <a:r>
              <a:rPr lang="en-US" dirty="0" err="1" smtClean="0"/>
              <a:t>Taras</a:t>
            </a:r>
            <a:r>
              <a:rPr lang="en-US" dirty="0" smtClean="0"/>
              <a:t> Shevchenko.</a:t>
            </a:r>
          </a:p>
          <a:p>
            <a:r>
              <a:rPr lang="en-US" dirty="0" smtClean="0"/>
              <a:t>In 1903, he was commissioned by the Russian government to paint his most grandiose design, a 400x877 cm canvas representing a ceremonial session of the State Council of Imperial Russia.</a:t>
            </a:r>
            <a:endParaRPr lang="en-US" dirty="0"/>
          </a:p>
        </p:txBody>
      </p:sp>
      <p:pic>
        <p:nvPicPr>
          <p:cNvPr id="5" name="Содержимое 4" descr="Lev-Nikolaevich-Tolstoy-(1828-1910)-at-Work,-1891-large.jpg"/>
          <p:cNvPicPr>
            <a:picLocks noGrp="1" noChangeAspect="1"/>
          </p:cNvPicPr>
          <p:nvPr>
            <p:ph sz="quarter" idx="1"/>
          </p:nvPr>
        </p:nvPicPr>
        <p:blipFill>
          <a:blip r:embed="rId2" cstate="print"/>
          <a:stretch>
            <a:fillRect/>
          </a:stretch>
        </p:blipFill>
        <p:spPr>
          <a:xfrm>
            <a:off x="2555776" y="1916832"/>
            <a:ext cx="3139139" cy="4320480"/>
          </a:xfrm>
        </p:spPr>
      </p:pic>
      <p:pic>
        <p:nvPicPr>
          <p:cNvPr id="6" name="Рисунок 5" descr="Lev-Nikolaevich-Tolstoy-(1828-1910),-1888-large.jpg"/>
          <p:cNvPicPr>
            <a:picLocks noChangeAspect="1"/>
          </p:cNvPicPr>
          <p:nvPr/>
        </p:nvPicPr>
        <p:blipFill>
          <a:blip r:embed="rId3" cstate="print"/>
          <a:stretch>
            <a:fillRect/>
          </a:stretch>
        </p:blipFill>
        <p:spPr>
          <a:xfrm>
            <a:off x="5942278" y="1916832"/>
            <a:ext cx="2662170" cy="4320480"/>
          </a:xfrm>
          <a:prstGeom prst="rect">
            <a:avLst/>
          </a:prstGeom>
        </p:spPr>
      </p:pic>
      <p:sp>
        <p:nvSpPr>
          <p:cNvPr id="7" name="TextBox 6"/>
          <p:cNvSpPr txBox="1"/>
          <p:nvPr/>
        </p:nvSpPr>
        <p:spPr>
          <a:xfrm>
            <a:off x="2555776" y="1484784"/>
            <a:ext cx="3168352" cy="461665"/>
          </a:xfrm>
          <a:prstGeom prst="rect">
            <a:avLst/>
          </a:prstGeom>
          <a:noFill/>
        </p:spPr>
        <p:txBody>
          <a:bodyPr wrap="square" rtlCol="0">
            <a:spAutoFit/>
          </a:bodyPr>
          <a:lstStyle/>
          <a:p>
            <a:r>
              <a:rPr lang="en-US" sz="1200" b="1" dirty="0" smtClean="0">
                <a:solidFill>
                  <a:schemeClr val="accent6">
                    <a:lumMod val="25000"/>
                  </a:schemeClr>
                </a:solidFill>
              </a:rPr>
              <a:t>Lev </a:t>
            </a:r>
            <a:r>
              <a:rPr lang="en-US" sz="1200" b="1" dirty="0" err="1" smtClean="0">
                <a:solidFill>
                  <a:schemeClr val="accent6">
                    <a:lumMod val="25000"/>
                  </a:schemeClr>
                </a:solidFill>
              </a:rPr>
              <a:t>Nikolaevich</a:t>
            </a:r>
            <a:r>
              <a:rPr lang="en-US" sz="1200" b="1" dirty="0" smtClean="0">
                <a:solidFill>
                  <a:schemeClr val="accent6">
                    <a:lumMod val="25000"/>
                  </a:schemeClr>
                </a:solidFill>
              </a:rPr>
              <a:t> Tolstoy (1828-1910) at Work, 1891</a:t>
            </a:r>
            <a:endParaRPr lang="en-US" sz="1200" b="1" dirty="0">
              <a:solidFill>
                <a:schemeClr val="accent6">
                  <a:lumMod val="25000"/>
                </a:schemeClr>
              </a:solidFill>
            </a:endParaRPr>
          </a:p>
        </p:txBody>
      </p:sp>
      <p:sp>
        <p:nvSpPr>
          <p:cNvPr id="8" name="TextBox 7"/>
          <p:cNvSpPr txBox="1"/>
          <p:nvPr/>
        </p:nvSpPr>
        <p:spPr>
          <a:xfrm>
            <a:off x="5940152" y="1484784"/>
            <a:ext cx="2736304" cy="461665"/>
          </a:xfrm>
          <a:prstGeom prst="rect">
            <a:avLst/>
          </a:prstGeom>
          <a:noFill/>
        </p:spPr>
        <p:txBody>
          <a:bodyPr wrap="square" rtlCol="0">
            <a:spAutoFit/>
          </a:bodyPr>
          <a:lstStyle/>
          <a:p>
            <a:r>
              <a:rPr lang="sv-SE" sz="1200" b="1" dirty="0" smtClean="0">
                <a:solidFill>
                  <a:schemeClr val="accent6">
                    <a:lumMod val="25000"/>
                  </a:schemeClr>
                </a:solidFill>
              </a:rPr>
              <a:t>Lev Nikolaevich Tolstoy (1828-1910), 1888</a:t>
            </a:r>
            <a:endParaRPr lang="sv-SE" sz="1200" b="1" dirty="0">
              <a:solidFill>
                <a:schemeClr val="accent6">
                  <a:lumMod val="25000"/>
                </a:schemeClr>
              </a:solidFill>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Later life</a:t>
            </a:r>
            <a:endParaRPr lang="ru-RU" dirty="0"/>
          </a:p>
        </p:txBody>
      </p:sp>
      <p:sp>
        <p:nvSpPr>
          <p:cNvPr id="3" name="Содержимое 2"/>
          <p:cNvSpPr>
            <a:spLocks noGrp="1"/>
          </p:cNvSpPr>
          <p:nvPr>
            <p:ph sz="quarter" idx="1"/>
          </p:nvPr>
        </p:nvSpPr>
        <p:spPr/>
        <p:txBody>
          <a:bodyPr>
            <a:normAutofit fontScale="40000" lnSpcReduction="20000"/>
          </a:bodyPr>
          <a:lstStyle/>
          <a:p>
            <a:r>
              <a:rPr lang="en-US" dirty="0" err="1" smtClean="0">
                <a:solidFill>
                  <a:schemeClr val="accent6">
                    <a:lumMod val="25000"/>
                  </a:schemeClr>
                </a:solidFill>
                <a:latin typeface="Cambria Math" pitchFamily="18" charset="0"/>
                <a:ea typeface="Cambria Math" pitchFamily="18" charset="0"/>
              </a:rPr>
              <a:t>Repin</a:t>
            </a:r>
            <a:r>
              <a:rPr lang="en-US" dirty="0" smtClean="0">
                <a:solidFill>
                  <a:schemeClr val="accent6">
                    <a:lumMod val="25000"/>
                  </a:schemeClr>
                </a:solidFill>
                <a:latin typeface="Cambria Math" pitchFamily="18" charset="0"/>
                <a:ea typeface="Cambria Math" pitchFamily="18" charset="0"/>
              </a:rPr>
              <a:t> himself designed his home </a:t>
            </a:r>
            <a:r>
              <a:rPr lang="en-US" dirty="0" err="1" smtClean="0">
                <a:solidFill>
                  <a:schemeClr val="accent6">
                    <a:lumMod val="25000"/>
                  </a:schemeClr>
                </a:solidFill>
                <a:latin typeface="Cambria Math" pitchFamily="18" charset="0"/>
                <a:ea typeface="Cambria Math" pitchFamily="18" charset="0"/>
              </a:rPr>
              <a:t>Penaty</a:t>
            </a:r>
            <a:r>
              <a:rPr lang="en-US" dirty="0" smtClean="0">
                <a:solidFill>
                  <a:schemeClr val="accent6">
                    <a:lumMod val="25000"/>
                  </a:schemeClr>
                </a:solidFill>
                <a:latin typeface="Cambria Math" pitchFamily="18" charset="0"/>
                <a:ea typeface="Cambria Math" pitchFamily="18" charset="0"/>
              </a:rPr>
              <a:t> (literally, "the </a:t>
            </a:r>
            <a:r>
              <a:rPr lang="en-US" dirty="0" err="1" smtClean="0">
                <a:solidFill>
                  <a:schemeClr val="accent6">
                    <a:lumMod val="25000"/>
                  </a:schemeClr>
                </a:solidFill>
                <a:latin typeface="Cambria Math" pitchFamily="18" charset="0"/>
                <a:ea typeface="Cambria Math" pitchFamily="18" charset="0"/>
              </a:rPr>
              <a:t>Penates</a:t>
            </a:r>
            <a:r>
              <a:rPr lang="en-US" dirty="0" smtClean="0">
                <a:solidFill>
                  <a:schemeClr val="accent6">
                    <a:lumMod val="25000"/>
                  </a:schemeClr>
                </a:solidFill>
                <a:latin typeface="Cambria Math" pitchFamily="18" charset="0"/>
                <a:ea typeface="Cambria Math" pitchFamily="18" charset="0"/>
              </a:rPr>
              <a:t>") or the Roman "Household Gods", located just to the north of Saint Petersburg in </a:t>
            </a:r>
            <a:r>
              <a:rPr lang="en-US" dirty="0" err="1" smtClean="0">
                <a:solidFill>
                  <a:schemeClr val="accent6">
                    <a:lumMod val="25000"/>
                  </a:schemeClr>
                </a:solidFill>
                <a:latin typeface="Cambria Math" pitchFamily="18" charset="0"/>
                <a:ea typeface="Cambria Math" pitchFamily="18" charset="0"/>
              </a:rPr>
              <a:t>Kuokkala</a:t>
            </a:r>
            <a:r>
              <a:rPr lang="en-US" dirty="0" smtClean="0">
                <a:solidFill>
                  <a:schemeClr val="accent6">
                    <a:lumMod val="25000"/>
                  </a:schemeClr>
                </a:solidFill>
                <a:latin typeface="Cambria Math" pitchFamily="18" charset="0"/>
                <a:ea typeface="Cambria Math" pitchFamily="18" charset="0"/>
              </a:rPr>
              <a:t>, Grand Duchy of Finland. After the 1917 October Revolution, Finland declared independence. He was invited by various Soviet institutions to come back to his homeland but refused the invitation giving the excuse that he was too old to make the journey. During this period, </a:t>
            </a:r>
            <a:r>
              <a:rPr lang="en-US" dirty="0" err="1" smtClean="0">
                <a:solidFill>
                  <a:schemeClr val="accent6">
                    <a:lumMod val="25000"/>
                  </a:schemeClr>
                </a:solidFill>
                <a:latin typeface="Cambria Math" pitchFamily="18" charset="0"/>
                <a:ea typeface="Cambria Math" pitchFamily="18" charset="0"/>
              </a:rPr>
              <a:t>Repin</a:t>
            </a:r>
            <a:r>
              <a:rPr lang="en-US" dirty="0" smtClean="0">
                <a:solidFill>
                  <a:schemeClr val="accent6">
                    <a:lumMod val="25000"/>
                  </a:schemeClr>
                </a:solidFill>
                <a:latin typeface="Cambria Math" pitchFamily="18" charset="0"/>
                <a:ea typeface="Cambria Math" pitchFamily="18" charset="0"/>
              </a:rPr>
              <a:t> devoted much time to painting religious subjects, though his treatment of these was usually innovative and not traditional. With the exception of a portrait of Provisional Government head, Alexander Kerensky, he never painted anything substantial on the subject of the 1917 revolutions or the Soviet experiment that followed. His last painting, a joyous and exuberant canvas called "The </a:t>
            </a:r>
            <a:r>
              <a:rPr lang="en-US" dirty="0" err="1" smtClean="0">
                <a:solidFill>
                  <a:schemeClr val="accent6">
                    <a:lumMod val="25000"/>
                  </a:schemeClr>
                </a:solidFill>
                <a:latin typeface="Cambria Math" pitchFamily="18" charset="0"/>
                <a:ea typeface="Cambria Math" pitchFamily="18" charset="0"/>
              </a:rPr>
              <a:t>Hopak</a:t>
            </a:r>
            <a:r>
              <a:rPr lang="en-US" dirty="0" smtClean="0">
                <a:solidFill>
                  <a:schemeClr val="accent6">
                    <a:lumMod val="25000"/>
                  </a:schemeClr>
                </a:solidFill>
                <a:latin typeface="Cambria Math" pitchFamily="18" charset="0"/>
                <a:ea typeface="Cambria Math" pitchFamily="18" charset="0"/>
              </a:rPr>
              <a:t>", was on a Ukrainian Cossack theme. In 1930, he died in </a:t>
            </a:r>
            <a:r>
              <a:rPr lang="en-US" dirty="0" err="1" smtClean="0">
                <a:solidFill>
                  <a:schemeClr val="accent6">
                    <a:lumMod val="25000"/>
                  </a:schemeClr>
                </a:solidFill>
                <a:latin typeface="Cambria Math" pitchFamily="18" charset="0"/>
                <a:ea typeface="Cambria Math" pitchFamily="18" charset="0"/>
              </a:rPr>
              <a:t>Kuokkala</a:t>
            </a:r>
            <a:r>
              <a:rPr lang="en-US" dirty="0" smtClean="0">
                <a:solidFill>
                  <a:schemeClr val="accent6">
                    <a:lumMod val="25000"/>
                  </a:schemeClr>
                </a:solidFill>
                <a:latin typeface="Cambria Math" pitchFamily="18" charset="0"/>
                <a:ea typeface="Cambria Math" pitchFamily="18" charset="0"/>
              </a:rPr>
              <a:t>, Finland. After the Continuation War </a:t>
            </a:r>
            <a:r>
              <a:rPr lang="en-US" dirty="0" err="1" smtClean="0">
                <a:solidFill>
                  <a:schemeClr val="accent6">
                    <a:lumMod val="25000"/>
                  </a:schemeClr>
                </a:solidFill>
                <a:latin typeface="Cambria Math" pitchFamily="18" charset="0"/>
                <a:ea typeface="Cambria Math" pitchFamily="18" charset="0"/>
              </a:rPr>
              <a:t>Kuokkala</a:t>
            </a:r>
            <a:r>
              <a:rPr lang="en-US" dirty="0" smtClean="0">
                <a:solidFill>
                  <a:schemeClr val="accent6">
                    <a:lumMod val="25000"/>
                  </a:schemeClr>
                </a:solidFill>
                <a:latin typeface="Cambria Math" pitchFamily="18" charset="0"/>
                <a:ea typeface="Cambria Math" pitchFamily="18" charset="0"/>
              </a:rPr>
              <a:t> was ceded to the Soviet Union and was renamed </a:t>
            </a:r>
            <a:r>
              <a:rPr lang="en-US" dirty="0" err="1" smtClean="0">
                <a:solidFill>
                  <a:schemeClr val="accent6">
                    <a:lumMod val="25000"/>
                  </a:schemeClr>
                </a:solidFill>
                <a:latin typeface="Cambria Math" pitchFamily="18" charset="0"/>
                <a:ea typeface="Cambria Math" pitchFamily="18" charset="0"/>
              </a:rPr>
              <a:t>Repino</a:t>
            </a:r>
            <a:r>
              <a:rPr lang="en-US" dirty="0" smtClean="0">
                <a:solidFill>
                  <a:schemeClr val="accent6">
                    <a:lumMod val="25000"/>
                  </a:schemeClr>
                </a:solidFill>
                <a:latin typeface="Cambria Math" pitchFamily="18" charset="0"/>
                <a:ea typeface="Cambria Math" pitchFamily="18" charset="0"/>
              </a:rPr>
              <a:t> (Leningrad Oblast). The </a:t>
            </a:r>
            <a:r>
              <a:rPr lang="en-US" dirty="0" err="1" smtClean="0">
                <a:solidFill>
                  <a:schemeClr val="accent6">
                    <a:lumMod val="25000"/>
                  </a:schemeClr>
                </a:solidFill>
                <a:latin typeface="Cambria Math" pitchFamily="18" charset="0"/>
                <a:ea typeface="Cambria Math" pitchFamily="18" charset="0"/>
              </a:rPr>
              <a:t>Penates</a:t>
            </a:r>
            <a:r>
              <a:rPr lang="en-US" dirty="0" smtClean="0">
                <a:solidFill>
                  <a:schemeClr val="accent6">
                    <a:lumMod val="25000"/>
                  </a:schemeClr>
                </a:solidFill>
                <a:latin typeface="Cambria Math" pitchFamily="18" charset="0"/>
                <a:ea typeface="Cambria Math" pitchFamily="18" charset="0"/>
              </a:rPr>
              <a:t> are part of the World Heritage Site Saint Petersburg and Related Groups of Monuments. In 1940, </a:t>
            </a:r>
            <a:r>
              <a:rPr lang="en-US" dirty="0" err="1" smtClean="0">
                <a:solidFill>
                  <a:schemeClr val="accent6">
                    <a:lumMod val="25000"/>
                  </a:schemeClr>
                </a:solidFill>
                <a:latin typeface="Cambria Math" pitchFamily="18" charset="0"/>
                <a:ea typeface="Cambria Math" pitchFamily="18" charset="0"/>
              </a:rPr>
              <a:t>Penaty</a:t>
            </a:r>
            <a:r>
              <a:rPr lang="en-US" dirty="0" smtClean="0">
                <a:solidFill>
                  <a:schemeClr val="accent6">
                    <a:lumMod val="25000"/>
                  </a:schemeClr>
                </a:solidFill>
                <a:latin typeface="Cambria Math" pitchFamily="18" charset="0"/>
                <a:ea typeface="Cambria Math" pitchFamily="18" charset="0"/>
              </a:rPr>
              <a:t> was opened for the public as a house museum. Alexander Glazunov's Oriental Rhapsody, Op. 29 (1889) is dedicated to </a:t>
            </a:r>
            <a:r>
              <a:rPr lang="en-US" dirty="0" err="1" smtClean="0">
                <a:solidFill>
                  <a:schemeClr val="accent6">
                    <a:lumMod val="25000"/>
                  </a:schemeClr>
                </a:solidFill>
                <a:latin typeface="Cambria Math" pitchFamily="18" charset="0"/>
                <a:ea typeface="Cambria Math" pitchFamily="18" charset="0"/>
              </a:rPr>
              <a:t>Ilya</a:t>
            </a:r>
            <a:r>
              <a:rPr lang="en-US" dirty="0" smtClean="0">
                <a:solidFill>
                  <a:schemeClr val="accent6">
                    <a:lumMod val="25000"/>
                  </a:schemeClr>
                </a:solidFill>
                <a:latin typeface="Cambria Math" pitchFamily="18" charset="0"/>
                <a:ea typeface="Cambria Math" pitchFamily="18" charset="0"/>
              </a:rPr>
              <a:t> </a:t>
            </a:r>
            <a:r>
              <a:rPr lang="en-US" dirty="0" err="1" smtClean="0">
                <a:solidFill>
                  <a:schemeClr val="accent6">
                    <a:lumMod val="25000"/>
                  </a:schemeClr>
                </a:solidFill>
                <a:latin typeface="Cambria Math" pitchFamily="18" charset="0"/>
                <a:ea typeface="Cambria Math" pitchFamily="18" charset="0"/>
              </a:rPr>
              <a:t>Repin</a:t>
            </a:r>
            <a:r>
              <a:rPr lang="en-US" dirty="0" smtClean="0">
                <a:solidFill>
                  <a:schemeClr val="accent6">
                    <a:lumMod val="25000"/>
                  </a:schemeClr>
                </a:solidFill>
                <a:latin typeface="Cambria Math" pitchFamily="18" charset="0"/>
                <a:ea typeface="Cambria Math" pitchFamily="18" charset="0"/>
              </a:rPr>
              <a:t>.</a:t>
            </a:r>
            <a:endParaRPr lang="ru-RU" dirty="0">
              <a:solidFill>
                <a:schemeClr val="accent6">
                  <a:lumMod val="25000"/>
                </a:schemeClr>
              </a:solidFill>
              <a:latin typeface="Cambria Math" pitchFamily="18" charset="0"/>
              <a:ea typeface="Cambria Math" pitchFamily="18" charset="0"/>
            </a:endParaRPr>
          </a:p>
        </p:txBody>
      </p:sp>
      <p:pic>
        <p:nvPicPr>
          <p:cNvPr id="5" name="Содержимое 4" descr="Hopak-large.jpg"/>
          <p:cNvPicPr>
            <a:picLocks noGrp="1" noChangeAspect="1"/>
          </p:cNvPicPr>
          <p:nvPr>
            <p:ph sz="quarter" idx="2"/>
          </p:nvPr>
        </p:nvPicPr>
        <p:blipFill>
          <a:blip r:embed="rId2" cstate="print"/>
          <a:stretch>
            <a:fillRect/>
          </a:stretch>
        </p:blipFill>
        <p:spPr>
          <a:xfrm>
            <a:off x="4845050" y="2174875"/>
            <a:ext cx="3886200" cy="3400425"/>
          </a:xfrm>
        </p:spPr>
      </p:pic>
      <p:sp>
        <p:nvSpPr>
          <p:cNvPr id="6" name="TextBox 5"/>
          <p:cNvSpPr txBox="1"/>
          <p:nvPr/>
        </p:nvSpPr>
        <p:spPr>
          <a:xfrm>
            <a:off x="4788024" y="1700808"/>
            <a:ext cx="3456384" cy="369332"/>
          </a:xfrm>
          <a:prstGeom prst="rect">
            <a:avLst/>
          </a:prstGeom>
          <a:noFill/>
        </p:spPr>
        <p:txBody>
          <a:bodyPr wrap="square" rtlCol="0">
            <a:spAutoFit/>
          </a:bodyPr>
          <a:lstStyle/>
          <a:p>
            <a:r>
              <a:rPr lang="en-US" b="1" dirty="0" err="1" smtClean="0">
                <a:solidFill>
                  <a:schemeClr val="accent6">
                    <a:lumMod val="25000"/>
                  </a:schemeClr>
                </a:solidFill>
              </a:rPr>
              <a:t>Hopak</a:t>
            </a:r>
            <a:endParaRPr lang="en-US" b="1" dirty="0">
              <a:solidFill>
                <a:schemeClr val="accent6">
                  <a:lumMod val="25000"/>
                </a:schemeClr>
              </a:solidFill>
            </a:endParaRPr>
          </a:p>
        </p:txBody>
      </p:sp>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Creativity</a:t>
            </a:r>
            <a:br>
              <a:rPr lang="en-US" b="1" dirty="0" smtClean="0"/>
            </a:br>
            <a:endParaRPr lang="ru-RU" dirty="0"/>
          </a:p>
        </p:txBody>
      </p:sp>
      <p:sp>
        <p:nvSpPr>
          <p:cNvPr id="3" name="Содержимое 2"/>
          <p:cNvSpPr>
            <a:spLocks noGrp="1"/>
          </p:cNvSpPr>
          <p:nvPr>
            <p:ph sz="quarter" idx="1"/>
          </p:nvPr>
        </p:nvSpPr>
        <p:spPr/>
        <p:txBody>
          <a:bodyPr>
            <a:normAutofit/>
          </a:bodyPr>
          <a:lstStyle/>
          <a:p>
            <a:r>
              <a:rPr lang="en-US" sz="1000" dirty="0" err="1" smtClean="0">
                <a:solidFill>
                  <a:schemeClr val="accent6">
                    <a:lumMod val="25000"/>
                  </a:schemeClr>
                </a:solidFill>
                <a:latin typeface="Comic Sans MS" pitchFamily="66" charset="0"/>
              </a:rPr>
              <a:t>Repin</a:t>
            </a:r>
            <a:r>
              <a:rPr lang="en-US" sz="1000" dirty="0" smtClean="0">
                <a:solidFill>
                  <a:schemeClr val="accent6">
                    <a:lumMod val="25000"/>
                  </a:schemeClr>
                </a:solidFill>
                <a:latin typeface="Comic Sans MS" pitchFamily="66" charset="0"/>
              </a:rPr>
              <a:t> persistently searched for new techniques and content to give his work more </a:t>
            </a:r>
            <a:r>
              <a:rPr lang="en-US" sz="1000" dirty="0" err="1" smtClean="0">
                <a:solidFill>
                  <a:schemeClr val="accent6">
                    <a:lumMod val="25000"/>
                  </a:schemeClr>
                </a:solidFill>
                <a:latin typeface="Comic Sans MS" pitchFamily="66" charset="0"/>
              </a:rPr>
              <a:t>fulness</a:t>
            </a:r>
            <a:r>
              <a:rPr lang="en-US" sz="1000" dirty="0" smtClean="0">
                <a:solidFill>
                  <a:schemeClr val="accent6">
                    <a:lumMod val="25000"/>
                  </a:schemeClr>
                </a:solidFill>
                <a:latin typeface="Comic Sans MS" pitchFamily="66" charset="0"/>
              </a:rPr>
              <a:t> and depth.</a:t>
            </a:r>
          </a:p>
          <a:p>
            <a:r>
              <a:rPr lang="en-US" sz="1000" dirty="0" err="1" smtClean="0">
                <a:solidFill>
                  <a:schemeClr val="accent6">
                    <a:lumMod val="25000"/>
                  </a:schemeClr>
                </a:solidFill>
                <a:latin typeface="Comic Sans MS" pitchFamily="66" charset="0"/>
              </a:rPr>
              <a:t>Repin</a:t>
            </a:r>
            <a:r>
              <a:rPr lang="en-US" sz="1000" dirty="0" smtClean="0">
                <a:solidFill>
                  <a:schemeClr val="accent6">
                    <a:lumMod val="25000"/>
                  </a:schemeClr>
                </a:solidFill>
                <a:latin typeface="Comic Sans MS" pitchFamily="66" charset="0"/>
              </a:rPr>
              <a:t> had favorite subjects, and a limited circle of people whose portraits he painted. But he had a deep sense of purpose in his aesthetics, and had the great artistic gift to sense the spirit of the age and its reflection in the lives and characters of individuals.</a:t>
            </a:r>
          </a:p>
          <a:p>
            <a:r>
              <a:rPr lang="en-US" sz="1000" dirty="0" err="1" smtClean="0">
                <a:solidFill>
                  <a:schemeClr val="accent6">
                    <a:lumMod val="25000"/>
                  </a:schemeClr>
                </a:solidFill>
                <a:latin typeface="Comic Sans MS" pitchFamily="66" charset="0"/>
              </a:rPr>
              <a:t>Repin's</a:t>
            </a:r>
            <a:r>
              <a:rPr lang="en-US" sz="1000" dirty="0" smtClean="0">
                <a:solidFill>
                  <a:schemeClr val="accent6">
                    <a:lumMod val="25000"/>
                  </a:schemeClr>
                </a:solidFill>
                <a:latin typeface="Comic Sans MS" pitchFamily="66" charset="0"/>
              </a:rPr>
              <a:t> search for truth and for an ideal led him various directions artistically, influenced by aspects of hidden social and spiritual experiences and national culture. Like most Russian realists of his times, </a:t>
            </a:r>
            <a:r>
              <a:rPr lang="en-US" sz="1000" dirty="0" err="1" smtClean="0">
                <a:solidFill>
                  <a:schemeClr val="accent6">
                    <a:lumMod val="25000"/>
                  </a:schemeClr>
                </a:solidFill>
                <a:latin typeface="Comic Sans MS" pitchFamily="66" charset="0"/>
              </a:rPr>
              <a:t>Repin</a:t>
            </a:r>
            <a:r>
              <a:rPr lang="en-US" sz="1000" dirty="0" smtClean="0">
                <a:solidFill>
                  <a:schemeClr val="accent6">
                    <a:lumMod val="25000"/>
                  </a:schemeClr>
                </a:solidFill>
                <a:latin typeface="Comic Sans MS" pitchFamily="66" charset="0"/>
              </a:rPr>
              <a:t> often based his works on dramatic conflicts rooted in reality, drawn from contemporary life or history. He also used mythological images with a strong sense of purpose. Some of his religious paintings are among his greatest.</a:t>
            </a:r>
          </a:p>
          <a:p>
            <a:r>
              <a:rPr lang="en-US" sz="1000" dirty="0" smtClean="0">
                <a:solidFill>
                  <a:schemeClr val="accent6">
                    <a:lumMod val="25000"/>
                  </a:schemeClr>
                </a:solidFill>
                <a:latin typeface="Comic Sans MS" pitchFamily="66" charset="0"/>
              </a:rPr>
              <a:t>His method was the reverse of impressionism. He produced works slowly and carefully. They were the result of close and detailed study. With some of his paintings, he made one hundred or more preliminary sketches. He was never satisfied with his works, and often painted multiple versions, years apart. He also changed and adjusted his methods constantly in order to obtain more effective arrangement and grouping and coloristic </a:t>
            </a:r>
            <a:r>
              <a:rPr lang="en-US" sz="1000" dirty="0" err="1" smtClean="0">
                <a:solidFill>
                  <a:schemeClr val="accent6">
                    <a:lumMod val="25000"/>
                  </a:schemeClr>
                </a:solidFill>
                <a:latin typeface="Comic Sans MS" pitchFamily="66" charset="0"/>
              </a:rPr>
              <a:t>power.Repin's</a:t>
            </a:r>
            <a:r>
              <a:rPr lang="en-US" sz="1000" dirty="0" smtClean="0">
                <a:solidFill>
                  <a:schemeClr val="accent6">
                    <a:lumMod val="25000"/>
                  </a:schemeClr>
                </a:solidFill>
                <a:latin typeface="Comic Sans MS" pitchFamily="66" charset="0"/>
              </a:rPr>
              <a:t> style of portraiture was unique, but owed something to the influence of Eduard </a:t>
            </a:r>
            <a:r>
              <a:rPr lang="en-US" sz="1000" dirty="0" err="1" smtClean="0">
                <a:solidFill>
                  <a:schemeClr val="accent6">
                    <a:lumMod val="25000"/>
                  </a:schemeClr>
                </a:solidFill>
                <a:latin typeface="Comic Sans MS" pitchFamily="66" charset="0"/>
              </a:rPr>
              <a:t>Manet</a:t>
            </a:r>
            <a:r>
              <a:rPr lang="en-US" sz="1000" dirty="0" smtClean="0">
                <a:solidFill>
                  <a:schemeClr val="accent6">
                    <a:lumMod val="25000"/>
                  </a:schemeClr>
                </a:solidFill>
                <a:latin typeface="Comic Sans MS" pitchFamily="66" charset="0"/>
              </a:rPr>
              <a:t> and Diego </a:t>
            </a:r>
            <a:r>
              <a:rPr lang="en-US" sz="1000" dirty="0" err="1" smtClean="0">
                <a:solidFill>
                  <a:schemeClr val="accent6">
                    <a:lumMod val="25000"/>
                  </a:schemeClr>
                </a:solidFill>
                <a:latin typeface="Comic Sans MS" pitchFamily="66" charset="0"/>
              </a:rPr>
              <a:t>Velázque</a:t>
            </a:r>
            <a:endParaRPr lang="en-US" sz="1000" dirty="0" smtClean="0">
              <a:solidFill>
                <a:schemeClr val="accent6">
                  <a:lumMod val="25000"/>
                </a:schemeClr>
              </a:solidFill>
              <a:latin typeface="Comic Sans MS" pitchFamily="66" charset="0"/>
            </a:endParaRPr>
          </a:p>
          <a:p>
            <a:endParaRPr lang="ru-RU" sz="1000" dirty="0">
              <a:solidFill>
                <a:schemeClr val="accent6">
                  <a:lumMod val="25000"/>
                </a:schemeClr>
              </a:solidFill>
              <a:latin typeface="Comic Sans MS" pitchFamily="66" charset="0"/>
            </a:endParaRPr>
          </a:p>
        </p:txBody>
      </p:sp>
      <p:pic>
        <p:nvPicPr>
          <p:cNvPr id="5" name="Содержимое 4" descr="504px-RepinSelfPortrait.jpg"/>
          <p:cNvPicPr>
            <a:picLocks noGrp="1" noChangeAspect="1"/>
          </p:cNvPicPr>
          <p:nvPr>
            <p:ph sz="quarter" idx="2"/>
          </p:nvPr>
        </p:nvPicPr>
        <p:blipFill>
          <a:blip r:embed="rId2" cstate="print"/>
          <a:stretch>
            <a:fillRect/>
          </a:stretch>
        </p:blipFill>
        <p:spPr>
          <a:xfrm>
            <a:off x="4867910" y="1589088"/>
            <a:ext cx="3840480" cy="4572000"/>
          </a:xfrm>
        </p:spPr>
      </p:pic>
      <p:sp>
        <p:nvSpPr>
          <p:cNvPr id="6" name="TextBox 5"/>
          <p:cNvSpPr txBox="1"/>
          <p:nvPr/>
        </p:nvSpPr>
        <p:spPr>
          <a:xfrm>
            <a:off x="4932040" y="980728"/>
            <a:ext cx="3168352" cy="369332"/>
          </a:xfrm>
          <a:prstGeom prst="rect">
            <a:avLst/>
          </a:prstGeom>
          <a:noFill/>
        </p:spPr>
        <p:txBody>
          <a:bodyPr wrap="square" rtlCol="0">
            <a:spAutoFit/>
          </a:bodyPr>
          <a:lstStyle/>
          <a:p>
            <a:r>
              <a:rPr lang="en-US" i="1" dirty="0" smtClean="0"/>
              <a:t>Self-portrait</a:t>
            </a:r>
            <a:r>
              <a:rPr lang="en-US" dirty="0" smtClean="0"/>
              <a:t>, (1887)</a:t>
            </a:r>
            <a:endParaRPr lang="ru-RU" dirty="0"/>
          </a:p>
        </p:txBody>
      </p:sp>
    </p:spTree>
  </p:cSld>
  <p:clrMapOvr>
    <a:masterClrMapping/>
  </p:clrMapOvr>
  <p:transition spd="slow">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598</TotalTime>
  <Words>1167</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Обычная</vt:lpstr>
      <vt:lpstr>   Ilya Yefimovich Repin </vt:lpstr>
      <vt:lpstr>Life and work</vt:lpstr>
      <vt:lpstr>Слайд 3</vt:lpstr>
      <vt:lpstr>Слайд 4</vt:lpstr>
      <vt:lpstr>Ivan the Terrible and His Son Ivan on November 16, 1581</vt:lpstr>
      <vt:lpstr>The Reply of the Zaporozhian Cossacks to Sultan of Turkey</vt:lpstr>
      <vt:lpstr>Works with Leo Tolstoy</vt:lpstr>
      <vt:lpstr>Later life</vt:lpstr>
      <vt:lpstr>Creativity </vt:lpstr>
      <vt:lpstr>Eugene Onegin and Vladimir Lensky's duel</vt:lpstr>
      <vt:lpstr>Convicts pulling a boat along the Volga River, Russia, 1873</vt:lpstr>
      <vt:lpstr>Summer Landscape, 1879</vt:lpstr>
      <vt:lpstr>17October</vt:lpstr>
      <vt:lpstr>Easter Procession in the Region of Kursk. Oil on canvas. 175 × 280 cm. The State Tretyakov Gallery, Moscow</vt:lpstr>
      <vt:lpstr>Portraits</vt:lpstr>
      <vt:lpstr>Self portrait with Natalia Borisovna Nordman-Severova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Ilya Yefimovich Repin </dc:title>
  <cp:lastModifiedBy>Admin</cp:lastModifiedBy>
  <cp:revision>61</cp:revision>
  <dcterms:modified xsi:type="dcterms:W3CDTF">2014-02-19T21:56:42Z</dcterms:modified>
</cp:coreProperties>
</file>