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E9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2" autoAdjust="0"/>
    <p:restoredTop sz="94667" autoAdjust="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1B9296-6FB9-4C89-A9A5-33B93F04BDF8}" type="datetimeFigureOut">
              <a:rPr lang="ru-RU" smtClean="0"/>
              <a:t>08.01.2014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CF2B12-572F-48F9-9FF2-37F2D0409FAB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k.wikipedia.org/wiki/%D0%95%D0%BD%D1%82%D0%BE%D0%BD%D1%96_%D0%A1%D0%BC%D1%96%D1%8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topys.org.ua/anders/and.htm" TargetMode="External"/><Relationship Id="rId2" Type="http://schemas.openxmlformats.org/officeDocument/2006/relationships/hyperlink" Target="http://litopys.org.ua/links/inpolit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ibra.in.ua/node/446" TargetMode="External"/><Relationship Id="rId5" Type="http://schemas.openxmlformats.org/officeDocument/2006/relationships/hyperlink" Target="http://libra.in.ua/%D0%B8%D1%81%D1%82%D0%BE%D1%80%D0%B8%D1%8F-%D1%83%D0%BA%D1%80%D0%B0%D0%B8%D0%BD%D1%8B-%D1%81%D1%82%D0%B0%D0%BD%D0%BE%D0%B2%D0%BB%D0%B5%D0%BD%D0%B8%D0%B5-%D1%81%D0%BE%D0%B2%D1%80%D0%B5%D0%BC%D0%B5%D0%BD%D0%BD%D0%BE%D0%B9-%D0%BD%D0%B0%D1%86%D0%B8%D0%B8" TargetMode="External"/><Relationship Id="rId4" Type="http://schemas.openxmlformats.org/officeDocument/2006/relationships/hyperlink" Target="http://litopys.org.ua/gellner/gel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0%B0%D1%86%D1%96%D1%8F#cite_note-.D0.9D.D0.B0.D1.86.D0.B8.D1.8F-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1%82%D0%BD%D0%BE%D1%81" TargetMode="External"/><Relationship Id="rId2" Type="http://schemas.openxmlformats.org/officeDocument/2006/relationships/hyperlink" Target="http://uk.wikipedia.org/wiki/%D0%94%D0%B5%D1%80%D0%B6%D0%B0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0%B0%D1%80%D0%BE%D0%B4" TargetMode="External"/><Relationship Id="rId5" Type="http://schemas.openxmlformats.org/officeDocument/2006/relationships/hyperlink" Target="http://uk.wikipedia.org/wiki/%D0%A1%D0%B0%D0%BC%D0%BE%D1%81%D0%B2%D1%96%D0%B4%D0%BE%D0%BC%D1%96%D1%81%D1%82%D1%8C" TargetMode="External"/><Relationship Id="rId4" Type="http://schemas.openxmlformats.org/officeDocument/2006/relationships/hyperlink" Target="http://uk.wikipedia.org/wiki/%D0%9C%D0%BE%D0%B2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5%D0%BD%D0%B4%D0%BE%D0%B3%D0%B0%D0%BC%D1%96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1%96%D0%BC%D0%B5%D1%86%D1%8C%D0%BA%D0%B0_%D0%BC%D0%BE%D0%B2%D0%B0" TargetMode="External"/><Relationship Id="rId2" Type="http://schemas.openxmlformats.org/officeDocument/2006/relationships/hyperlink" Target="http://uk.wikipedia.org/wiki/%D0%91%D0%B0%D1%81%D0%BA%D1%81%D1%8C%D0%BA%D0%B0_%D0%BC%D0%BE%D0%B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F%D0%B0%D0%BF%D1%83%D0%B0_%D0%9D%D0%BE%D0%B2%D0%B0_%D0%93%D0%B2%D1%96%D0%BD%D0%B5%D1%8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1%D1%82%D0%BE%D1%83%D0%BD%D1%85%D0%B5%D0%BD%D0%B4%D0%B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k.wikipedia.org/w/index.php?title=%D0%A3%D1%8F%D0%B2%D0%BB%D0%B5%D0%BD%D1%96_%D1%81%D0%BF%D1%96%D0%BB%D1%8C%D0%BD%D0%BE%D1%82%D0%B8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Local Settings\Temporary Internet Files\Content.IE5\XSECN3G8\MC9004320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657600" cy="1844824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Local Settings\Temporary Internet Files\Content.IE5\YDN0WVZQ\MC9004320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3707904" cy="184482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717033"/>
            <a:ext cx="5991200" cy="2448272"/>
          </a:xfrm>
        </p:spPr>
        <p:txBody>
          <a:bodyPr numCol="2"/>
          <a:lstStyle/>
          <a:p>
            <a:pPr algn="just"/>
            <a:r>
              <a:rPr lang="uk-UA" dirty="0" smtClean="0"/>
              <a:t>                                                                 Роботу виконав </a:t>
            </a:r>
          </a:p>
          <a:p>
            <a:pPr algn="just"/>
            <a:r>
              <a:rPr lang="uk-UA" dirty="0" smtClean="0"/>
              <a:t>                                                                  Учень 11-А класу </a:t>
            </a:r>
          </a:p>
          <a:p>
            <a:pPr algn="just"/>
            <a:r>
              <a:rPr lang="uk-UA" dirty="0" smtClean="0"/>
              <a:t>                                                                   </a:t>
            </a:r>
            <a:r>
              <a:rPr lang="uk-UA" dirty="0" smtClean="0"/>
              <a:t>Долгов</a:t>
            </a:r>
            <a:r>
              <a:rPr lang="uk-UA" dirty="0" smtClean="0"/>
              <a:t> О.В.</a:t>
            </a:r>
          </a:p>
          <a:p>
            <a:pPr algn="just"/>
            <a:r>
              <a:rPr lang="uk-UA" dirty="0" smtClean="0"/>
              <a:t>                                                                     Роботу перевірив </a:t>
            </a:r>
          </a:p>
          <a:p>
            <a:pPr algn="just"/>
            <a:r>
              <a:rPr lang="uk-UA" dirty="0" smtClean="0"/>
              <a:t>                                                                     Вчитель </a:t>
            </a:r>
          </a:p>
          <a:p>
            <a:pPr algn="just"/>
            <a:r>
              <a:rPr lang="uk-UA" dirty="0" smtClean="0"/>
              <a:t>                                                                      Зубков С.О.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305800" cy="1944216"/>
          </a:xfrm>
        </p:spPr>
        <p:txBody>
          <a:bodyPr/>
          <a:lstStyle/>
          <a:p>
            <a:r>
              <a:rPr lang="uk-UA" dirty="0" smtClean="0"/>
              <a:t>Людина і Світ</a:t>
            </a:r>
            <a:br>
              <a:rPr lang="uk-UA" dirty="0" smtClean="0"/>
            </a:br>
            <a:r>
              <a:rPr lang="en-US" dirty="0" smtClean="0"/>
              <a:t>“</a:t>
            </a:r>
            <a:r>
              <a:rPr lang="uk-UA" dirty="0" smtClean="0"/>
              <a:t>Нація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3" y="0"/>
            <a:ext cx="2171700" cy="184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6635080" cy="4467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Сміт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навпаки</a:t>
            </a:r>
            <a:r>
              <a:rPr lang="ru-RU" dirty="0" smtClean="0"/>
              <a:t>, </a:t>
            </a:r>
            <a:r>
              <a:rPr lang="ru-RU" dirty="0" smtClean="0"/>
              <a:t>підкреслює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сучасні</a:t>
            </a:r>
            <a:r>
              <a:rPr lang="ru-RU" dirty="0" smtClean="0"/>
              <a:t> </a:t>
            </a:r>
            <a:r>
              <a:rPr lang="ru-RU" dirty="0" smtClean="0"/>
              <a:t>нації</a:t>
            </a:r>
            <a:r>
              <a:rPr lang="ru-RU" dirty="0" smtClean="0"/>
              <a:t> </a:t>
            </a:r>
            <a:r>
              <a:rPr lang="ru-RU" dirty="0" smtClean="0"/>
              <a:t>органічно</a:t>
            </a:r>
            <a:r>
              <a:rPr lang="ru-RU" dirty="0" smtClean="0"/>
              <a:t> </a:t>
            </a:r>
            <a:r>
              <a:rPr lang="ru-RU" dirty="0" smtClean="0"/>
              <a:t>зв'язані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доіндустріальними</a:t>
            </a:r>
            <a:r>
              <a:rPr lang="ru-RU" dirty="0" smtClean="0"/>
              <a:t> </a:t>
            </a:r>
            <a:r>
              <a:rPr lang="ru-RU" dirty="0" smtClean="0"/>
              <a:t>спільнотами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позначаються</a:t>
            </a:r>
            <a:r>
              <a:rPr lang="ru-RU" dirty="0" smtClean="0"/>
              <a:t> ним як </a:t>
            </a:r>
            <a:r>
              <a:rPr lang="ru-RU" i="1" dirty="0" smtClean="0"/>
              <a:t>етнії</a:t>
            </a:r>
            <a:r>
              <a:rPr lang="ru-RU" dirty="0" smtClean="0"/>
              <a:t>. За </a:t>
            </a:r>
            <a:r>
              <a:rPr lang="ru-RU" dirty="0" smtClean="0">
                <a:hlinkClick r:id="rId2" tooltip="Ентоні Сміт"/>
              </a:rPr>
              <a:t>Смітом</a:t>
            </a:r>
            <a:r>
              <a:rPr lang="ru-RU" dirty="0" smtClean="0"/>
              <a:t>, </a:t>
            </a:r>
            <a:r>
              <a:rPr lang="ru-RU" dirty="0" smtClean="0"/>
              <a:t>уся</a:t>
            </a:r>
            <a:r>
              <a:rPr lang="ru-RU" dirty="0" smtClean="0"/>
              <a:t> </a:t>
            </a:r>
            <a:r>
              <a:rPr lang="ru-RU" dirty="0" smtClean="0"/>
              <a:t>їх</a:t>
            </a:r>
            <a:r>
              <a:rPr lang="ru-RU" dirty="0" smtClean="0"/>
              <a:t> </a:t>
            </a:r>
            <a:r>
              <a:rPr lang="ru-RU" dirty="0" smtClean="0"/>
              <a:t>розмаїтість</a:t>
            </a:r>
            <a:r>
              <a:rPr lang="ru-RU" dirty="0" smtClean="0"/>
              <a:t> </a:t>
            </a:r>
            <a:r>
              <a:rPr lang="ru-RU" dirty="0" smtClean="0"/>
              <a:t>може</a:t>
            </a:r>
            <a:r>
              <a:rPr lang="ru-RU" dirty="0" smtClean="0"/>
              <a:t> бути </a:t>
            </a:r>
            <a:r>
              <a:rPr lang="ru-RU" dirty="0" smtClean="0"/>
              <a:t>зведена</a:t>
            </a:r>
            <a:r>
              <a:rPr lang="ru-RU" dirty="0" smtClean="0"/>
              <a:t> до </a:t>
            </a:r>
            <a:r>
              <a:rPr lang="ru-RU" dirty="0" smtClean="0"/>
              <a:t>двох</a:t>
            </a:r>
            <a:r>
              <a:rPr lang="ru-RU" dirty="0" smtClean="0"/>
              <a:t> </a:t>
            </a:r>
            <a:r>
              <a:rPr lang="ru-RU" dirty="0" smtClean="0"/>
              <a:t>типів</a:t>
            </a:r>
            <a:r>
              <a:rPr lang="ru-RU" dirty="0" smtClean="0"/>
              <a:t>: аристократичного </a:t>
            </a:r>
            <a:r>
              <a:rPr lang="ru-RU" dirty="0" smtClean="0"/>
              <a:t>і</a:t>
            </a:r>
            <a:r>
              <a:rPr lang="ru-RU" dirty="0" smtClean="0"/>
              <a:t> народного. </a:t>
            </a:r>
            <a:r>
              <a:rPr lang="ru-RU" dirty="0" smtClean="0"/>
              <a:t>Нації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виникають</a:t>
            </a:r>
            <a:r>
              <a:rPr lang="ru-RU" dirty="0" smtClean="0"/>
              <a:t> на </a:t>
            </a:r>
            <a:r>
              <a:rPr lang="ru-RU" dirty="0" smtClean="0"/>
              <a:t>базі</a:t>
            </a:r>
            <a:r>
              <a:rPr lang="ru-RU" dirty="0" smtClean="0"/>
              <a:t> </a:t>
            </a:r>
            <a:r>
              <a:rPr lang="ru-RU" dirty="0" smtClean="0"/>
              <a:t>першого</a:t>
            </a:r>
            <a:r>
              <a:rPr lang="ru-RU" dirty="0" smtClean="0"/>
              <a:t> типу </a:t>
            </a:r>
            <a:r>
              <a:rPr lang="ru-RU" dirty="0" smtClean="0"/>
              <a:t>етній</a:t>
            </a:r>
            <a:r>
              <a:rPr lang="ru-RU" dirty="0" smtClean="0"/>
              <a:t>, </a:t>
            </a:r>
            <a:r>
              <a:rPr lang="ru-RU" dirty="0" smtClean="0"/>
              <a:t>створюються</a:t>
            </a:r>
            <a:r>
              <a:rPr lang="ru-RU" dirty="0" smtClean="0"/>
              <a:t> шляхом </a:t>
            </a:r>
            <a:r>
              <a:rPr lang="ru-RU" dirty="0" smtClean="0"/>
              <a:t>бюрократичної</a:t>
            </a:r>
            <a:r>
              <a:rPr lang="ru-RU" dirty="0" smtClean="0"/>
              <a:t> </a:t>
            </a:r>
            <a:r>
              <a:rPr lang="ru-RU" dirty="0" smtClean="0"/>
              <a:t>інкорпорації</a:t>
            </a:r>
            <a:r>
              <a:rPr lang="ru-RU" dirty="0" smtClean="0"/>
              <a:t> </a:t>
            </a:r>
            <a:r>
              <a:rPr lang="ru-RU" dirty="0" smtClean="0"/>
              <a:t>нижчих</a:t>
            </a:r>
            <a:r>
              <a:rPr lang="ru-RU" dirty="0" smtClean="0"/>
              <a:t> </a:t>
            </a:r>
            <a:r>
              <a:rPr lang="ru-RU" dirty="0" smtClean="0"/>
              <a:t>соціальних</a:t>
            </a:r>
            <a:r>
              <a:rPr lang="ru-RU" dirty="0" smtClean="0"/>
              <a:t> </a:t>
            </a:r>
            <a:r>
              <a:rPr lang="ru-RU" dirty="0" smtClean="0"/>
              <a:t>груп</a:t>
            </a:r>
            <a:r>
              <a:rPr lang="ru-RU" dirty="0" smtClean="0"/>
              <a:t> у рамках </a:t>
            </a:r>
            <a:r>
              <a:rPr lang="ru-RU" dirty="0" smtClean="0"/>
              <a:t>однієї</a:t>
            </a:r>
            <a:r>
              <a:rPr lang="ru-RU" dirty="0" smtClean="0"/>
              <a:t> </a:t>
            </a:r>
            <a:r>
              <a:rPr lang="ru-RU" dirty="0" smtClean="0"/>
              <a:t>держави</a:t>
            </a:r>
            <a:r>
              <a:rPr lang="ru-RU" dirty="0" smtClean="0"/>
              <a:t>. </a:t>
            </a:r>
            <a:r>
              <a:rPr lang="ru-RU" dirty="0" smtClean="0"/>
              <a:t>Провідну</a:t>
            </a:r>
            <a:r>
              <a:rPr lang="ru-RU" dirty="0" smtClean="0"/>
              <a:t> роль у </a:t>
            </a:r>
            <a:r>
              <a:rPr lang="ru-RU" dirty="0" smtClean="0"/>
              <a:t>формуванні</a:t>
            </a:r>
            <a:r>
              <a:rPr lang="ru-RU" dirty="0" smtClean="0"/>
              <a:t> </a:t>
            </a:r>
            <a:r>
              <a:rPr lang="ru-RU" dirty="0" smtClean="0"/>
              <a:t>нації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народних</a:t>
            </a:r>
            <a:r>
              <a:rPr lang="ru-RU" dirty="0" smtClean="0"/>
              <a:t> </a:t>
            </a:r>
            <a:r>
              <a:rPr lang="ru-RU" dirty="0" smtClean="0"/>
              <a:t>етній</a:t>
            </a:r>
            <a:r>
              <a:rPr lang="ru-RU" dirty="0" smtClean="0"/>
              <a:t> </a:t>
            </a:r>
            <a:r>
              <a:rPr lang="ru-RU" dirty="0" smtClean="0"/>
              <a:t>грає</a:t>
            </a:r>
            <a:r>
              <a:rPr lang="ru-RU" dirty="0" smtClean="0"/>
              <a:t> </a:t>
            </a:r>
            <a:r>
              <a:rPr lang="ru-RU" dirty="0" smtClean="0"/>
              <a:t>інтелігенція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бореться</a:t>
            </a:r>
            <a:r>
              <a:rPr lang="ru-RU" dirty="0" smtClean="0"/>
              <a:t> за </a:t>
            </a:r>
            <a:r>
              <a:rPr lang="ru-RU" dirty="0" smtClean="0"/>
              <a:t>збереження</a:t>
            </a:r>
            <a:r>
              <a:rPr lang="ru-RU" dirty="0" smtClean="0"/>
              <a:t> </a:t>
            </a:r>
            <a:r>
              <a:rPr lang="ru-RU" dirty="0" smtClean="0"/>
              <a:t>етнічних</a:t>
            </a:r>
            <a:r>
              <a:rPr lang="ru-RU" dirty="0" smtClean="0"/>
              <a:t> </a:t>
            </a:r>
            <a:r>
              <a:rPr lang="ru-RU" dirty="0" smtClean="0"/>
              <a:t>традицій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Ентоні </a:t>
            </a:r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Дейвід</a:t>
            </a:r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Сміт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0"/>
            <a:ext cx="2051720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</a:t>
            </a:r>
            <a:r>
              <a:rPr lang="uk-UA" dirty="0" smtClean="0"/>
              <a:t>використані  джерела :</a:t>
            </a:r>
          </a:p>
          <a:p>
            <a:r>
              <a:rPr lang="ru-RU" dirty="0" err="1" smtClean="0">
                <a:hlinkClick r:id="rId2"/>
              </a:rPr>
              <a:t>Праці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з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теорії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нації</a:t>
            </a:r>
            <a:r>
              <a:rPr lang="ru-RU" dirty="0" smtClean="0">
                <a:hlinkClick r:id="rId2"/>
              </a:rPr>
              <a:t> та </a:t>
            </a:r>
            <a:r>
              <a:rPr lang="ru-RU" dirty="0" err="1" smtClean="0">
                <a:hlinkClick r:id="rId2"/>
              </a:rPr>
              <a:t>націоналізму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Б. </a:t>
            </a:r>
            <a:r>
              <a:rPr lang="ru-RU" dirty="0" err="1" smtClean="0">
                <a:hlinkClick r:id="rId3"/>
              </a:rPr>
              <a:t>Андерсон</a:t>
            </a:r>
            <a:r>
              <a:rPr lang="ru-RU" dirty="0" smtClean="0">
                <a:hlinkClick r:id="rId3"/>
              </a:rPr>
              <a:t>. </a:t>
            </a:r>
            <a:r>
              <a:rPr lang="ru-RU" dirty="0" err="1" smtClean="0">
                <a:hlinkClick r:id="rId3"/>
              </a:rPr>
              <a:t>Уявлені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спільноти</a:t>
            </a:r>
            <a:endParaRPr lang="ru-RU" dirty="0" smtClean="0"/>
          </a:p>
          <a:p>
            <a:r>
              <a:rPr lang="ru-RU" dirty="0" smtClean="0">
                <a:hlinkClick r:id="rId4"/>
              </a:rPr>
              <a:t>Е. </a:t>
            </a:r>
            <a:r>
              <a:rPr lang="ru-RU" dirty="0" err="1" smtClean="0">
                <a:hlinkClick r:id="rId4"/>
              </a:rPr>
              <a:t>Ґеллнер</a:t>
            </a:r>
            <a:r>
              <a:rPr lang="ru-RU" dirty="0" smtClean="0">
                <a:hlinkClick r:id="rId4"/>
              </a:rPr>
              <a:t>. </a:t>
            </a:r>
            <a:r>
              <a:rPr lang="ru-RU" dirty="0" err="1" smtClean="0">
                <a:hlinkClick r:id="rId4"/>
              </a:rPr>
              <a:t>Нації</a:t>
            </a:r>
            <a:r>
              <a:rPr lang="ru-RU" dirty="0" smtClean="0">
                <a:hlinkClick r:id="rId4"/>
              </a:rPr>
              <a:t> та </a:t>
            </a:r>
            <a:r>
              <a:rPr lang="ru-RU" dirty="0" err="1" smtClean="0">
                <a:hlinkClick r:id="rId4"/>
              </a:rPr>
              <a:t>націоналізм</a:t>
            </a:r>
            <a:r>
              <a:rPr lang="ru-RU" dirty="0" smtClean="0">
                <a:hlinkClick r:id="rId4"/>
              </a:rPr>
              <a:t>.</a:t>
            </a:r>
            <a:endParaRPr lang="ru-RU" dirty="0" smtClean="0"/>
          </a:p>
          <a:p>
            <a:r>
              <a:rPr lang="en-US" dirty="0" err="1" smtClean="0"/>
              <a:t>Kemilainen</a:t>
            </a:r>
            <a:r>
              <a:rPr lang="en-US" dirty="0" smtClean="0"/>
              <a:t> A. Op. cit. P. 26.</a:t>
            </a:r>
          </a:p>
          <a:p>
            <a:r>
              <a:rPr lang="ru-RU" dirty="0" smtClean="0">
                <a:hlinkClick r:id="rId5"/>
              </a:rPr>
              <a:t>История Украины: становление современной нации / Пер. </a:t>
            </a:r>
            <a:r>
              <a:rPr lang="ru-RU" dirty="0" err="1" smtClean="0">
                <a:hlinkClick r:id="rId5"/>
              </a:rPr>
              <a:t>з</a:t>
            </a:r>
            <a:r>
              <a:rPr lang="ru-RU" dirty="0" smtClean="0">
                <a:hlinkClick r:id="rId5"/>
              </a:rPr>
              <a:t> англ. Николай </a:t>
            </a:r>
            <a:r>
              <a:rPr lang="ru-RU" dirty="0" err="1" smtClean="0">
                <a:hlinkClick r:id="rId5"/>
              </a:rPr>
              <a:t>Климчук</a:t>
            </a:r>
            <a:r>
              <a:rPr lang="ru-RU" dirty="0" smtClean="0">
                <a:hlinkClick r:id="rId5"/>
              </a:rPr>
              <a:t>. — К.: К. И.С., 2010. — 400 с.: ил. (</a:t>
            </a:r>
            <a:r>
              <a:rPr lang="en-US" dirty="0" smtClean="0">
                <a:hlinkClick r:id="rId5"/>
              </a:rPr>
              <a:t>ISBN 978-966-2141-24-5)</a:t>
            </a:r>
            <a:endParaRPr lang="en-US" dirty="0" smtClean="0"/>
          </a:p>
          <a:p>
            <a:r>
              <a:rPr lang="ru-RU" dirty="0" err="1" smtClean="0">
                <a:hlinkClick r:id="rId6"/>
              </a:rPr>
              <a:t>Дітер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Ланґевіше</a:t>
            </a:r>
            <a:r>
              <a:rPr lang="ru-RU" dirty="0" smtClean="0">
                <a:hlinkClick r:id="rId6"/>
              </a:rPr>
              <a:t>. </a:t>
            </a:r>
            <a:r>
              <a:rPr lang="ru-RU" dirty="0" err="1" smtClean="0">
                <a:hlinkClick r:id="rId6"/>
              </a:rPr>
              <a:t>Нація</a:t>
            </a:r>
            <a:r>
              <a:rPr lang="ru-RU" dirty="0" smtClean="0">
                <a:hlinkClick r:id="rId6"/>
              </a:rPr>
              <a:t>, </a:t>
            </a:r>
            <a:r>
              <a:rPr lang="ru-RU" dirty="0" err="1" smtClean="0">
                <a:hlinkClick r:id="rId6"/>
              </a:rPr>
              <a:t>націоналізм</a:t>
            </a:r>
            <a:r>
              <a:rPr lang="ru-RU" dirty="0" smtClean="0">
                <a:hlinkClick r:id="rId6"/>
              </a:rPr>
              <a:t>, </a:t>
            </a:r>
            <a:r>
              <a:rPr lang="ru-RU" dirty="0" err="1" smtClean="0">
                <a:hlinkClick r:id="rId6"/>
              </a:rPr>
              <a:t>національна</a:t>
            </a:r>
            <a:r>
              <a:rPr lang="ru-RU" dirty="0" smtClean="0">
                <a:hlinkClick r:id="rId6"/>
              </a:rPr>
              <a:t> держава в </a:t>
            </a:r>
            <a:r>
              <a:rPr lang="ru-RU" dirty="0" err="1" smtClean="0">
                <a:hlinkClick r:id="rId6"/>
              </a:rPr>
              <a:t>Німеччині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і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в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Європі</a:t>
            </a:r>
            <a:r>
              <a:rPr lang="ru-RU" dirty="0" smtClean="0">
                <a:hlinkClick r:id="rId6"/>
              </a:rPr>
              <a:t> / Пер. </a:t>
            </a:r>
            <a:r>
              <a:rPr lang="ru-RU" dirty="0" err="1" smtClean="0">
                <a:hlinkClick r:id="rId6"/>
              </a:rPr>
              <a:t>з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нім</a:t>
            </a:r>
            <a:r>
              <a:rPr lang="ru-RU" dirty="0" smtClean="0">
                <a:hlinkClick r:id="rId6"/>
              </a:rPr>
              <a:t>. </a:t>
            </a:r>
            <a:r>
              <a:rPr lang="ru-RU" dirty="0" err="1" smtClean="0">
                <a:hlinkClick r:id="rId6"/>
              </a:rPr>
              <a:t>Олекса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Логвиненко</a:t>
            </a:r>
            <a:r>
              <a:rPr lang="ru-RU" dirty="0" smtClean="0">
                <a:hlinkClick r:id="rId6"/>
              </a:rPr>
              <a:t> . — К.: К. І.С., 2008. — 240 с.: ил. (</a:t>
            </a:r>
            <a:r>
              <a:rPr lang="en-US" dirty="0" smtClean="0">
                <a:hlinkClick r:id="rId6"/>
              </a:rPr>
              <a:t>ISBN 978-966-2141-02-3)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Нація</a:t>
            </a:r>
            <a:r>
              <a:rPr lang="ru-RU" dirty="0" smtClean="0"/>
              <a:t>-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історична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спільність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людей,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складається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ході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формування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спільності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території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економічних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зв'язків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літературної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мови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деяких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особливостей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культури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характеру,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складають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її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ознаки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  <a:endParaRPr lang="uk-UA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Існують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два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основні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значення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терміна</a:t>
            </a:r>
            <a:r>
              <a:rPr lang="ru-RU" b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/>
              </a:rPr>
              <a:t>[</a:t>
            </a:r>
            <a:r>
              <a:rPr lang="ru-RU" b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endParaRPr lang="ru-RU" b="1" baseline="30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Політична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спільнота;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Етнічна спільнота 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2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Політична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спільнота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громадян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певної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hlinkClick r:id="rId2" tooltip="Держава"/>
              </a:rPr>
              <a:t>держави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—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політична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нація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. Часто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вживається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як синонім терміну держава, коли мається на увазі її населення, наприклад для посилання на «національні» університети, банки та інші установи.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Етнічна спільнота (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hlinkClick r:id="rId3" tooltip="Етнос"/>
              </a:rPr>
              <a:t>етнос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)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єдиною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hlinkClick r:id="rId4" tooltip="Мова"/>
              </a:rPr>
              <a:t>мовою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hlinkClick r:id="rId5" tooltip="Самосвідомість"/>
              </a:rPr>
              <a:t>самосвідомістю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(як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особистим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відчуттям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«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національної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ідентичності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» так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колективним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усвідомленням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своєї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єдності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відмінності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). У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значенні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фактично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синонімом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терміну 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hlinkClick r:id="rId6" tooltip="Народ"/>
              </a:rPr>
              <a:t>народ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dirty="0" smtClean="0">
              <a:solidFill>
                <a:schemeClr val="tx2">
                  <a:lumMod val="9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значення </a:t>
            </a:r>
            <a:r>
              <a:rPr lang="en-US" dirty="0" smtClean="0"/>
              <a:t>“</a:t>
            </a:r>
            <a:r>
              <a:rPr lang="uk-UA" dirty="0" smtClean="0"/>
              <a:t>НАЦІЯ</a:t>
            </a:r>
            <a:r>
              <a:rPr lang="en-US" dirty="0" smtClean="0"/>
              <a:t>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Практично </a:t>
            </a:r>
            <a:r>
              <a:rPr lang="ru-RU" dirty="0" smtClean="0">
                <a:solidFill>
                  <a:schemeClr val="tx2"/>
                </a:solidFill>
              </a:rPr>
              <a:t>всі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націоналістичні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рухи</a:t>
            </a:r>
            <a:r>
              <a:rPr lang="ru-RU" dirty="0" smtClean="0">
                <a:solidFill>
                  <a:schemeClr val="tx2"/>
                </a:solidFill>
              </a:rPr>
              <a:t> при </a:t>
            </a:r>
            <a:r>
              <a:rPr lang="ru-RU" dirty="0" smtClean="0">
                <a:solidFill>
                  <a:schemeClr val="tx2"/>
                </a:solidFill>
              </a:rPr>
              <a:t>визначенні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звертають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увагу</a:t>
            </a:r>
            <a:r>
              <a:rPr lang="ru-RU" dirty="0" smtClean="0">
                <a:solidFill>
                  <a:schemeClr val="tx2"/>
                </a:solidFill>
              </a:rPr>
              <a:t> на </a:t>
            </a:r>
            <a:r>
              <a:rPr lang="ru-RU" dirty="0" smtClean="0">
                <a:solidFill>
                  <a:schemeClr val="tx2"/>
                </a:solidFill>
              </a:rPr>
              <a:t>спільність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походження</a:t>
            </a:r>
            <a:r>
              <a:rPr lang="ru-RU" dirty="0" smtClean="0">
                <a:solidFill>
                  <a:schemeClr val="tx2"/>
                </a:solidFill>
              </a:rPr>
              <a:t>, як компонент </a:t>
            </a:r>
            <a:r>
              <a:rPr lang="ru-RU" dirty="0" smtClean="0">
                <a:solidFill>
                  <a:schemeClr val="tx2"/>
                </a:solidFill>
              </a:rPr>
              <a:t>ідентичності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націй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Походження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розуміється</a:t>
            </a:r>
            <a:r>
              <a:rPr lang="ru-RU" dirty="0" smtClean="0">
                <a:solidFill>
                  <a:schemeClr val="tx2"/>
                </a:solidFill>
              </a:rPr>
              <a:t> у </a:t>
            </a:r>
            <a:r>
              <a:rPr lang="ru-RU" dirty="0" smtClean="0">
                <a:solidFill>
                  <a:schemeClr val="tx2"/>
                </a:solidFill>
              </a:rPr>
              <a:t>двох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напрямках</a:t>
            </a:r>
            <a:r>
              <a:rPr lang="ru-RU" dirty="0" smtClean="0">
                <a:solidFill>
                  <a:schemeClr val="tx2"/>
                </a:solidFill>
              </a:rPr>
              <a:t> — </a:t>
            </a:r>
            <a:r>
              <a:rPr lang="ru-RU" dirty="0" smtClean="0">
                <a:solidFill>
                  <a:schemeClr val="tx2"/>
                </a:solidFill>
              </a:rPr>
              <a:t>походження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від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поколінь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які</a:t>
            </a:r>
            <a:r>
              <a:rPr lang="ru-RU" dirty="0" smtClean="0">
                <a:solidFill>
                  <a:schemeClr val="tx2"/>
                </a:solidFill>
              </a:rPr>
              <a:t> мешкали на </a:t>
            </a:r>
            <a:r>
              <a:rPr lang="ru-RU" dirty="0" smtClean="0">
                <a:solidFill>
                  <a:schemeClr val="tx2"/>
                </a:solidFill>
              </a:rPr>
              <a:t>тій</a:t>
            </a:r>
            <a:r>
              <a:rPr lang="ru-RU" dirty="0" smtClean="0">
                <a:solidFill>
                  <a:schemeClr val="tx2"/>
                </a:solidFill>
              </a:rPr>
              <a:t> же </a:t>
            </a:r>
            <a:r>
              <a:rPr lang="ru-RU" dirty="0" smtClean="0">
                <a:solidFill>
                  <a:schemeClr val="tx2"/>
                </a:solidFill>
              </a:rPr>
              <a:t>території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походження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від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поколінь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що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розмовляли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тією</a:t>
            </a:r>
            <a:r>
              <a:rPr lang="ru-RU" dirty="0" smtClean="0">
                <a:solidFill>
                  <a:schemeClr val="tx2"/>
                </a:solidFill>
              </a:rPr>
              <a:t> ж </a:t>
            </a:r>
            <a:r>
              <a:rPr lang="ru-RU" dirty="0" smtClean="0">
                <a:solidFill>
                  <a:schemeClr val="tx2"/>
                </a:solidFill>
              </a:rPr>
              <a:t>мовою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Ці</a:t>
            </a:r>
            <a:r>
              <a:rPr lang="ru-RU" dirty="0" smtClean="0">
                <a:solidFill>
                  <a:schemeClr val="tx2"/>
                </a:solidFill>
              </a:rPr>
              <a:t> два </a:t>
            </a:r>
            <a:r>
              <a:rPr lang="ru-RU" dirty="0" smtClean="0">
                <a:solidFill>
                  <a:schemeClr val="tx2"/>
                </a:solidFill>
              </a:rPr>
              <a:t>чинники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можуть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збігатися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Втім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таке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визначення</a:t>
            </a:r>
            <a:r>
              <a:rPr lang="ru-RU" dirty="0" smtClean="0">
                <a:solidFill>
                  <a:schemeClr val="tx2"/>
                </a:solidFill>
              </a:rPr>
              <a:t> могло </a:t>
            </a:r>
            <a:r>
              <a:rPr lang="ru-RU" dirty="0" smtClean="0">
                <a:solidFill>
                  <a:schemeClr val="tx2"/>
                </a:solidFill>
              </a:rPr>
              <a:t>би</a:t>
            </a:r>
            <a:r>
              <a:rPr lang="ru-RU" dirty="0" smtClean="0">
                <a:solidFill>
                  <a:schemeClr val="tx2"/>
                </a:solidFill>
              </a:rPr>
              <a:t> бути </a:t>
            </a:r>
            <a:r>
              <a:rPr lang="ru-RU" dirty="0" smtClean="0">
                <a:solidFill>
                  <a:schemeClr val="tx2"/>
                </a:solidFill>
              </a:rPr>
              <a:t>вичерпних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лише</a:t>
            </a:r>
            <a:r>
              <a:rPr lang="ru-RU" dirty="0" smtClean="0">
                <a:solidFill>
                  <a:schemeClr val="tx2"/>
                </a:solidFill>
              </a:rPr>
              <a:t> за </a:t>
            </a:r>
            <a:r>
              <a:rPr lang="ru-RU" dirty="0" smtClean="0">
                <a:solidFill>
                  <a:schemeClr val="tx2"/>
                </a:solidFill>
              </a:rPr>
              <a:t>умови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дотримання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u="sng" dirty="0" smtClean="0">
                <a:solidFill>
                  <a:schemeClr val="tx2"/>
                </a:solidFill>
                <a:hlinkClick r:id="rId2" tooltip="Ендогамія"/>
              </a:rPr>
              <a:t>ендогамії</a:t>
            </a:r>
            <a:r>
              <a:rPr lang="ru-RU" dirty="0" smtClean="0">
                <a:solidFill>
                  <a:schemeClr val="tx2"/>
                </a:solidFill>
              </a:rPr>
              <a:t> в межах </a:t>
            </a:r>
            <a:r>
              <a:rPr lang="ru-RU" dirty="0" smtClean="0">
                <a:solidFill>
                  <a:schemeClr val="tx2"/>
                </a:solidFill>
              </a:rPr>
              <a:t>етнічної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групи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Натомість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європейські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протягом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останніх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століть</a:t>
            </a:r>
            <a:r>
              <a:rPr lang="ru-RU" dirty="0" smtClean="0">
                <a:solidFill>
                  <a:schemeClr val="tx2"/>
                </a:solidFill>
              </a:rPr>
              <a:t> пережили </a:t>
            </a:r>
            <a:r>
              <a:rPr lang="ru-RU" dirty="0" smtClean="0">
                <a:solidFill>
                  <a:schemeClr val="tx2"/>
                </a:solidFill>
              </a:rPr>
              <a:t>чимало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змін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кордонів</a:t>
            </a:r>
            <a:r>
              <a:rPr lang="ru-RU" dirty="0" smtClean="0">
                <a:solidFill>
                  <a:schemeClr val="tx2"/>
                </a:solidFill>
              </a:rPr>
              <a:t> держав та </a:t>
            </a:r>
            <a:r>
              <a:rPr lang="ru-RU" dirty="0" smtClean="0">
                <a:solidFill>
                  <a:schemeClr val="tx2"/>
                </a:solidFill>
              </a:rPr>
              <a:t>міграцій</a:t>
            </a:r>
            <a:r>
              <a:rPr lang="ru-RU" dirty="0" smtClean="0">
                <a:solidFill>
                  <a:schemeClr val="tx2"/>
                </a:solidFill>
              </a:rPr>
              <a:t> населення, </a:t>
            </a:r>
            <a:r>
              <a:rPr lang="ru-RU" dirty="0" smtClean="0">
                <a:solidFill>
                  <a:schemeClr val="tx2"/>
                </a:solidFill>
              </a:rPr>
              <a:t>що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призводило</a:t>
            </a:r>
            <a:r>
              <a:rPr lang="ru-RU" dirty="0" smtClean="0">
                <a:solidFill>
                  <a:schemeClr val="tx2"/>
                </a:solidFill>
              </a:rPr>
              <a:t> до </a:t>
            </a:r>
            <a:r>
              <a:rPr lang="ru-RU" dirty="0" smtClean="0">
                <a:solidFill>
                  <a:schemeClr val="tx2"/>
                </a:solidFill>
              </a:rPr>
              <a:t>чисельних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змішаних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шлюбів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Найпроблематичнішою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спільність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походження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виглядає</a:t>
            </a:r>
            <a:r>
              <a:rPr lang="ru-RU" dirty="0" smtClean="0">
                <a:solidFill>
                  <a:schemeClr val="tx2"/>
                </a:solidFill>
              </a:rPr>
              <a:t> для </a:t>
            </a:r>
            <a:r>
              <a:rPr lang="ru-RU" dirty="0" smtClean="0">
                <a:solidFill>
                  <a:schemeClr val="tx2"/>
                </a:solidFill>
              </a:rPr>
              <a:t>країн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що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складається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переважно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нащадків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емігрантів</a:t>
            </a:r>
            <a:r>
              <a:rPr lang="ru-RU" dirty="0" smtClean="0">
                <a:solidFill>
                  <a:schemeClr val="tx2"/>
                </a:solidFill>
              </a:rPr>
              <a:t>, наприклад США.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Спільність походження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Власна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мова</a:t>
            </a:r>
            <a:r>
              <a:rPr lang="ru-RU" dirty="0" smtClean="0">
                <a:solidFill>
                  <a:schemeClr val="tx2"/>
                </a:solidFill>
              </a:rPr>
              <a:t> часто </a:t>
            </a:r>
            <a:r>
              <a:rPr lang="ru-RU" dirty="0" smtClean="0">
                <a:solidFill>
                  <a:schemeClr val="tx2"/>
                </a:solidFill>
              </a:rPr>
              <a:t>вважається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визначальною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особливістю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 (</a:t>
            </a:r>
            <a:r>
              <a:rPr lang="ru-RU" dirty="0" smtClean="0">
                <a:solidFill>
                  <a:schemeClr val="tx2"/>
                </a:solidFill>
              </a:rPr>
              <a:t>незалежно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від</a:t>
            </a:r>
            <a:r>
              <a:rPr lang="ru-RU" dirty="0" smtClean="0">
                <a:solidFill>
                  <a:schemeClr val="tx2"/>
                </a:solidFill>
              </a:rPr>
              <a:t> її </a:t>
            </a:r>
            <a:r>
              <a:rPr lang="ru-RU" dirty="0" smtClean="0">
                <a:solidFill>
                  <a:schemeClr val="tx2"/>
                </a:solidFill>
              </a:rPr>
              <a:t>комунікативного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значення</a:t>
            </a:r>
            <a:r>
              <a:rPr lang="ru-RU" dirty="0" smtClean="0">
                <a:solidFill>
                  <a:schemeClr val="tx2"/>
                </a:solidFill>
              </a:rPr>
              <a:t>). У </a:t>
            </a:r>
            <a:r>
              <a:rPr lang="ru-RU" dirty="0" smtClean="0">
                <a:solidFill>
                  <a:schemeClr val="tx2"/>
                </a:solidFill>
              </a:rPr>
              <a:t>деяких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випадках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мова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винятковою</a:t>
            </a:r>
            <a:r>
              <a:rPr lang="ru-RU" dirty="0" smtClean="0">
                <a:solidFill>
                  <a:schemeClr val="tx2"/>
                </a:solidFill>
              </a:rPr>
              <a:t> для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можливо</a:t>
            </a:r>
            <a:r>
              <a:rPr lang="ru-RU" dirty="0" smtClean="0">
                <a:solidFill>
                  <a:schemeClr val="tx2"/>
                </a:solidFill>
              </a:rPr>
              <a:t>, основою </a:t>
            </a:r>
            <a:r>
              <a:rPr lang="ru-RU" dirty="0" smtClean="0">
                <a:solidFill>
                  <a:schemeClr val="tx2"/>
                </a:solidFill>
              </a:rPr>
              <a:t>національної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ідентичності</a:t>
            </a:r>
            <a:r>
              <a:rPr lang="ru-RU" dirty="0" smtClean="0">
                <a:solidFill>
                  <a:schemeClr val="tx2"/>
                </a:solidFill>
              </a:rPr>
              <a:t> (напр. </a:t>
            </a:r>
            <a:r>
              <a:rPr lang="ru-RU" dirty="0" smtClean="0">
                <a:solidFill>
                  <a:schemeClr val="tx2"/>
                </a:solidFill>
                <a:hlinkClick r:id="rId2" tooltip="Баскська мова"/>
              </a:rPr>
              <a:t>Баскська</a:t>
            </a:r>
            <a:r>
              <a:rPr lang="ru-RU" dirty="0" smtClean="0">
                <a:solidFill>
                  <a:schemeClr val="tx2"/>
                </a:solidFill>
                <a:hlinkClick r:id="rId2" tooltip="Баскська мова"/>
              </a:rPr>
              <a:t> </a:t>
            </a:r>
            <a:r>
              <a:rPr lang="ru-RU" dirty="0" smtClean="0">
                <a:solidFill>
                  <a:schemeClr val="tx2"/>
                </a:solidFill>
                <a:hlinkClick r:id="rId2" tooltip="Баскська мова"/>
              </a:rPr>
              <a:t>мова</a:t>
            </a:r>
            <a:r>
              <a:rPr lang="ru-RU" dirty="0" smtClean="0">
                <a:solidFill>
                  <a:schemeClr val="tx2"/>
                </a:solidFill>
              </a:rPr>
              <a:t>).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 smtClean="0">
                <a:solidFill>
                  <a:schemeClr val="tx2"/>
                </a:solidFill>
              </a:rPr>
              <a:t>інших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випадках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національна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мова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також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використовується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іншими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націями</a:t>
            </a:r>
            <a:r>
              <a:rPr lang="ru-RU" dirty="0" smtClean="0">
                <a:solidFill>
                  <a:schemeClr val="tx2"/>
                </a:solidFill>
              </a:rPr>
              <a:t> (характерна для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але</a:t>
            </a:r>
            <a:r>
              <a:rPr lang="ru-RU" dirty="0" smtClean="0">
                <a:solidFill>
                  <a:schemeClr val="tx2"/>
                </a:solidFill>
              </a:rPr>
              <a:t> не </a:t>
            </a:r>
            <a:r>
              <a:rPr lang="ru-RU" dirty="0" smtClean="0">
                <a:solidFill>
                  <a:schemeClr val="tx2"/>
                </a:solidFill>
              </a:rPr>
              <a:t>виняткова</a:t>
            </a:r>
            <a:r>
              <a:rPr lang="ru-RU" dirty="0" smtClean="0">
                <a:solidFill>
                  <a:schemeClr val="tx2"/>
                </a:solidFill>
              </a:rPr>
              <a:t> для </a:t>
            </a:r>
            <a:r>
              <a:rPr lang="ru-RU" dirty="0" smtClean="0">
                <a:solidFill>
                  <a:schemeClr val="tx2"/>
                </a:solidFill>
              </a:rPr>
              <a:t>неї</a:t>
            </a:r>
            <a:r>
              <a:rPr lang="ru-RU" dirty="0" smtClean="0">
                <a:solidFill>
                  <a:schemeClr val="tx2"/>
                </a:solidFill>
              </a:rPr>
              <a:t>, наприклад </a:t>
            </a:r>
            <a:r>
              <a:rPr lang="ru-RU" dirty="0" smtClean="0">
                <a:solidFill>
                  <a:schemeClr val="tx2"/>
                </a:solidFill>
                <a:hlinkClick r:id="rId3" tooltip="Німецька мова"/>
              </a:rPr>
              <a:t>німецька</a:t>
            </a:r>
            <a:r>
              <a:rPr lang="ru-RU" dirty="0" smtClean="0">
                <a:solidFill>
                  <a:schemeClr val="tx2"/>
                </a:solidFill>
                <a:hlinkClick r:id="rId3" tooltip="Німецька мова"/>
              </a:rPr>
              <a:t> </a:t>
            </a:r>
            <a:r>
              <a:rPr lang="ru-RU" dirty="0" smtClean="0">
                <a:solidFill>
                  <a:schemeClr val="tx2"/>
                </a:solidFill>
                <a:hlinkClick r:id="rId3" tooltip="Німецька мова"/>
              </a:rPr>
              <a:t>мова</a:t>
            </a:r>
            <a:r>
              <a:rPr lang="ru-RU" dirty="0" smtClean="0">
                <a:solidFill>
                  <a:schemeClr val="tx2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Деякі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, як наприклад </a:t>
            </a:r>
            <a:r>
              <a:rPr lang="ru-RU" dirty="0" smtClean="0">
                <a:solidFill>
                  <a:schemeClr val="tx2"/>
                </a:solidFill>
              </a:rPr>
              <a:t>Швейцарська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самоідентифікуються</a:t>
            </a:r>
            <a:r>
              <a:rPr lang="ru-RU" dirty="0" smtClean="0">
                <a:solidFill>
                  <a:schemeClr val="tx2"/>
                </a:solidFill>
              </a:rPr>
              <a:t> як </a:t>
            </a:r>
            <a:r>
              <a:rPr lang="ru-RU" dirty="0" smtClean="0">
                <a:solidFill>
                  <a:schemeClr val="tx2"/>
                </a:solidFill>
              </a:rPr>
              <a:t>багатомовні</a:t>
            </a:r>
            <a:r>
              <a:rPr lang="ru-RU" dirty="0" smtClean="0">
                <a:solidFill>
                  <a:schemeClr val="tx2"/>
                </a:solidFill>
              </a:rPr>
              <a:t>. </a:t>
            </a:r>
            <a:r>
              <a:rPr lang="ru-RU" dirty="0" smtClean="0">
                <a:solidFill>
                  <a:schemeClr val="tx2"/>
                </a:solidFill>
                <a:hlinkClick r:id="rId4" tooltip="Папуа Нова Гвінея"/>
              </a:rPr>
              <a:t>Папуа Нова </a:t>
            </a:r>
            <a:r>
              <a:rPr lang="ru-RU" dirty="0" smtClean="0">
                <a:solidFill>
                  <a:schemeClr val="tx2"/>
                </a:solidFill>
                <a:hlinkClick r:id="rId4" tooltip="Папуа Нова Гвінея"/>
              </a:rPr>
              <a:t>Гвінея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dirty="0" smtClean="0">
                <a:solidFill>
                  <a:schemeClr val="tx2"/>
                </a:solidFill>
              </a:rPr>
              <a:t>відстоює</a:t>
            </a:r>
            <a:r>
              <a:rPr lang="ru-RU" dirty="0" smtClean="0">
                <a:solidFill>
                  <a:schemeClr val="tx2"/>
                </a:solidFill>
              </a:rPr>
              <a:t> '</a:t>
            </a:r>
            <a:r>
              <a:rPr lang="ru-RU" dirty="0" smtClean="0">
                <a:solidFill>
                  <a:schemeClr val="tx2"/>
                </a:solidFill>
              </a:rPr>
              <a:t>Папуаську</a:t>
            </a:r>
            <a:r>
              <a:rPr lang="ru-RU" dirty="0" smtClean="0">
                <a:solidFill>
                  <a:schemeClr val="tx2"/>
                </a:solidFill>
              </a:rPr>
              <a:t>' </a:t>
            </a:r>
            <a:r>
              <a:rPr lang="ru-RU" dirty="0" smtClean="0">
                <a:solidFill>
                  <a:schemeClr val="tx2"/>
                </a:solidFill>
              </a:rPr>
              <a:t>національну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ідентичність</a:t>
            </a:r>
            <a:r>
              <a:rPr lang="ru-RU" dirty="0" smtClean="0">
                <a:solidFill>
                  <a:schemeClr val="tx2"/>
                </a:solidFill>
              </a:rPr>
              <a:t>, не </a:t>
            </a:r>
            <a:r>
              <a:rPr lang="ru-RU" dirty="0" smtClean="0">
                <a:solidFill>
                  <a:schemeClr val="tx2"/>
                </a:solidFill>
              </a:rPr>
              <a:t>зважаючи</a:t>
            </a:r>
            <a:r>
              <a:rPr lang="ru-RU" dirty="0" smtClean="0">
                <a:solidFill>
                  <a:schemeClr val="tx2"/>
                </a:solidFill>
              </a:rPr>
              <a:t> на </a:t>
            </a:r>
            <a:r>
              <a:rPr lang="ru-RU" dirty="0" smtClean="0">
                <a:solidFill>
                  <a:schemeClr val="tx2"/>
                </a:solidFill>
              </a:rPr>
              <a:t>наявність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близько</a:t>
            </a:r>
            <a:r>
              <a:rPr lang="ru-RU" dirty="0" smtClean="0">
                <a:solidFill>
                  <a:schemeClr val="tx2"/>
                </a:solidFill>
              </a:rPr>
              <a:t> 800 </a:t>
            </a:r>
            <a:r>
              <a:rPr lang="ru-RU" dirty="0" smtClean="0">
                <a:solidFill>
                  <a:schemeClr val="tx2"/>
                </a:solidFill>
              </a:rPr>
              <a:t>чітких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мов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Жодна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нація</a:t>
            </a:r>
            <a:r>
              <a:rPr lang="ru-RU" dirty="0" smtClean="0">
                <a:solidFill>
                  <a:schemeClr val="tx2"/>
                </a:solidFill>
              </a:rPr>
              <a:t> не </a:t>
            </a:r>
            <a:r>
              <a:rPr lang="ru-RU" dirty="0" smtClean="0">
                <a:solidFill>
                  <a:schemeClr val="tx2"/>
                </a:solidFill>
              </a:rPr>
              <a:t>може</a:t>
            </a:r>
            <a:r>
              <a:rPr lang="ru-RU" dirty="0" smtClean="0">
                <a:solidFill>
                  <a:schemeClr val="tx2"/>
                </a:solidFill>
              </a:rPr>
              <a:t> бути </a:t>
            </a:r>
            <a:r>
              <a:rPr lang="ru-RU" dirty="0" smtClean="0">
                <a:solidFill>
                  <a:schemeClr val="tx2"/>
                </a:solidFill>
              </a:rPr>
              <a:t>визначена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винятково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мовою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 smtClean="0">
                <a:solidFill>
                  <a:schemeClr val="tx2"/>
                </a:solidFill>
              </a:rPr>
              <a:t>це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фактично</a:t>
            </a:r>
            <a:r>
              <a:rPr lang="ru-RU" dirty="0" smtClean="0">
                <a:solidFill>
                  <a:schemeClr val="tx2"/>
                </a:solidFill>
              </a:rPr>
              <a:t> створило б </a:t>
            </a:r>
            <a:r>
              <a:rPr lang="ru-RU" dirty="0" smtClean="0">
                <a:solidFill>
                  <a:schemeClr val="tx2"/>
                </a:solidFill>
              </a:rPr>
              <a:t>відкриту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спільноту</a:t>
            </a:r>
            <a:r>
              <a:rPr lang="ru-RU" dirty="0" smtClean="0">
                <a:solidFill>
                  <a:schemeClr val="tx2"/>
                </a:solidFill>
              </a:rPr>
              <a:t> (для </a:t>
            </a:r>
            <a:r>
              <a:rPr lang="ru-RU" dirty="0" smtClean="0">
                <a:solidFill>
                  <a:schemeClr val="tx2"/>
                </a:solidFill>
              </a:rPr>
              <a:t>будь-кого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хто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вивчав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мову</a:t>
            </a:r>
            <a:r>
              <a:rPr lang="ru-RU" dirty="0" smtClean="0">
                <a:solidFill>
                  <a:schemeClr val="tx2"/>
                </a:solidFill>
              </a:rPr>
              <a:t>).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Спільність мови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Більшість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частково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визначаються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власною</a:t>
            </a:r>
            <a:r>
              <a:rPr lang="ru-RU" dirty="0" smtClean="0">
                <a:solidFill>
                  <a:schemeClr val="tx2"/>
                </a:solidFill>
              </a:rPr>
              <a:t> культурою. На </a:t>
            </a:r>
            <a:r>
              <a:rPr lang="ru-RU" dirty="0" smtClean="0">
                <a:solidFill>
                  <a:schemeClr val="tx2"/>
                </a:solidFill>
              </a:rPr>
              <a:t>відміну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від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мови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національна</a:t>
            </a:r>
            <a:r>
              <a:rPr lang="ru-RU" dirty="0" smtClean="0">
                <a:solidFill>
                  <a:schemeClr val="tx2"/>
                </a:solidFill>
              </a:rPr>
              <a:t> культура </a:t>
            </a:r>
            <a:r>
              <a:rPr lang="ru-RU" dirty="0" smtClean="0">
                <a:solidFill>
                  <a:schemeClr val="tx2"/>
                </a:solidFill>
              </a:rPr>
              <a:t>звичайно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унікальною</a:t>
            </a:r>
            <a:r>
              <a:rPr lang="ru-RU" dirty="0" smtClean="0">
                <a:solidFill>
                  <a:schemeClr val="tx2"/>
                </a:solidFill>
              </a:rPr>
              <a:t> для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хоча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включає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багато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елементів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спільних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іншими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націями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Національна</a:t>
            </a:r>
            <a:r>
              <a:rPr lang="ru-RU" dirty="0" smtClean="0">
                <a:solidFill>
                  <a:schemeClr val="tx2"/>
                </a:solidFill>
              </a:rPr>
              <a:t> культура </a:t>
            </a:r>
            <a:r>
              <a:rPr lang="ru-RU" dirty="0" smtClean="0">
                <a:solidFill>
                  <a:schemeClr val="tx2"/>
                </a:solidFill>
              </a:rPr>
              <a:t>також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включає</a:t>
            </a:r>
            <a:r>
              <a:rPr lang="ru-RU" dirty="0" smtClean="0">
                <a:solidFill>
                  <a:schemeClr val="tx2"/>
                </a:solidFill>
              </a:rPr>
              <a:t> в себе </a:t>
            </a:r>
            <a:r>
              <a:rPr lang="ru-RU" dirty="0" smtClean="0">
                <a:solidFill>
                  <a:schemeClr val="tx2"/>
                </a:solidFill>
              </a:rPr>
              <a:t>культурну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спадщину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попередніх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поколінь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Як </a:t>
            </a:r>
            <a:r>
              <a:rPr lang="ru-RU" dirty="0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у </a:t>
            </a:r>
            <a:r>
              <a:rPr lang="ru-RU" dirty="0" smtClean="0">
                <a:solidFill>
                  <a:schemeClr val="tx2"/>
                </a:solidFill>
              </a:rPr>
              <a:t>випадку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етнічного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походження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ототожнення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минулої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культури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із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сучасною</a:t>
            </a:r>
            <a:r>
              <a:rPr lang="ru-RU" dirty="0" smtClean="0">
                <a:solidFill>
                  <a:schemeClr val="tx2"/>
                </a:solidFill>
              </a:rPr>
              <a:t> культурою, в </a:t>
            </a:r>
            <a:r>
              <a:rPr lang="ru-RU" dirty="0" smtClean="0">
                <a:solidFill>
                  <a:schemeClr val="tx2"/>
                </a:solidFill>
              </a:rPr>
              <a:t>певній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мірі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символічне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Наприклад</a:t>
            </a:r>
            <a:r>
              <a:rPr lang="ru-RU" dirty="0" smtClean="0">
                <a:solidFill>
                  <a:schemeClr val="tx2"/>
                </a:solidFill>
              </a:rPr>
              <a:t>, </a:t>
            </a:r>
            <a:r>
              <a:rPr lang="ru-RU" dirty="0" smtClean="0">
                <a:solidFill>
                  <a:schemeClr val="tx2"/>
                </a:solidFill>
                <a:hlinkClick r:id="rId2" tooltip="Стоунхендж"/>
              </a:rPr>
              <a:t>Стоунхендж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dirty="0" smtClean="0">
                <a:solidFill>
                  <a:schemeClr val="tx2"/>
                </a:solidFill>
              </a:rPr>
              <a:t>розташований</a:t>
            </a:r>
            <a:r>
              <a:rPr lang="ru-RU" dirty="0" smtClean="0">
                <a:solidFill>
                  <a:schemeClr val="tx2"/>
                </a:solidFill>
              </a:rPr>
              <a:t> у </a:t>
            </a:r>
            <a:r>
              <a:rPr lang="ru-RU" dirty="0" smtClean="0">
                <a:solidFill>
                  <a:schemeClr val="tx2"/>
                </a:solidFill>
              </a:rPr>
              <a:t>Великобританії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хоча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ніякого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англійського</a:t>
            </a:r>
            <a:r>
              <a:rPr lang="ru-RU" dirty="0" smtClean="0">
                <a:solidFill>
                  <a:schemeClr val="tx2"/>
                </a:solidFill>
              </a:rPr>
              <a:t> народу </a:t>
            </a:r>
            <a:r>
              <a:rPr lang="ru-RU" dirty="0" smtClean="0">
                <a:solidFill>
                  <a:schemeClr val="tx2"/>
                </a:solidFill>
              </a:rPr>
              <a:t>чи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держави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smtClean="0">
                <a:solidFill>
                  <a:schemeClr val="tx2"/>
                </a:solidFill>
              </a:rPr>
              <a:t>часи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його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побудови</a:t>
            </a:r>
            <a:r>
              <a:rPr lang="ru-RU" dirty="0" smtClean="0">
                <a:solidFill>
                  <a:schemeClr val="tx2"/>
                </a:solidFill>
              </a:rPr>
              <a:t> (4000—5000 </a:t>
            </a:r>
            <a:r>
              <a:rPr lang="ru-RU" dirty="0" smtClean="0">
                <a:solidFill>
                  <a:schemeClr val="tx2"/>
                </a:solidFill>
              </a:rPr>
              <a:t>років</a:t>
            </a:r>
            <a:r>
              <a:rPr lang="ru-RU" dirty="0" smtClean="0">
                <a:solidFill>
                  <a:schemeClr val="tx2"/>
                </a:solidFill>
              </a:rPr>
              <a:t> тому), не </a:t>
            </a:r>
            <a:r>
              <a:rPr lang="ru-RU" dirty="0" smtClean="0">
                <a:solidFill>
                  <a:schemeClr val="tx2"/>
                </a:solidFill>
              </a:rPr>
              <a:t>існувало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Інші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нації</a:t>
            </a:r>
            <a:r>
              <a:rPr lang="ru-RU" dirty="0" smtClean="0">
                <a:solidFill>
                  <a:schemeClr val="tx2"/>
                </a:solidFill>
              </a:rPr>
              <a:t> так само </a:t>
            </a:r>
            <a:r>
              <a:rPr lang="ru-RU" dirty="0" smtClean="0">
                <a:solidFill>
                  <a:schemeClr val="tx2"/>
                </a:solidFill>
              </a:rPr>
              <a:t>вважають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стародавні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археологічні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культури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літературу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мистецтво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навіть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цивілізації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i="1" dirty="0" smtClean="0">
                <a:solidFill>
                  <a:schemeClr val="tx2"/>
                </a:solidFill>
              </a:rPr>
              <a:t>національною</a:t>
            </a:r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i="1" dirty="0" smtClean="0">
                <a:solidFill>
                  <a:schemeClr val="tx2"/>
                </a:solidFill>
              </a:rPr>
              <a:t>спадщиною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Спільність культури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Релігія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dirty="0" smtClean="0">
                <a:solidFill>
                  <a:schemeClr val="tx2"/>
                </a:solidFill>
              </a:rPr>
              <a:t>також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може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розглядатися</a:t>
            </a:r>
            <a:r>
              <a:rPr lang="ru-RU" dirty="0" smtClean="0">
                <a:solidFill>
                  <a:schemeClr val="tx2"/>
                </a:solidFill>
              </a:rPr>
              <a:t> як </a:t>
            </a:r>
            <a:r>
              <a:rPr lang="ru-RU" dirty="0" smtClean="0">
                <a:solidFill>
                  <a:schemeClr val="tx2"/>
                </a:solidFill>
              </a:rPr>
              <a:t>національний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чинник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хоча</a:t>
            </a:r>
            <a:r>
              <a:rPr lang="ru-RU" dirty="0" smtClean="0">
                <a:solidFill>
                  <a:schemeClr val="tx2"/>
                </a:solidFill>
              </a:rPr>
              <a:t> не </a:t>
            </a:r>
            <a:r>
              <a:rPr lang="ru-RU" dirty="0" smtClean="0">
                <a:solidFill>
                  <a:schemeClr val="tx2"/>
                </a:solidFill>
              </a:rPr>
              <a:t>всі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націоналістичні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рухи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акцентують</a:t>
            </a:r>
            <a:r>
              <a:rPr lang="ru-RU" dirty="0" smtClean="0">
                <a:solidFill>
                  <a:schemeClr val="tx2"/>
                </a:solidFill>
              </a:rPr>
              <a:t> на </a:t>
            </a:r>
            <a:r>
              <a:rPr lang="ru-RU" dirty="0" smtClean="0">
                <a:solidFill>
                  <a:schemeClr val="tx2"/>
                </a:solidFill>
              </a:rPr>
              <a:t>цьому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увагу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Релігія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може</a:t>
            </a:r>
            <a:r>
              <a:rPr lang="ru-RU" dirty="0" smtClean="0">
                <a:solidFill>
                  <a:schemeClr val="tx2"/>
                </a:solidFill>
              </a:rPr>
              <a:t> бути </a:t>
            </a:r>
            <a:r>
              <a:rPr lang="ru-RU" dirty="0" smtClean="0">
                <a:solidFill>
                  <a:schemeClr val="tx2"/>
                </a:solidFill>
              </a:rPr>
              <a:t>привласненою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що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робить</a:t>
            </a:r>
            <a:r>
              <a:rPr lang="ru-RU" dirty="0" smtClean="0">
                <a:solidFill>
                  <a:schemeClr val="tx2"/>
                </a:solidFill>
              </a:rPr>
              <a:t> її </a:t>
            </a:r>
            <a:r>
              <a:rPr lang="ru-RU" dirty="0" smtClean="0">
                <a:solidFill>
                  <a:schemeClr val="tx2"/>
                </a:solidFill>
              </a:rPr>
              <a:t>національною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але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може</a:t>
            </a:r>
            <a:r>
              <a:rPr lang="ru-RU" dirty="0" smtClean="0">
                <a:solidFill>
                  <a:schemeClr val="tx2"/>
                </a:solidFill>
              </a:rPr>
              <a:t> не бути </a:t>
            </a:r>
            <a:r>
              <a:rPr lang="ru-RU" dirty="0" smtClean="0">
                <a:solidFill>
                  <a:schemeClr val="tx2"/>
                </a:solidFill>
              </a:rPr>
              <a:t>винятковою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Наприклад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чимало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націй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визначають</a:t>
            </a:r>
            <a:r>
              <a:rPr lang="ru-RU" dirty="0" smtClean="0">
                <a:solidFill>
                  <a:schemeClr val="tx2"/>
                </a:solidFill>
              </a:rPr>
              <a:t> себе, як </a:t>
            </a:r>
            <a:r>
              <a:rPr lang="ru-RU" dirty="0" smtClean="0">
                <a:solidFill>
                  <a:schemeClr val="tx2"/>
                </a:solidFill>
              </a:rPr>
              <a:t>католицькі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хоча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безпосередньо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релігія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універсалією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Інші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релігії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притаманні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одній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етнічній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групі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зокрема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dirty="0" smtClean="0">
                <a:solidFill>
                  <a:schemeClr val="tx2"/>
                </a:solidFill>
              </a:rPr>
              <a:t>юдаїзм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Проте</a:t>
            </a:r>
            <a:r>
              <a:rPr lang="ru-RU" dirty="0" smtClean="0">
                <a:solidFill>
                  <a:schemeClr val="tx2"/>
                </a:solidFill>
              </a:rPr>
              <a:t>, </a:t>
            </a:r>
            <a:r>
              <a:rPr lang="ru-RU" dirty="0" smtClean="0">
                <a:solidFill>
                  <a:schemeClr val="tx2"/>
                </a:solidFill>
              </a:rPr>
              <a:t>сіонізм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загалом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уникає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релігійного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визначення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євреїв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віддаючи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перевагу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етнічним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культурним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чинникам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Спільність релігії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px-Ernestgelln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"/>
            <a:ext cx="2987824" cy="273386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708920"/>
            <a:ext cx="7596336" cy="41490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Ернест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Геллнер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en-US" dirty="0" smtClean="0"/>
              <a:t>“</a:t>
            </a:r>
            <a:r>
              <a:rPr lang="ru-RU" dirty="0" smtClean="0"/>
              <a:t>Нації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націоналізм</a:t>
            </a: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ru-RU" dirty="0" smtClean="0"/>
              <a:t> </a:t>
            </a:r>
            <a:r>
              <a:rPr lang="ru-RU" dirty="0" smtClean="0"/>
              <a:t>1983) </a:t>
            </a:r>
            <a:r>
              <a:rPr lang="ru-RU" dirty="0" smtClean="0"/>
              <a:t>вважав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нація</a:t>
            </a:r>
            <a:r>
              <a:rPr lang="ru-RU" dirty="0" smtClean="0"/>
              <a:t> </a:t>
            </a:r>
            <a:r>
              <a:rPr lang="ru-RU" dirty="0" smtClean="0"/>
              <a:t>є</a:t>
            </a:r>
            <a:r>
              <a:rPr lang="ru-RU" dirty="0" smtClean="0"/>
              <a:t> результатом потреби </a:t>
            </a:r>
            <a:r>
              <a:rPr lang="ru-RU" dirty="0" smtClean="0"/>
              <a:t>сучасного</a:t>
            </a:r>
            <a:r>
              <a:rPr lang="ru-RU" dirty="0" smtClean="0"/>
              <a:t> </a:t>
            </a:r>
            <a:r>
              <a:rPr lang="ru-RU" dirty="0" smtClean="0"/>
              <a:t>суспільства</a:t>
            </a:r>
            <a:r>
              <a:rPr lang="ru-RU" dirty="0" smtClean="0"/>
              <a:t> в </a:t>
            </a:r>
            <a:r>
              <a:rPr lang="ru-RU" dirty="0" smtClean="0"/>
              <a:t>культурній</a:t>
            </a:r>
            <a:r>
              <a:rPr lang="ru-RU" dirty="0" smtClean="0"/>
              <a:t> </a:t>
            </a:r>
            <a:r>
              <a:rPr lang="ru-RU" dirty="0" smtClean="0"/>
              <a:t>гомогенності</a:t>
            </a:r>
            <a:r>
              <a:rPr lang="ru-RU" dirty="0" smtClean="0"/>
              <a:t>, </a:t>
            </a:r>
            <a:r>
              <a:rPr lang="ru-RU" dirty="0" smtClean="0"/>
              <a:t>обумовленій</a:t>
            </a:r>
            <a:r>
              <a:rPr lang="ru-RU" dirty="0" smtClean="0"/>
              <a:t> </a:t>
            </a:r>
            <a:r>
              <a:rPr lang="ru-RU" dirty="0" smtClean="0"/>
              <a:t>розвитком</a:t>
            </a:r>
            <a:r>
              <a:rPr lang="en-US" dirty="0" smtClean="0"/>
              <a:t> </a:t>
            </a:r>
            <a:r>
              <a:rPr lang="uk-UA" dirty="0" smtClean="0"/>
              <a:t>індустріального виробництва</a:t>
            </a:r>
            <a:r>
              <a:rPr lang="ru-RU" dirty="0" smtClean="0"/>
              <a:t>. </a:t>
            </a:r>
            <a:r>
              <a:rPr lang="ru-RU" dirty="0" smtClean="0"/>
              <a:t>Становлення</a:t>
            </a:r>
            <a:r>
              <a:rPr lang="ru-RU" dirty="0" smtClean="0"/>
              <a:t> </a:t>
            </a:r>
            <a:r>
              <a:rPr lang="ru-RU" dirty="0" smtClean="0"/>
              <a:t>нації</a:t>
            </a:r>
            <a:r>
              <a:rPr lang="ru-RU" dirty="0" smtClean="0"/>
              <a:t> </a:t>
            </a:r>
            <a:r>
              <a:rPr lang="ru-RU" dirty="0" smtClean="0"/>
              <a:t>безпосередньо</a:t>
            </a:r>
            <a:r>
              <a:rPr lang="ru-RU" dirty="0" smtClean="0"/>
              <a:t> </a:t>
            </a:r>
            <a:r>
              <a:rPr lang="ru-RU" dirty="0" smtClean="0"/>
              <a:t>зв'язане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поширенням</a:t>
            </a:r>
            <a:r>
              <a:rPr lang="ru-RU" dirty="0" smtClean="0"/>
              <a:t> </a:t>
            </a:r>
            <a:r>
              <a:rPr lang="ru-RU" dirty="0" smtClean="0"/>
              <a:t>загальної</a:t>
            </a:r>
            <a:r>
              <a:rPr lang="ru-RU" dirty="0" smtClean="0"/>
              <a:t> </a:t>
            </a:r>
            <a:r>
              <a:rPr lang="ru-RU" dirty="0" smtClean="0"/>
              <a:t>освіти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засобів</a:t>
            </a:r>
            <a:r>
              <a:rPr lang="ru-RU" dirty="0" smtClean="0"/>
              <a:t> </a:t>
            </a:r>
            <a:r>
              <a:rPr lang="ru-RU" dirty="0" smtClean="0"/>
              <a:t>масової</a:t>
            </a:r>
            <a:r>
              <a:rPr lang="ru-RU" dirty="0" smtClean="0"/>
              <a:t> </a:t>
            </a:r>
            <a:r>
              <a:rPr lang="ru-RU" dirty="0" smtClean="0"/>
              <a:t>інформації</a:t>
            </a:r>
            <a:r>
              <a:rPr lang="ru-RU" dirty="0" smtClean="0"/>
              <a:t>. </a:t>
            </a:r>
            <a:r>
              <a:rPr lang="ru-RU" dirty="0" smtClean="0"/>
              <a:t>Нації</a:t>
            </a:r>
            <a:r>
              <a:rPr lang="ru-RU" dirty="0" smtClean="0"/>
              <a:t>, за </a:t>
            </a:r>
            <a:r>
              <a:rPr lang="ru-RU" dirty="0" smtClean="0"/>
              <a:t>Ґеллнером</a:t>
            </a:r>
            <a:r>
              <a:rPr lang="ru-RU" dirty="0" smtClean="0"/>
              <a:t>, — </a:t>
            </a:r>
            <a:r>
              <a:rPr lang="ru-RU" dirty="0" smtClean="0"/>
              <a:t>цілеспрямовано</a:t>
            </a:r>
            <a:r>
              <a:rPr lang="ru-RU" dirty="0" smtClean="0"/>
              <a:t> </a:t>
            </a:r>
            <a:r>
              <a:rPr lang="ru-RU" dirty="0" smtClean="0"/>
              <a:t>створювані</a:t>
            </a:r>
            <a:r>
              <a:rPr lang="ru-RU" dirty="0" smtClean="0"/>
              <a:t> </a:t>
            </a:r>
            <a:r>
              <a:rPr lang="ru-RU" dirty="0" smtClean="0"/>
              <a:t>спільноти</a:t>
            </a:r>
            <a:r>
              <a:rPr lang="ru-RU" dirty="0" smtClean="0"/>
              <a:t>. </a:t>
            </a:r>
            <a:r>
              <a:rPr lang="ru-RU" dirty="0" smtClean="0"/>
              <a:t>Провідна</a:t>
            </a:r>
            <a:r>
              <a:rPr lang="ru-RU" dirty="0" smtClean="0"/>
              <a:t> роль у </a:t>
            </a:r>
            <a:r>
              <a:rPr lang="ru-RU" dirty="0" smtClean="0"/>
              <a:t>цьому</a:t>
            </a:r>
            <a:r>
              <a:rPr lang="ru-RU" dirty="0" smtClean="0"/>
              <a:t> </a:t>
            </a:r>
            <a:r>
              <a:rPr lang="ru-RU" dirty="0" smtClean="0"/>
              <a:t>процесі</a:t>
            </a:r>
            <a:r>
              <a:rPr lang="ru-RU" dirty="0" smtClean="0"/>
              <a:t> </a:t>
            </a:r>
            <a:r>
              <a:rPr lang="ru-RU" dirty="0" smtClean="0"/>
              <a:t>належить</a:t>
            </a:r>
            <a:r>
              <a:rPr lang="ru-RU" dirty="0" smtClean="0"/>
              <a:t> </a:t>
            </a:r>
            <a:r>
              <a:rPr lang="ru-RU" dirty="0" smtClean="0"/>
              <a:t>інтелектуальній</a:t>
            </a:r>
            <a:r>
              <a:rPr lang="ru-RU" dirty="0" smtClean="0"/>
              <a:t> </a:t>
            </a:r>
            <a:r>
              <a:rPr lang="ru-RU" dirty="0" smtClean="0"/>
              <a:t>версті</a:t>
            </a:r>
            <a:r>
              <a:rPr lang="ru-RU" dirty="0" smtClean="0"/>
              <a:t> </a:t>
            </a:r>
            <a:r>
              <a:rPr lang="ru-RU" dirty="0" smtClean="0"/>
              <a:t>суспільства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Ернест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Геллнер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7"/>
            <a:ext cx="6851104" cy="43924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Бенедикт </a:t>
            </a:r>
            <a:r>
              <a:rPr lang="ru-RU" b="1" dirty="0" smtClean="0">
                <a:solidFill>
                  <a:srgbClr val="FF0000"/>
                </a:solidFill>
              </a:rPr>
              <a:t>Андерсон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розглядає</a:t>
            </a:r>
            <a:r>
              <a:rPr lang="ru-RU" dirty="0" smtClean="0"/>
              <a:t> </a:t>
            </a:r>
            <a:r>
              <a:rPr lang="ru-RU" dirty="0" smtClean="0"/>
              <a:t>сучасні</a:t>
            </a:r>
            <a:r>
              <a:rPr lang="ru-RU" dirty="0" smtClean="0"/>
              <a:t> </a:t>
            </a:r>
            <a:r>
              <a:rPr lang="ru-RU" dirty="0" smtClean="0"/>
              <a:t>нації</a:t>
            </a:r>
            <a:r>
              <a:rPr lang="ru-RU" dirty="0" smtClean="0"/>
              <a:t> як штучно </a:t>
            </a:r>
            <a:r>
              <a:rPr lang="ru-RU" dirty="0" smtClean="0"/>
              <a:t>створювані</a:t>
            </a:r>
            <a:r>
              <a:rPr lang="ru-RU" dirty="0" smtClean="0">
                <a:hlinkClick r:id="rId2" tooltip="Уявлені спільноти (ще не написана)"/>
              </a:rPr>
              <a:t>«</a:t>
            </a:r>
            <a:r>
              <a:rPr lang="ru-RU" dirty="0" smtClean="0">
                <a:hlinkClick r:id="rId2" tooltip="Уявлені спільноти (ще не написана)"/>
              </a:rPr>
              <a:t>уявлені</a:t>
            </a:r>
            <a:r>
              <a:rPr lang="ru-RU" dirty="0" smtClean="0">
                <a:hlinkClick r:id="rId2" tooltip="Уявлені спільноти (ще не написана)"/>
              </a:rPr>
              <a:t> </a:t>
            </a:r>
            <a:r>
              <a:rPr lang="ru-RU" dirty="0" smtClean="0">
                <a:hlinkClick r:id="rId2" tooltip="Уявлені спільноти (ще не написана)"/>
              </a:rPr>
              <a:t>спільноти</a:t>
            </a:r>
            <a:r>
              <a:rPr lang="ru-RU" dirty="0" smtClean="0">
                <a:hlinkClick r:id="rId2" tooltip="Уявлені спільноти (ще не написана)"/>
              </a:rPr>
              <a:t>»</a:t>
            </a:r>
            <a:r>
              <a:rPr lang="ru-RU" dirty="0" smtClean="0"/>
              <a:t>. В </a:t>
            </a:r>
            <a:r>
              <a:rPr lang="ru-RU" dirty="0" smtClean="0"/>
              <a:t>основі</a:t>
            </a:r>
            <a:r>
              <a:rPr lang="ru-RU" dirty="0" smtClean="0"/>
              <a:t> </a:t>
            </a:r>
            <a:r>
              <a:rPr lang="ru-RU" dirty="0" smtClean="0"/>
              <a:t>цього</a:t>
            </a:r>
            <a:r>
              <a:rPr lang="ru-RU" dirty="0" smtClean="0"/>
              <a:t> </a:t>
            </a:r>
            <a:r>
              <a:rPr lang="ru-RU" dirty="0" smtClean="0"/>
              <a:t>процесу</a:t>
            </a:r>
            <a:r>
              <a:rPr lang="ru-RU" dirty="0" smtClean="0"/>
              <a:t>, за </a:t>
            </a:r>
            <a:r>
              <a:rPr lang="ru-RU" dirty="0" smtClean="0"/>
              <a:t>Андерсоном</a:t>
            </a:r>
            <a:r>
              <a:rPr lang="ru-RU" dirty="0" smtClean="0"/>
              <a:t>, </a:t>
            </a:r>
            <a:r>
              <a:rPr lang="ru-RU" dirty="0" smtClean="0"/>
              <a:t>лежить</a:t>
            </a:r>
            <a:r>
              <a:rPr lang="ru-RU" dirty="0" smtClean="0"/>
              <a:t> феномен «</a:t>
            </a:r>
            <a:r>
              <a:rPr lang="ru-RU" dirty="0" smtClean="0"/>
              <a:t>друкарського</a:t>
            </a:r>
            <a:r>
              <a:rPr lang="ru-RU" dirty="0" smtClean="0"/>
              <a:t> </a:t>
            </a:r>
            <a:r>
              <a:rPr lang="ru-RU" dirty="0" smtClean="0"/>
              <a:t>капіталізму</a:t>
            </a:r>
            <a:r>
              <a:rPr lang="ru-RU" dirty="0" smtClean="0"/>
              <a:t>»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властивими</a:t>
            </a:r>
            <a:r>
              <a:rPr lang="ru-RU" dirty="0" smtClean="0"/>
              <a:t> </a:t>
            </a:r>
            <a:r>
              <a:rPr lang="ru-RU" dirty="0" smtClean="0"/>
              <a:t>йому</a:t>
            </a:r>
            <a:r>
              <a:rPr lang="ru-RU" dirty="0" smtClean="0"/>
              <a:t> газетами </a:t>
            </a:r>
            <a:r>
              <a:rPr lang="ru-RU" dirty="0" smtClean="0"/>
              <a:t>і</a:t>
            </a:r>
            <a:r>
              <a:rPr lang="ru-RU" dirty="0" smtClean="0"/>
              <a:t> романами,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зображують</a:t>
            </a:r>
            <a:r>
              <a:rPr lang="ru-RU" dirty="0" smtClean="0"/>
              <a:t> </a:t>
            </a:r>
            <a:r>
              <a:rPr lang="ru-RU" dirty="0" smtClean="0"/>
              <a:t>націю</a:t>
            </a:r>
            <a:r>
              <a:rPr lang="ru-RU" dirty="0" smtClean="0"/>
              <a:t> як </a:t>
            </a:r>
            <a:r>
              <a:rPr lang="ru-RU" dirty="0" smtClean="0"/>
              <a:t>соціокультурну</a:t>
            </a:r>
            <a:r>
              <a:rPr lang="ru-RU" dirty="0" smtClean="0"/>
              <a:t> </a:t>
            </a:r>
            <a:r>
              <a:rPr lang="ru-RU" dirty="0" smtClean="0"/>
              <a:t>спільність</a:t>
            </a:r>
            <a:r>
              <a:rPr lang="ru-RU" dirty="0" smtClean="0"/>
              <a:t> (</a:t>
            </a:r>
            <a:r>
              <a:rPr lang="ru-RU" dirty="0" smtClean="0"/>
              <a:t>порівн</a:t>
            </a:r>
            <a:r>
              <a:rPr lang="ru-RU" dirty="0" smtClean="0"/>
              <a:t>.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аналогічними</a:t>
            </a:r>
            <a:r>
              <a:rPr lang="ru-RU" dirty="0" smtClean="0"/>
              <a:t> </a:t>
            </a:r>
            <a:r>
              <a:rPr lang="ru-RU" dirty="0" smtClean="0"/>
              <a:t>ідеями</a:t>
            </a:r>
            <a:r>
              <a:rPr lang="ru-RU" dirty="0" smtClean="0"/>
              <a:t> </a:t>
            </a:r>
            <a:r>
              <a:rPr lang="ru-RU" dirty="0" smtClean="0"/>
              <a:t>Мак-Люена</a:t>
            </a:r>
            <a:r>
              <a:rPr lang="ru-RU" dirty="0" smtClean="0"/>
              <a:t>). На </a:t>
            </a:r>
            <a:r>
              <a:rPr lang="ru-RU" dirty="0" smtClean="0"/>
              <a:t>його</a:t>
            </a:r>
            <a:r>
              <a:rPr lang="ru-RU" dirty="0" smtClean="0"/>
              <a:t> думку першими </a:t>
            </a:r>
            <a:r>
              <a:rPr lang="ru-RU" dirty="0" smtClean="0"/>
              <a:t>націями</a:t>
            </a:r>
            <a:r>
              <a:rPr lang="ru-RU" dirty="0" smtClean="0"/>
              <a:t> стали </a:t>
            </a:r>
            <a:r>
              <a:rPr lang="ru-RU" dirty="0" smtClean="0"/>
              <a:t>латиноамериканські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сформувались</a:t>
            </a:r>
            <a:r>
              <a:rPr lang="ru-RU" dirty="0" smtClean="0"/>
              <a:t> в </a:t>
            </a:r>
            <a:r>
              <a:rPr lang="ru-RU" dirty="0" smtClean="0"/>
              <a:t>ході</a:t>
            </a:r>
            <a:r>
              <a:rPr lang="ru-RU" dirty="0" smtClean="0"/>
              <a:t> </a:t>
            </a:r>
            <a:r>
              <a:rPr lang="ru-RU" dirty="0" smtClean="0"/>
              <a:t>боротьби</a:t>
            </a:r>
            <a:r>
              <a:rPr lang="ru-RU" dirty="0" smtClean="0"/>
              <a:t> </a:t>
            </a:r>
            <a:r>
              <a:rPr lang="ru-RU" dirty="0" smtClean="0"/>
              <a:t>проти</a:t>
            </a:r>
            <a:r>
              <a:rPr lang="ru-RU" dirty="0" smtClean="0"/>
              <a:t> </a:t>
            </a:r>
            <a:r>
              <a:rPr lang="ru-RU" dirty="0" smtClean="0"/>
              <a:t>іспанської</a:t>
            </a:r>
            <a:r>
              <a:rPr lang="ru-RU" dirty="0" smtClean="0"/>
              <a:t> </a:t>
            </a:r>
            <a:r>
              <a:rPr lang="ru-RU" dirty="0" smtClean="0"/>
              <a:t>корони</a:t>
            </a:r>
            <a:r>
              <a:rPr lang="ru-RU" dirty="0" smtClean="0"/>
              <a:t>, а за ними </a:t>
            </a:r>
            <a:r>
              <a:rPr lang="ru-RU" dirty="0" smtClean="0"/>
              <a:t>з</a:t>
            </a:r>
            <a:r>
              <a:rPr lang="ru-RU" dirty="0" smtClean="0"/>
              <a:t> невеликим </a:t>
            </a:r>
            <a:r>
              <a:rPr lang="ru-RU" dirty="0" smtClean="0"/>
              <a:t>відривом</a:t>
            </a:r>
            <a:r>
              <a:rPr lang="ru-RU" dirty="0" smtClean="0"/>
              <a:t> </a:t>
            </a:r>
            <a:r>
              <a:rPr lang="ru-RU" dirty="0" smtClean="0"/>
              <a:t>слідували</a:t>
            </a:r>
            <a:r>
              <a:rPr lang="ru-RU" dirty="0" smtClean="0"/>
              <a:t> США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потім</a:t>
            </a:r>
            <a:r>
              <a:rPr lang="ru-RU" dirty="0" smtClean="0"/>
              <a:t> </a:t>
            </a:r>
            <a:r>
              <a:rPr lang="ru-RU" dirty="0" smtClean="0"/>
              <a:t>Франція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Бенедикт Андерсон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-1"/>
            <a:ext cx="1979712" cy="3388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222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Бумажная</vt:lpstr>
      <vt:lpstr>Апекс</vt:lpstr>
      <vt:lpstr>Людина і Світ “Нація”</vt:lpstr>
      <vt:lpstr>Слайд 2</vt:lpstr>
      <vt:lpstr>Основні значення “НАЦІЯ”</vt:lpstr>
      <vt:lpstr>Спільність походження </vt:lpstr>
      <vt:lpstr>Спільність мови </vt:lpstr>
      <vt:lpstr>Спільність культури</vt:lpstr>
      <vt:lpstr>Спільність релігії </vt:lpstr>
      <vt:lpstr>Ернест Геллнер</vt:lpstr>
      <vt:lpstr>Бенедикт Андерсон</vt:lpstr>
      <vt:lpstr>Ентоні Дейвід Сміт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Людина і Світ “Нація”</dc:title>
  <dc:creator>Admin</dc:creator>
  <cp:lastModifiedBy>Admin</cp:lastModifiedBy>
  <cp:revision>8</cp:revision>
  <dcterms:created xsi:type="dcterms:W3CDTF">2014-01-08T15:04:30Z</dcterms:created>
  <dcterms:modified xsi:type="dcterms:W3CDTF">2014-01-08T16:22:09Z</dcterms:modified>
</cp:coreProperties>
</file>