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1" r:id="rId5"/>
    <p:sldId id="263" r:id="rId6"/>
    <p:sldId id="260" r:id="rId7"/>
    <p:sldId id="262" r:id="rId8"/>
    <p:sldId id="258" r:id="rId9"/>
    <p:sldId id="264" r:id="rId10"/>
    <p:sldId id="25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9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6DD9C-7BB1-415D-9C03-B3B10100EC0C}" type="datetimeFigureOut">
              <a:rPr lang="ru-RU" smtClean="0"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085CB-B491-4BAE-B69F-4104F56416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6DD9C-7BB1-415D-9C03-B3B10100EC0C}" type="datetimeFigureOut">
              <a:rPr lang="ru-RU" smtClean="0"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085CB-B491-4BAE-B69F-4104F56416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6DD9C-7BB1-415D-9C03-B3B10100EC0C}" type="datetimeFigureOut">
              <a:rPr lang="ru-RU" smtClean="0"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085CB-B491-4BAE-B69F-4104F56416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6DD9C-7BB1-415D-9C03-B3B10100EC0C}" type="datetimeFigureOut">
              <a:rPr lang="ru-RU" smtClean="0"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085CB-B491-4BAE-B69F-4104F56416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6DD9C-7BB1-415D-9C03-B3B10100EC0C}" type="datetimeFigureOut">
              <a:rPr lang="ru-RU" smtClean="0"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085CB-B491-4BAE-B69F-4104F56416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6DD9C-7BB1-415D-9C03-B3B10100EC0C}" type="datetimeFigureOut">
              <a:rPr lang="ru-RU" smtClean="0"/>
              <a:t>06.12.2013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085CB-B491-4BAE-B69F-4104F56416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6DD9C-7BB1-415D-9C03-B3B10100EC0C}" type="datetimeFigureOut">
              <a:rPr lang="ru-RU" smtClean="0"/>
              <a:t>06.12.2013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085CB-B491-4BAE-B69F-4104F56416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6DD9C-7BB1-415D-9C03-B3B10100EC0C}" type="datetimeFigureOut">
              <a:rPr lang="ru-RU" smtClean="0"/>
              <a:t>06.12.2013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085CB-B491-4BAE-B69F-4104F56416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6DD9C-7BB1-415D-9C03-B3B10100EC0C}" type="datetimeFigureOut">
              <a:rPr lang="ru-RU" smtClean="0"/>
              <a:t>06.12.2013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085CB-B491-4BAE-B69F-4104F56416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6DD9C-7BB1-415D-9C03-B3B10100EC0C}" type="datetimeFigureOut">
              <a:rPr lang="ru-RU" smtClean="0"/>
              <a:t>06.12.2013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085CB-B491-4BAE-B69F-4104F56416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6DD9C-7BB1-415D-9C03-B3B10100EC0C}" type="datetimeFigureOut">
              <a:rPr lang="ru-RU" smtClean="0"/>
              <a:t>06.12.2013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085CB-B491-4BAE-B69F-4104F56416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6DD9C-7BB1-415D-9C03-B3B10100EC0C}" type="datetimeFigureOut">
              <a:rPr lang="ru-RU" smtClean="0"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085CB-B491-4BAE-B69F-4104F56416E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232248"/>
          </a:xfrm>
        </p:spPr>
        <p:txBody>
          <a:bodyPr>
            <a:normAutofit/>
          </a:bodyPr>
          <a:lstStyle/>
          <a:p>
            <a:r>
              <a:rPr lang="ru-RU" sz="8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Будова Галактики</a:t>
            </a:r>
            <a:endParaRPr lang="ru-RU" sz="8800" dirty="0">
              <a:solidFill>
                <a:schemeClr val="accent4">
                  <a:lumMod val="40000"/>
                  <a:lumOff val="6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68144" y="5517232"/>
            <a:ext cx="3059832" cy="1340768"/>
          </a:xfrm>
        </p:spPr>
        <p:txBody>
          <a:bodyPr>
            <a:normAutofit fontScale="85000" lnSpcReduction="10000"/>
          </a:bodyPr>
          <a:lstStyle/>
          <a:p>
            <a:r>
              <a:rPr lang="uk-UA" dirty="0" smtClean="0"/>
              <a:t>Підготував учень 34-ї групи </a:t>
            </a:r>
          </a:p>
          <a:p>
            <a:r>
              <a:rPr lang="uk-UA" dirty="0" smtClean="0"/>
              <a:t>Лебедєв Владислав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80928"/>
            <a:ext cx="8229600" cy="1143000"/>
          </a:xfrm>
        </p:spPr>
        <p:txBody>
          <a:bodyPr>
            <a:noAutofit/>
          </a:bodyPr>
          <a:lstStyle/>
          <a:p>
            <a:r>
              <a:rPr lang="uk-UA" sz="9600" dirty="0" smtClean="0">
                <a:solidFill>
                  <a:srgbClr val="FF0000"/>
                </a:solidFill>
              </a:rPr>
              <a:t>Дякую За Увагу!!!</a:t>
            </a:r>
            <a:endParaRPr lang="ru-RU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vi-VN" sz="3600" dirty="0">
                <a:solidFill>
                  <a:schemeClr val="bg1">
                    <a:lumMod val="75000"/>
                  </a:schemeClr>
                </a:solidFill>
              </a:rPr>
              <a:t>Гала́ктика</a:t>
            </a:r>
            <a:r>
              <a:rPr lang="uk-UA" sz="3600" dirty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el-GR" sz="3600" dirty="0">
                <a:solidFill>
                  <a:schemeClr val="bg1">
                    <a:lumMod val="75000"/>
                  </a:schemeClr>
                </a:solidFill>
              </a:rPr>
              <a:t>Γαλαξίας — </a:t>
            </a:r>
            <a:r>
              <a:rPr lang="vi-VN" sz="3600" dirty="0">
                <a:solidFill>
                  <a:schemeClr val="bg1">
                    <a:lumMod val="75000"/>
                  </a:schemeClr>
                </a:solidFill>
              </a:rPr>
              <a:t>молочний) — гігантська, </a:t>
            </a:r>
            <a:r>
              <a:rPr lang="uk-UA" sz="3600" dirty="0">
                <a:solidFill>
                  <a:schemeClr val="bg1">
                    <a:lumMod val="75000"/>
                  </a:schemeClr>
                </a:solidFill>
              </a:rPr>
              <a:t>гравітаційно-зв’язана</a:t>
            </a:r>
            <a:r>
              <a:rPr lang="vi-VN" sz="3600" dirty="0">
                <a:solidFill>
                  <a:schemeClr val="bg1">
                    <a:lumMod val="75000"/>
                  </a:schemeClr>
                </a:solidFill>
              </a:rPr>
              <a:t> система із </a:t>
            </a:r>
            <a:r>
              <a:rPr lang="uk-UA" sz="3600" dirty="0">
                <a:solidFill>
                  <a:schemeClr val="bg1">
                    <a:lumMod val="75000"/>
                  </a:schemeClr>
                </a:solidFill>
              </a:rPr>
              <a:t>зірок</a:t>
            </a:r>
            <a:r>
              <a:rPr lang="vi-VN" sz="3600" dirty="0">
                <a:solidFill>
                  <a:schemeClr val="bg1">
                    <a:lumMod val="75000"/>
                  </a:schemeClr>
                </a:solidFill>
              </a:rPr>
              <a:t> і</a:t>
            </a:r>
            <a:r>
              <a:rPr lang="uk-UA" sz="3600" dirty="0">
                <a:solidFill>
                  <a:schemeClr val="bg1">
                    <a:lumMod val="75000"/>
                  </a:schemeClr>
                </a:solidFill>
              </a:rPr>
              <a:t> зоряних скупчень</a:t>
            </a:r>
            <a:r>
              <a:rPr lang="vi-VN" sz="3600" dirty="0">
                <a:solidFill>
                  <a:schemeClr val="bg1">
                    <a:lumMod val="75000"/>
                  </a:schemeClr>
                </a:solidFill>
              </a:rPr>
              <a:t>,</a:t>
            </a:r>
            <a:r>
              <a:rPr lang="uk-UA" sz="3600" dirty="0">
                <a:solidFill>
                  <a:schemeClr val="bg1">
                    <a:lumMod val="75000"/>
                  </a:schemeClr>
                </a:solidFill>
              </a:rPr>
              <a:t>міжзоряного газу й пилу</a:t>
            </a:r>
            <a:r>
              <a:rPr lang="vi-VN" sz="3600" dirty="0">
                <a:solidFill>
                  <a:schemeClr val="bg1">
                    <a:lumMod val="75000"/>
                  </a:schemeClr>
                </a:solidFill>
              </a:rPr>
              <a:t>, і</a:t>
            </a:r>
            <a:r>
              <a:rPr lang="uk-UA" sz="3600" dirty="0">
                <a:solidFill>
                  <a:schemeClr val="bg1">
                    <a:lumMod val="75000"/>
                  </a:schemeClr>
                </a:solidFill>
              </a:rPr>
              <a:t> темної матерії</a:t>
            </a:r>
            <a:r>
              <a:rPr lang="vi-VN" sz="3600" dirty="0">
                <a:solidFill>
                  <a:schemeClr val="bg1">
                    <a:lumMod val="75000"/>
                  </a:schemeClr>
                </a:solidFill>
              </a:rPr>
              <a:t>. </a:t>
            </a:r>
            <a:r>
              <a:rPr lang="vi-VN" sz="3600" dirty="0">
                <a:solidFill>
                  <a:schemeClr val="bg1">
                    <a:lumMod val="75000"/>
                  </a:schemeClr>
                </a:solidFill>
              </a:rPr>
              <a:t>Всі об'єкти в складі галактик беруть участь в русі відносно </a:t>
            </a:r>
            <a:r>
              <a:rPr lang="vi-VN" sz="3600" dirty="0" smtClean="0">
                <a:solidFill>
                  <a:schemeClr val="bg1">
                    <a:lumMod val="75000"/>
                  </a:schemeClr>
                </a:solidFill>
              </a:rPr>
              <a:t>загального</a:t>
            </a:r>
            <a:r>
              <a:rPr lang="vi-VN" sz="3600" dirty="0">
                <a:solidFill>
                  <a:schemeClr val="bg1">
                    <a:lumMod val="75000"/>
                  </a:schemeClr>
                </a:solidFill>
              </a:rPr>
              <a:t> </a:t>
            </a:r>
            <a:r>
              <a:rPr lang="uk-UA" sz="3600" dirty="0" smtClean="0">
                <a:solidFill>
                  <a:schemeClr val="bg1">
                    <a:lumMod val="75000"/>
                  </a:schemeClr>
                </a:solidFill>
              </a:rPr>
              <a:t>центру мас.</a:t>
            </a:r>
          </a:p>
          <a:p>
            <a:r>
              <a:rPr lang="vi-VN" sz="3600" dirty="0">
                <a:solidFill>
                  <a:schemeClr val="bg1">
                    <a:lumMod val="75000"/>
                  </a:schemeClr>
                </a:solidFill>
              </a:rPr>
              <a:t>Слово «гала́ктика» </a:t>
            </a:r>
            <a:r>
              <a:rPr lang="vi-VN" sz="3600" dirty="0" smtClean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vi-VN" sz="3600" dirty="0">
                <a:solidFill>
                  <a:schemeClr val="bg1">
                    <a:lumMod val="75000"/>
                  </a:schemeClr>
                </a:solidFill>
              </a:rPr>
              <a:t> </a:t>
            </a:r>
            <a:r>
              <a:rPr lang="el-GR" sz="3600" dirty="0">
                <a:solidFill>
                  <a:schemeClr val="bg1">
                    <a:lumMod val="75000"/>
                  </a:schemeClr>
                </a:solidFill>
              </a:rPr>
              <a:t>γαλαξίας) </a:t>
            </a:r>
            <a:r>
              <a:rPr lang="vi-VN" sz="3600" dirty="0">
                <a:solidFill>
                  <a:schemeClr val="bg1">
                    <a:lumMod val="75000"/>
                  </a:schemeClr>
                </a:solidFill>
              </a:rPr>
              <a:t>походить від грецької назви </a:t>
            </a:r>
            <a:r>
              <a:rPr lang="uk-UA" sz="3600" dirty="0" smtClean="0">
                <a:solidFill>
                  <a:schemeClr val="bg1">
                    <a:lumMod val="75000"/>
                  </a:schemeClr>
                </a:solidFill>
              </a:rPr>
              <a:t>нашої Галактики</a:t>
            </a:r>
            <a:r>
              <a:rPr lang="vi-VN" sz="3600" dirty="0">
                <a:solidFill>
                  <a:schemeClr val="bg1">
                    <a:lumMod val="75000"/>
                  </a:schemeClr>
                </a:solidFill>
              </a:rPr>
              <a:t> (</a:t>
            </a:r>
            <a:r>
              <a:rPr lang="el-GR" sz="3600" dirty="0">
                <a:solidFill>
                  <a:schemeClr val="bg1">
                    <a:lumMod val="75000"/>
                  </a:schemeClr>
                </a:solidFill>
              </a:rPr>
              <a:t>κύκλος γαλαξίας </a:t>
            </a:r>
            <a:r>
              <a:rPr lang="vi-VN" sz="3600" dirty="0">
                <a:solidFill>
                  <a:schemeClr val="bg1">
                    <a:lumMod val="75000"/>
                  </a:schemeClr>
                </a:solidFill>
              </a:rPr>
              <a:t>означає «молочне кільце» — як опис </a:t>
            </a:r>
            <a:r>
              <a:rPr lang="vi-VN" sz="3600" dirty="0" smtClean="0">
                <a:solidFill>
                  <a:schemeClr val="bg1">
                    <a:lumMod val="75000"/>
                  </a:schemeClr>
                </a:solidFill>
              </a:rPr>
              <a:t>спостережуваного </a:t>
            </a:r>
            <a:r>
              <a:rPr lang="vi-VN" sz="3600" dirty="0">
                <a:solidFill>
                  <a:schemeClr val="bg1">
                    <a:lumMod val="75000"/>
                  </a:schemeClr>
                </a:solidFill>
              </a:rPr>
              <a:t>явища на нічному небі</a:t>
            </a:r>
            <a:r>
              <a:rPr lang="vi-VN" sz="3600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  <a:endParaRPr lang="uk-UA" sz="3600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1b471fa356b1877a64c0d447bc926b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723" y="34084"/>
            <a:ext cx="9098554" cy="68239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80px-M32_hst_big — коп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32px-Irregular_galaxy_NGC_1427A_(captured_by_the_Hubble_Space_Telescope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1b471fa356b1877a64c0d447bc926b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34084"/>
            <a:ext cx="9144000" cy="68239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1b471fa356b1877a64c0d447bc926b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34084"/>
            <a:ext cx="9144000" cy="68239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15</Words>
  <Application>Microsoft Office PowerPoint</Application>
  <PresentationFormat>Экран (4:3)</PresentationFormat>
  <Paragraphs>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Будова Галактики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Дякую За Увагу!!!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Будова Галактики</dc:title>
  <dc:creator>Владислав Лебедев</dc:creator>
  <cp:lastModifiedBy>Владислав Лебедев</cp:lastModifiedBy>
  <cp:revision>4</cp:revision>
  <dcterms:created xsi:type="dcterms:W3CDTF">2013-12-06T15:27:28Z</dcterms:created>
  <dcterms:modified xsi:type="dcterms:W3CDTF">2013-12-06T16:04:24Z</dcterms:modified>
</cp:coreProperties>
</file>