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57" r:id="rId3"/>
    <p:sldId id="286" r:id="rId4"/>
    <p:sldId id="258" r:id="rId5"/>
    <p:sldId id="287" r:id="rId6"/>
    <p:sldId id="292" r:id="rId7"/>
    <p:sldId id="259" r:id="rId8"/>
    <p:sldId id="260" r:id="rId9"/>
    <p:sldId id="261" r:id="rId10"/>
    <p:sldId id="288" r:id="rId11"/>
    <p:sldId id="262" r:id="rId12"/>
    <p:sldId id="289" r:id="rId13"/>
    <p:sldId id="263" r:id="rId14"/>
    <p:sldId id="264" r:id="rId15"/>
    <p:sldId id="290" r:id="rId16"/>
    <p:sldId id="265" r:id="rId17"/>
    <p:sldId id="291" r:id="rId18"/>
    <p:sldId id="266" r:id="rId19"/>
    <p:sldId id="304" r:id="rId20"/>
    <p:sldId id="293" r:id="rId21"/>
    <p:sldId id="294" r:id="rId22"/>
    <p:sldId id="295" r:id="rId23"/>
    <p:sldId id="296" r:id="rId24"/>
    <p:sldId id="297" r:id="rId25"/>
    <p:sldId id="298" r:id="rId26"/>
    <p:sldId id="299" r:id="rId27"/>
    <p:sldId id="300" r:id="rId28"/>
    <p:sldId id="301" r:id="rId29"/>
    <p:sldId id="302" r:id="rId30"/>
    <p:sldId id="303"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35" autoAdjust="0"/>
    <p:restoredTop sz="94660"/>
  </p:normalViewPr>
  <p:slideViewPr>
    <p:cSldViewPr>
      <p:cViewPr>
        <p:scale>
          <a:sx n="69" d="100"/>
          <a:sy n="69" d="100"/>
        </p:scale>
        <p:origin x="-1992" y="-47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979203-CA66-4788-BB2E-8DBC87484105}" type="datetimeFigureOut">
              <a:rPr lang="uk-UA" smtClean="0"/>
              <a:pPr/>
              <a:t>14.05.2014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292A2-164A-492F-91F4-B6ED93AC06AA}"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Ландшафтне</a:t>
            </a:r>
            <a:r>
              <a:rPr lang="ru-RU" dirty="0" smtClean="0"/>
              <a:t> </a:t>
            </a:r>
            <a:r>
              <a:rPr lang="ru-RU" dirty="0" err="1" smtClean="0"/>
              <a:t>різноманіття</a:t>
            </a:r>
            <a:r>
              <a:rPr lang="ru-RU" dirty="0" smtClean="0"/>
              <a:t> є </a:t>
            </a:r>
            <a:r>
              <a:rPr lang="ru-RU" dirty="0" err="1" smtClean="0"/>
              <a:t>особливим</a:t>
            </a:r>
            <a:r>
              <a:rPr lang="ru-RU" dirty="0" smtClean="0"/>
              <a:t> </a:t>
            </a:r>
            <a:r>
              <a:rPr lang="ru-RU" dirty="0" err="1" smtClean="0"/>
              <a:t>виявом</a:t>
            </a:r>
            <a:r>
              <a:rPr lang="ru-RU" dirty="0" smtClean="0"/>
              <a:t> </a:t>
            </a:r>
            <a:r>
              <a:rPr lang="ru-RU" dirty="0" err="1" smtClean="0"/>
              <a:t>усезагального</a:t>
            </a:r>
            <a:r>
              <a:rPr lang="ru-RU" dirty="0" smtClean="0"/>
              <a:t> та земного природного </a:t>
            </a:r>
            <a:r>
              <a:rPr lang="ru-RU" dirty="0" err="1" smtClean="0"/>
              <a:t>різноманіття</a:t>
            </a:r>
            <a:r>
              <a:rPr lang="ru-RU" dirty="0" smtClean="0"/>
              <a:t> і </a:t>
            </a:r>
            <a:r>
              <a:rPr lang="ru-RU" dirty="0" err="1" smtClean="0"/>
              <a:t>вирізняється</a:t>
            </a:r>
            <a:r>
              <a:rPr lang="ru-RU" dirty="0" smtClean="0"/>
              <a:t> з </a:t>
            </a:r>
            <a:r>
              <a:rPr lang="ru-RU" dirty="0" err="1" smtClean="0"/>
              <a:t>поміж</a:t>
            </a:r>
            <a:r>
              <a:rPr lang="ru-RU" dirty="0" smtClean="0"/>
              <a:t> </a:t>
            </a:r>
            <a:r>
              <a:rPr lang="ru-RU" dirty="0" err="1" smtClean="0"/>
              <a:t>інших</a:t>
            </a:r>
            <a:r>
              <a:rPr lang="ru-RU" dirty="0" smtClean="0"/>
              <a:t> </a:t>
            </a:r>
            <a:r>
              <a:rPr lang="ru-RU" dirty="0" err="1" smtClean="0"/>
              <a:t>їх</a:t>
            </a:r>
            <a:r>
              <a:rPr lang="ru-RU" dirty="0" smtClean="0"/>
              <a:t> </a:t>
            </a:r>
            <a:r>
              <a:rPr lang="ru-RU" dirty="0" err="1" smtClean="0"/>
              <a:t>складників</a:t>
            </a:r>
            <a:r>
              <a:rPr lang="ru-RU" dirty="0" smtClean="0"/>
              <a:t> </a:t>
            </a:r>
            <a:r>
              <a:rPr lang="ru-RU" dirty="0" err="1" smtClean="0"/>
              <a:t>інтегративною</a:t>
            </a:r>
            <a:r>
              <a:rPr lang="ru-RU" dirty="0" smtClean="0"/>
              <a:t> </a:t>
            </a:r>
            <a:r>
              <a:rPr lang="ru-RU" dirty="0" err="1" smtClean="0"/>
              <a:t>сутністю</a:t>
            </a:r>
            <a:r>
              <a:rPr lang="ru-RU" dirty="0" smtClean="0"/>
              <a:t> </a:t>
            </a:r>
            <a:r>
              <a:rPr lang="ru-RU" dirty="0" err="1" smtClean="0"/>
              <a:t>свого</a:t>
            </a:r>
            <a:r>
              <a:rPr lang="ru-RU" dirty="0" smtClean="0"/>
              <a:t> </a:t>
            </a:r>
            <a:r>
              <a:rPr lang="ru-RU" dirty="0" err="1" smtClean="0"/>
              <a:t>змісту</a:t>
            </a:r>
            <a:r>
              <a:rPr lang="ru-RU" dirty="0" smtClean="0"/>
              <a:t>, </a:t>
            </a:r>
            <a:r>
              <a:rPr lang="ru-RU" dirty="0" err="1" smtClean="0"/>
              <a:t>поєднуючи</a:t>
            </a:r>
            <a:r>
              <a:rPr lang="ru-RU" dirty="0" smtClean="0"/>
              <a:t> в </a:t>
            </a:r>
            <a:r>
              <a:rPr lang="ru-RU" dirty="0" err="1" smtClean="0"/>
              <a:t>собі</a:t>
            </a:r>
            <a:r>
              <a:rPr lang="ru-RU" dirty="0" smtClean="0"/>
              <a:t> </a:t>
            </a:r>
            <a:r>
              <a:rPr lang="ru-RU" dirty="0" err="1" smtClean="0"/>
              <a:t>властивості</a:t>
            </a:r>
            <a:r>
              <a:rPr lang="ru-RU" dirty="0" smtClean="0"/>
              <a:t> </a:t>
            </a:r>
            <a:r>
              <a:rPr lang="ru-RU" dirty="0" err="1" smtClean="0"/>
              <a:t>множинностей</a:t>
            </a:r>
            <a:r>
              <a:rPr lang="ru-RU" dirty="0" smtClean="0"/>
              <a:t> </a:t>
            </a:r>
            <a:r>
              <a:rPr lang="ru-RU" dirty="0" err="1" smtClean="0"/>
              <a:t>складових</a:t>
            </a:r>
            <a:r>
              <a:rPr lang="ru-RU" dirty="0" smtClean="0"/>
              <a:t> </a:t>
            </a:r>
            <a:r>
              <a:rPr lang="ru-RU" dirty="0" err="1" smtClean="0"/>
              <a:t>геокомпонентів</a:t>
            </a:r>
            <a:r>
              <a:rPr lang="ru-RU" dirty="0" smtClean="0"/>
              <a:t>. </a:t>
            </a:r>
            <a:r>
              <a:rPr lang="ru-RU" dirty="0" err="1" smtClean="0"/>
              <a:t>Крім</a:t>
            </a:r>
            <a:r>
              <a:rPr lang="ru-RU" dirty="0" smtClean="0"/>
              <a:t> того, ЛР </a:t>
            </a:r>
            <a:r>
              <a:rPr lang="ru-RU" dirty="0" err="1" smtClean="0"/>
              <a:t>можна</a:t>
            </a:r>
            <a:r>
              <a:rPr lang="ru-RU" dirty="0" smtClean="0"/>
              <a:t> </a:t>
            </a:r>
            <a:r>
              <a:rPr lang="ru-RU" dirty="0" err="1" smtClean="0"/>
              <a:t>розглядати</a:t>
            </a:r>
            <a:r>
              <a:rPr lang="ru-RU" dirty="0" smtClean="0"/>
              <a:t> </a:t>
            </a:r>
            <a:r>
              <a:rPr lang="ru-RU" dirty="0" err="1" smtClean="0"/>
              <a:t>якспецифічне</a:t>
            </a:r>
            <a:r>
              <a:rPr lang="ru-RU" dirty="0" smtClean="0"/>
              <a:t> (в </a:t>
            </a:r>
            <a:r>
              <a:rPr lang="ru-RU" dirty="0" err="1" smtClean="0"/>
              <a:t>плані</a:t>
            </a:r>
            <a:r>
              <a:rPr lang="ru-RU" dirty="0" smtClean="0"/>
              <a:t> </a:t>
            </a:r>
            <a:r>
              <a:rPr lang="ru-RU" dirty="0" err="1" smtClean="0"/>
              <a:t>кількості</a:t>
            </a:r>
            <a:r>
              <a:rPr lang="ru-RU" dirty="0" smtClean="0"/>
              <a:t>, </a:t>
            </a:r>
            <a:r>
              <a:rPr lang="ru-RU" dirty="0" err="1" smtClean="0"/>
              <a:t>таксономічного</a:t>
            </a:r>
            <a:r>
              <a:rPr lang="ru-RU" dirty="0" smtClean="0"/>
              <a:t> рангу, </a:t>
            </a:r>
            <a:r>
              <a:rPr lang="ru-RU" dirty="0" err="1" smtClean="0"/>
              <a:t>особливостей</a:t>
            </a:r>
            <a:r>
              <a:rPr lang="ru-RU" dirty="0" smtClean="0"/>
              <a:t> </a:t>
            </a:r>
            <a:r>
              <a:rPr lang="ru-RU" dirty="0" err="1" smtClean="0"/>
              <a:t>топології</a:t>
            </a:r>
            <a:r>
              <a:rPr lang="ru-RU" dirty="0" smtClean="0"/>
              <a:t>, </a:t>
            </a:r>
            <a:r>
              <a:rPr lang="ru-RU" dirty="0" err="1" smtClean="0"/>
              <a:t>функціонального</a:t>
            </a:r>
            <a:r>
              <a:rPr lang="ru-RU" dirty="0" smtClean="0"/>
              <a:t> </a:t>
            </a:r>
            <a:r>
              <a:rPr lang="ru-RU" dirty="0" err="1" smtClean="0"/>
              <a:t>потенціалу</a:t>
            </a:r>
            <a:r>
              <a:rPr lang="ru-RU" dirty="0" smtClean="0"/>
              <a:t> </a:t>
            </a:r>
            <a:r>
              <a:rPr lang="ru-RU" dirty="0" err="1" smtClean="0"/>
              <a:t>складових</a:t>
            </a:r>
            <a:r>
              <a:rPr lang="ru-RU" dirty="0" smtClean="0"/>
              <a:t> </a:t>
            </a:r>
            <a:r>
              <a:rPr lang="ru-RU" dirty="0" err="1" smtClean="0"/>
              <a:t>елементів</a:t>
            </a:r>
            <a:r>
              <a:rPr lang="ru-RU" dirty="0" smtClean="0"/>
              <a:t> </a:t>
            </a:r>
            <a:r>
              <a:rPr lang="ru-RU" dirty="0" err="1" smtClean="0"/>
              <a:t>тощо</a:t>
            </a:r>
            <a:r>
              <a:rPr lang="ru-RU" dirty="0" smtClean="0"/>
              <a:t>) </a:t>
            </a:r>
            <a:r>
              <a:rPr lang="ru-RU" dirty="0" err="1" smtClean="0"/>
              <a:t>просторово-часове</a:t>
            </a:r>
            <a:r>
              <a:rPr lang="ru-RU" dirty="0" smtClean="0"/>
              <a:t> </a:t>
            </a:r>
            <a:r>
              <a:rPr lang="ru-RU" dirty="0" err="1" smtClean="0"/>
              <a:t>поєднання</a:t>
            </a:r>
            <a:r>
              <a:rPr lang="ru-RU" dirty="0" smtClean="0"/>
              <a:t> </a:t>
            </a:r>
            <a:r>
              <a:rPr lang="ru-RU" dirty="0" err="1" smtClean="0"/>
              <a:t>геокомплексів</a:t>
            </a:r>
            <a:r>
              <a:rPr lang="ru-RU" dirty="0" smtClean="0"/>
              <a:t> системного </a:t>
            </a:r>
            <a:r>
              <a:rPr lang="ru-RU" dirty="0" err="1" smtClean="0"/>
              <a:t>змісту</a:t>
            </a:r>
            <a:r>
              <a:rPr lang="ru-RU" dirty="0" smtClean="0"/>
              <a:t>. </a:t>
            </a:r>
            <a:r>
              <a:rPr lang="ru-RU" dirty="0" err="1" smtClean="0"/>
              <a:t>Згідно</a:t>
            </a:r>
            <a:r>
              <a:rPr lang="ru-RU" dirty="0" smtClean="0"/>
              <a:t> з </a:t>
            </a:r>
            <a:r>
              <a:rPr lang="ru-RU" dirty="0" err="1" smtClean="0"/>
              <a:t>цим</a:t>
            </a:r>
            <a:r>
              <a:rPr lang="ru-RU" dirty="0" smtClean="0"/>
              <a:t>, </a:t>
            </a:r>
            <a:r>
              <a:rPr lang="ru-RU" dirty="0" err="1" smtClean="0"/>
              <a:t>ландшафтне</a:t>
            </a:r>
            <a:r>
              <a:rPr lang="ru-RU" dirty="0" smtClean="0"/>
              <a:t> </a:t>
            </a:r>
            <a:r>
              <a:rPr lang="ru-RU" dirty="0" err="1" smtClean="0"/>
              <a:t>різноманіття</a:t>
            </a:r>
            <a:r>
              <a:rPr lang="ru-RU" dirty="0" smtClean="0"/>
              <a:t> будь-</a:t>
            </a:r>
            <a:r>
              <a:rPr lang="ru-RU" dirty="0" err="1" smtClean="0"/>
              <a:t>якої</a:t>
            </a:r>
            <a:r>
              <a:rPr lang="ru-RU" dirty="0" smtClean="0"/>
              <a:t> </a:t>
            </a:r>
            <a:r>
              <a:rPr lang="ru-RU" dirty="0" err="1" smtClean="0"/>
              <a:t>ділянки</a:t>
            </a:r>
            <a:r>
              <a:rPr lang="ru-RU" dirty="0" smtClean="0"/>
              <a:t> </a:t>
            </a:r>
            <a:r>
              <a:rPr lang="ru-RU" dirty="0" err="1" smtClean="0"/>
              <a:t>земної</a:t>
            </a:r>
            <a:r>
              <a:rPr lang="ru-RU" dirty="0" smtClean="0"/>
              <a:t> </a:t>
            </a:r>
            <a:r>
              <a:rPr lang="ru-RU" dirty="0" err="1" smtClean="0"/>
              <a:t>поверхні</a:t>
            </a:r>
            <a:r>
              <a:rPr lang="ru-RU" dirty="0" smtClean="0"/>
              <a:t> </a:t>
            </a:r>
            <a:r>
              <a:rPr lang="ru-RU" dirty="0" err="1" smtClean="0"/>
              <a:t>являє</a:t>
            </a:r>
            <a:r>
              <a:rPr lang="ru-RU" dirty="0" smtClean="0"/>
              <a:t> собою </a:t>
            </a:r>
            <a:r>
              <a:rPr lang="ru-RU" dirty="0" err="1" smtClean="0"/>
              <a:t>дещо</a:t>
            </a:r>
            <a:r>
              <a:rPr lang="ru-RU" dirty="0" smtClean="0"/>
              <a:t> </a:t>
            </a:r>
            <a:r>
              <a:rPr lang="ru-RU" dirty="0" err="1" smtClean="0"/>
              <a:t>більше</a:t>
            </a:r>
            <a:r>
              <a:rPr lang="ru-RU" dirty="0" smtClean="0"/>
              <a:t>, </a:t>
            </a:r>
            <a:r>
              <a:rPr lang="ru-RU" dirty="0" err="1" smtClean="0"/>
              <a:t>ніж</a:t>
            </a:r>
            <a:r>
              <a:rPr lang="ru-RU" dirty="0" smtClean="0"/>
              <a:t> </a:t>
            </a:r>
            <a:r>
              <a:rPr lang="ru-RU" dirty="0" err="1" smtClean="0"/>
              <a:t>простий</a:t>
            </a:r>
            <a:r>
              <a:rPr lang="ru-RU" dirty="0" smtClean="0"/>
              <a:t> </a:t>
            </a:r>
            <a:r>
              <a:rPr lang="ru-RU" dirty="0" err="1" smtClean="0"/>
              <a:t>набір</a:t>
            </a:r>
            <a:r>
              <a:rPr lang="ru-RU" dirty="0" smtClean="0"/>
              <a:t>, </a:t>
            </a:r>
            <a:r>
              <a:rPr lang="ru-RU" dirty="0" err="1" smtClean="0"/>
              <a:t>множину</a:t>
            </a:r>
            <a:r>
              <a:rPr lang="ru-RU" dirty="0" smtClean="0"/>
              <a:t> </a:t>
            </a:r>
            <a:r>
              <a:rPr lang="ru-RU" dirty="0" err="1" smtClean="0"/>
              <a:t>геокомплексів</a:t>
            </a:r>
            <a:r>
              <a:rPr lang="ru-RU" dirty="0" smtClean="0"/>
              <a:t>. Будучи в кожному </a:t>
            </a:r>
            <a:r>
              <a:rPr lang="ru-RU" dirty="0" err="1" smtClean="0"/>
              <a:t>випадку</a:t>
            </a:r>
            <a:r>
              <a:rPr lang="ru-RU" dirty="0" smtClean="0"/>
              <a:t> </a:t>
            </a:r>
            <a:r>
              <a:rPr lang="ru-RU" dirty="0" err="1" smtClean="0"/>
              <a:t>унікальною</a:t>
            </a:r>
            <a:r>
              <a:rPr lang="ru-RU" dirty="0" smtClean="0"/>
              <a:t> </a:t>
            </a:r>
            <a:r>
              <a:rPr lang="ru-RU" dirty="0" err="1" smtClean="0"/>
              <a:t>комбінацією</a:t>
            </a:r>
            <a:r>
              <a:rPr lang="ru-RU" dirty="0" smtClean="0"/>
              <a:t> </a:t>
            </a:r>
            <a:r>
              <a:rPr lang="ru-RU" dirty="0" err="1" smtClean="0"/>
              <a:t>елементів</a:t>
            </a:r>
            <a:r>
              <a:rPr lang="ru-RU" dirty="0" smtClean="0"/>
              <a:t>, </a:t>
            </a:r>
            <a:r>
              <a:rPr lang="ru-RU" dirty="0" err="1" smtClean="0"/>
              <a:t>зі</a:t>
            </a:r>
            <a:r>
              <a:rPr lang="ru-RU" dirty="0" smtClean="0"/>
              <a:t> </a:t>
            </a:r>
            <a:r>
              <a:rPr lang="ru-RU" dirty="0" err="1" smtClean="0"/>
              <a:t>своїми</a:t>
            </a:r>
            <a:r>
              <a:rPr lang="ru-RU" dirty="0" smtClean="0"/>
              <a:t> </a:t>
            </a:r>
            <a:r>
              <a:rPr lang="ru-RU" dirty="0" err="1" smtClean="0"/>
              <a:t>індивідуальними</a:t>
            </a:r>
            <a:r>
              <a:rPr lang="ru-RU" dirty="0" smtClean="0"/>
              <a:t> </a:t>
            </a:r>
            <a:r>
              <a:rPr lang="ru-RU" dirty="0" err="1" smtClean="0"/>
              <a:t>властивостями</a:t>
            </a:r>
            <a:r>
              <a:rPr lang="ru-RU" dirty="0" smtClean="0"/>
              <a:t> складу, </a:t>
            </a:r>
            <a:r>
              <a:rPr lang="ru-RU" dirty="0" err="1" smtClean="0"/>
              <a:t>структури</a:t>
            </a:r>
            <a:r>
              <a:rPr lang="ru-RU" dirty="0" smtClean="0"/>
              <a:t>, </a:t>
            </a:r>
            <a:r>
              <a:rPr lang="ru-RU" dirty="0" err="1" smtClean="0"/>
              <a:t>функціонування</a:t>
            </a:r>
            <a:r>
              <a:rPr lang="ru-RU" dirty="0" smtClean="0"/>
              <a:t> та </a:t>
            </a:r>
            <a:r>
              <a:rPr lang="ru-RU" dirty="0" err="1" smtClean="0"/>
              <a:t>розвитку</a:t>
            </a:r>
            <a:r>
              <a:rPr lang="ru-RU" dirty="0" smtClean="0"/>
              <a:t>, </a:t>
            </a:r>
            <a:r>
              <a:rPr lang="ru-RU" dirty="0" err="1" smtClean="0"/>
              <a:t>усяке</a:t>
            </a:r>
            <a:r>
              <a:rPr lang="ru-RU" dirty="0" smtClean="0"/>
              <a:t> </a:t>
            </a:r>
            <a:r>
              <a:rPr lang="ru-RU" dirty="0" err="1" smtClean="0"/>
              <a:t>нове</a:t>
            </a:r>
            <a:r>
              <a:rPr lang="ru-RU" dirty="0" smtClean="0"/>
              <a:t> </a:t>
            </a:r>
            <a:r>
              <a:rPr lang="ru-RU" dirty="0" err="1" smtClean="0"/>
              <a:t>поєднання</a:t>
            </a:r>
            <a:r>
              <a:rPr lang="ru-RU" dirty="0" smtClean="0"/>
              <a:t> </a:t>
            </a:r>
            <a:r>
              <a:rPr lang="ru-RU" dirty="0" err="1" smtClean="0"/>
              <a:t>ландшафтних</a:t>
            </a:r>
            <a:r>
              <a:rPr lang="ru-RU" dirty="0" smtClean="0"/>
              <a:t> </a:t>
            </a:r>
            <a:r>
              <a:rPr lang="ru-RU" dirty="0" err="1" smtClean="0"/>
              <a:t>комплексів</a:t>
            </a:r>
            <a:r>
              <a:rPr lang="ru-RU" dirty="0" smtClean="0"/>
              <a:t> </a:t>
            </a:r>
            <a:r>
              <a:rPr lang="ru-RU" dirty="0" err="1" smtClean="0"/>
              <a:t>являє</a:t>
            </a:r>
            <a:r>
              <a:rPr lang="ru-RU" dirty="0" smtClean="0"/>
              <a:t> собою </a:t>
            </a:r>
            <a:r>
              <a:rPr lang="ru-RU" dirty="0" err="1" smtClean="0"/>
              <a:t>специфічну</a:t>
            </a:r>
            <a:r>
              <a:rPr lang="ru-RU" dirty="0" smtClean="0"/>
              <a:t> систему, яка </a:t>
            </a:r>
            <a:r>
              <a:rPr lang="ru-RU" dirty="0" err="1" smtClean="0"/>
              <a:t>щоразу</a:t>
            </a:r>
            <a:r>
              <a:rPr lang="ru-RU" dirty="0" smtClean="0"/>
              <a:t> особливо </a:t>
            </a:r>
            <a:r>
              <a:rPr lang="ru-RU" dirty="0" err="1" smtClean="0"/>
              <a:t>впливає</a:t>
            </a:r>
            <a:r>
              <a:rPr lang="ru-RU" dirty="0" smtClean="0"/>
              <a:t> на </a:t>
            </a:r>
            <a:r>
              <a:rPr lang="ru-RU" dirty="0" err="1" smtClean="0"/>
              <a:t>різнорідні</a:t>
            </a:r>
            <a:r>
              <a:rPr lang="ru-RU" dirty="0" smtClean="0"/>
              <a:t> </a:t>
            </a:r>
            <a:r>
              <a:rPr lang="ru-RU" dirty="0" err="1" smtClean="0"/>
              <a:t>процеси</a:t>
            </a:r>
            <a:r>
              <a:rPr lang="ru-RU" dirty="0" smtClean="0"/>
              <a:t> та </a:t>
            </a:r>
            <a:r>
              <a:rPr lang="ru-RU" dirty="0" err="1" smtClean="0"/>
              <a:t>явища</a:t>
            </a:r>
            <a:r>
              <a:rPr lang="ru-RU" dirty="0" smtClean="0"/>
              <a:t>, </a:t>
            </a:r>
            <a:r>
              <a:rPr lang="ru-RU" dirty="0" err="1" smtClean="0"/>
              <a:t>що</a:t>
            </a:r>
            <a:r>
              <a:rPr lang="ru-RU" dirty="0" smtClean="0"/>
              <a:t> </a:t>
            </a:r>
            <a:r>
              <a:rPr lang="ru-RU" dirty="0" err="1" smtClean="0"/>
              <a:t>відбуваються</a:t>
            </a:r>
            <a:r>
              <a:rPr lang="ru-RU" dirty="0" smtClean="0"/>
              <a:t> на </a:t>
            </a:r>
            <a:r>
              <a:rPr lang="ru-RU" dirty="0" err="1" smtClean="0"/>
              <a:t>їх</a:t>
            </a:r>
            <a:r>
              <a:rPr lang="ru-RU" dirty="0" smtClean="0"/>
              <a:t> </a:t>
            </a:r>
            <a:r>
              <a:rPr lang="ru-RU" dirty="0" err="1" smtClean="0"/>
              <a:t>теренах</a:t>
            </a:r>
            <a:r>
              <a:rPr lang="ru-RU" dirty="0" smtClean="0"/>
              <a:t>. З </a:t>
            </a:r>
            <a:r>
              <a:rPr lang="ru-RU" dirty="0" err="1" smtClean="0"/>
              <a:t>огляду</a:t>
            </a:r>
            <a:r>
              <a:rPr lang="ru-RU" dirty="0" smtClean="0"/>
              <a:t> на </a:t>
            </a:r>
            <a:r>
              <a:rPr lang="ru-RU" dirty="0" err="1" smtClean="0"/>
              <a:t>таке</a:t>
            </a:r>
            <a:r>
              <a:rPr lang="ru-RU" dirty="0" smtClean="0"/>
              <a:t> </a:t>
            </a:r>
            <a:r>
              <a:rPr lang="ru-RU" dirty="0" err="1" smtClean="0"/>
              <a:t>розуміння</a:t>
            </a:r>
            <a:r>
              <a:rPr lang="ru-RU" dirty="0" smtClean="0"/>
              <a:t> ЛР </a:t>
            </a:r>
            <a:r>
              <a:rPr lang="ru-RU" dirty="0" err="1" smtClean="0"/>
              <a:t>можна</a:t>
            </a:r>
            <a:r>
              <a:rPr lang="ru-RU" dirty="0" smtClean="0"/>
              <a:t> </a:t>
            </a:r>
            <a:r>
              <a:rPr lang="ru-RU" dirty="0" err="1" smtClean="0"/>
              <a:t>виділити</a:t>
            </a:r>
            <a:r>
              <a:rPr lang="ru-RU" dirty="0" smtClean="0"/>
              <a:t> </a:t>
            </a:r>
            <a:r>
              <a:rPr lang="ru-RU" dirty="0" err="1" smtClean="0"/>
              <a:t>кілька</a:t>
            </a:r>
            <a:r>
              <a:rPr lang="ru-RU" dirty="0" smtClean="0"/>
              <a:t> </a:t>
            </a:r>
            <a:r>
              <a:rPr lang="ru-RU" dirty="0" err="1" smtClean="0"/>
              <a:t>аспектів</a:t>
            </a:r>
            <a:r>
              <a:rPr lang="ru-RU" dirty="0" smtClean="0"/>
              <a:t> </a:t>
            </a:r>
            <a:r>
              <a:rPr lang="ru-RU" dirty="0" err="1" smtClean="0"/>
              <a:t>вияву</a:t>
            </a:r>
            <a:r>
              <a:rPr lang="ru-RU" dirty="0" smtClean="0"/>
              <a:t> </a:t>
            </a:r>
            <a:r>
              <a:rPr lang="ru-RU" dirty="0" err="1" smtClean="0"/>
              <a:t>впливу</a:t>
            </a:r>
            <a:r>
              <a:rPr lang="ru-RU" dirty="0" smtClean="0"/>
              <a:t> </a:t>
            </a:r>
            <a:r>
              <a:rPr lang="ru-RU" dirty="0" err="1" smtClean="0"/>
              <a:t>багатоманіття</a:t>
            </a:r>
            <a:r>
              <a:rPr lang="ru-RU" dirty="0" smtClean="0"/>
              <a:t> </a:t>
            </a:r>
            <a:r>
              <a:rPr lang="ru-RU" dirty="0" err="1" smtClean="0"/>
              <a:t>геокомплексів</a:t>
            </a:r>
            <a:r>
              <a:rPr lang="ru-RU" dirty="0" smtClean="0"/>
              <a:t>, - </a:t>
            </a:r>
            <a:r>
              <a:rPr lang="ru-RU" dirty="0" err="1" smtClean="0"/>
              <a:t>його</a:t>
            </a:r>
            <a:r>
              <a:rPr lang="ru-RU" dirty="0" smtClean="0"/>
              <a:t> структурно-</a:t>
            </a:r>
            <a:r>
              <a:rPr lang="ru-RU" dirty="0" err="1" smtClean="0"/>
              <a:t>функціональне</a:t>
            </a:r>
            <a:r>
              <a:rPr lang="ru-RU" dirty="0" smtClean="0"/>
              <a:t> (</a:t>
            </a:r>
            <a:r>
              <a:rPr lang="ru-RU" dirty="0" err="1" smtClean="0"/>
              <a:t>системне</a:t>
            </a:r>
            <a:r>
              <a:rPr lang="ru-RU" dirty="0" smtClean="0"/>
              <a:t>), </a:t>
            </a:r>
            <a:r>
              <a:rPr lang="ru-RU" dirty="0" err="1" smtClean="0"/>
              <a:t>геокомпонентне</a:t>
            </a:r>
            <a:r>
              <a:rPr lang="ru-RU" dirty="0" smtClean="0"/>
              <a:t>, </a:t>
            </a:r>
            <a:r>
              <a:rPr lang="ru-RU" dirty="0" err="1" smtClean="0"/>
              <a:t>еволюційне</a:t>
            </a:r>
            <a:r>
              <a:rPr lang="ru-RU" dirty="0" smtClean="0"/>
              <a:t> (</a:t>
            </a:r>
            <a:r>
              <a:rPr lang="ru-RU" dirty="0" err="1" smtClean="0"/>
              <a:t>геоеволюційне</a:t>
            </a:r>
            <a:r>
              <a:rPr lang="ru-RU" dirty="0" smtClean="0"/>
              <a:t>) та </a:t>
            </a:r>
            <a:r>
              <a:rPr lang="ru-RU" dirty="0" err="1" smtClean="0"/>
              <a:t>суспільно-господарське</a:t>
            </a:r>
            <a:r>
              <a:rPr lang="ru-RU" dirty="0" smtClean="0"/>
              <a:t> </a:t>
            </a:r>
            <a:r>
              <a:rPr lang="ru-RU" dirty="0" err="1" smtClean="0"/>
              <a:t>значення</a:t>
            </a:r>
            <a:r>
              <a:rPr lang="ru-RU" dirty="0" smtClean="0"/>
              <a:t>.</a:t>
            </a:r>
            <a:endParaRPr lang="ru-RU" dirty="0"/>
          </a:p>
        </p:txBody>
      </p:sp>
      <p:sp>
        <p:nvSpPr>
          <p:cNvPr id="4" name="Номер слайда 3"/>
          <p:cNvSpPr>
            <a:spLocks noGrp="1"/>
          </p:cNvSpPr>
          <p:nvPr>
            <p:ph type="sldNum" sz="quarter" idx="10"/>
          </p:nvPr>
        </p:nvSpPr>
        <p:spPr/>
        <p:txBody>
          <a:bodyPr/>
          <a:lstStyle/>
          <a:p>
            <a:fld id="{D97D4005-18EC-4A00-960D-41C507861EF1}" type="slidenum">
              <a:rPr lang="ru-RU" smtClean="0"/>
              <a:pPr/>
              <a:t>20</a:t>
            </a:fld>
            <a:endParaRPr lang="ru-RU"/>
          </a:p>
        </p:txBody>
      </p:sp>
    </p:spTree>
    <p:extLst>
      <p:ext uri="{BB962C8B-B14F-4D97-AF65-F5344CB8AC3E}">
        <p14:creationId xmlns:p14="http://schemas.microsoft.com/office/powerpoint/2010/main" xmlns="" val="1819506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 </a:t>
            </a:r>
            <a:r>
              <a:rPr lang="ru-RU" dirty="0" err="1" smtClean="0"/>
              <a:t>сфері</a:t>
            </a:r>
            <a:r>
              <a:rPr lang="ru-RU" dirty="0" smtClean="0"/>
              <a:t> </a:t>
            </a:r>
            <a:r>
              <a:rPr lang="ru-RU" dirty="0" err="1" smtClean="0"/>
              <a:t>державної</a:t>
            </a:r>
            <a:r>
              <a:rPr lang="ru-RU" dirty="0" smtClean="0"/>
              <a:t> </a:t>
            </a:r>
            <a:r>
              <a:rPr lang="ru-RU" dirty="0" err="1" smtClean="0"/>
              <a:t>екологічної</a:t>
            </a:r>
            <a:r>
              <a:rPr lang="ru-RU" dirty="0" smtClean="0"/>
              <a:t> </a:t>
            </a:r>
            <a:r>
              <a:rPr lang="ru-RU" dirty="0" err="1" smtClean="0"/>
              <a:t>діяльності</a:t>
            </a:r>
            <a:r>
              <a:rPr lang="ru-RU" dirty="0" smtClean="0"/>
              <a:t> Президентом </a:t>
            </a:r>
            <a:r>
              <a:rPr lang="ru-RU" dirty="0" err="1" smtClean="0"/>
              <a:t>України</a:t>
            </a:r>
            <a:r>
              <a:rPr lang="ru-RU" dirty="0" smtClean="0"/>
              <a:t> Л. Д. Кучмою за 1994-1999 </a:t>
            </a:r>
            <a:r>
              <a:rPr lang="ru-RU" dirty="0" err="1" smtClean="0"/>
              <a:t>pp</a:t>
            </a:r>
            <a:r>
              <a:rPr lang="ru-RU" dirty="0" smtClean="0"/>
              <a:t>. </a:t>
            </a:r>
            <a:r>
              <a:rPr lang="ru-RU" dirty="0" err="1" smtClean="0"/>
              <a:t>фундаментальне</a:t>
            </a:r>
            <a:r>
              <a:rPr lang="ru-RU" dirty="0" smtClean="0"/>
              <a:t> </a:t>
            </a:r>
            <a:r>
              <a:rPr lang="ru-RU" dirty="0" err="1" smtClean="0"/>
              <a:t>розширено</a:t>
            </a:r>
            <a:r>
              <a:rPr lang="ru-RU" dirty="0" smtClean="0"/>
              <a:t> </a:t>
            </a:r>
            <a:r>
              <a:rPr lang="ru-RU" dirty="0" err="1" smtClean="0"/>
              <a:t>правову</a:t>
            </a:r>
            <a:r>
              <a:rPr lang="ru-RU" dirty="0" smtClean="0"/>
              <a:t> базу </a:t>
            </a:r>
            <a:r>
              <a:rPr lang="ru-RU" dirty="0" err="1" smtClean="0"/>
              <a:t>роз¬витку</a:t>
            </a:r>
            <a:r>
              <a:rPr lang="ru-RU" dirty="0" smtClean="0"/>
              <a:t> </a:t>
            </a:r>
            <a:r>
              <a:rPr lang="ru-RU" dirty="0" err="1" smtClean="0"/>
              <a:t>заповідної</a:t>
            </a:r>
            <a:r>
              <a:rPr lang="ru-RU" dirty="0" smtClean="0"/>
              <a:t> </a:t>
            </a:r>
            <a:r>
              <a:rPr lang="ru-RU" dirty="0" err="1" smtClean="0"/>
              <a:t>справи</a:t>
            </a:r>
            <a:r>
              <a:rPr lang="ru-RU" dirty="0" smtClean="0"/>
              <a:t>. </a:t>
            </a:r>
            <a:r>
              <a:rPr lang="ru-RU" dirty="0" err="1" smtClean="0"/>
              <a:t>Підготовлено</a:t>
            </a:r>
            <a:r>
              <a:rPr lang="ru-RU" dirty="0" smtClean="0"/>
              <a:t> і </a:t>
            </a:r>
            <a:r>
              <a:rPr lang="ru-RU" dirty="0" err="1" smtClean="0"/>
              <a:t>прийнято</a:t>
            </a:r>
            <a:r>
              <a:rPr lang="ru-RU" dirty="0" smtClean="0"/>
              <a:t> 20 </a:t>
            </a:r>
            <a:r>
              <a:rPr lang="ru-RU" dirty="0" err="1" smtClean="0"/>
              <a:t>Указів</a:t>
            </a:r>
            <a:r>
              <a:rPr lang="ru-RU" dirty="0" smtClean="0"/>
              <a:t> Президента </a:t>
            </a:r>
            <a:r>
              <a:rPr lang="ru-RU" dirty="0" err="1" smtClean="0"/>
              <a:t>України</a:t>
            </a:r>
            <a:r>
              <a:rPr lang="ru-RU" dirty="0" smtClean="0"/>
              <a:t>, </a:t>
            </a:r>
            <a:r>
              <a:rPr lang="ru-RU" dirty="0" err="1" smtClean="0"/>
              <a:t>якими</a:t>
            </a:r>
            <a:r>
              <a:rPr lang="ru-RU" dirty="0" smtClean="0"/>
              <a:t> створено 1 </a:t>
            </a:r>
            <a:r>
              <a:rPr lang="ru-RU" dirty="0" err="1" smtClean="0"/>
              <a:t>біосферний</a:t>
            </a:r>
            <a:r>
              <a:rPr lang="ru-RU" dirty="0" smtClean="0"/>
              <a:t> </a:t>
            </a:r>
            <a:r>
              <a:rPr lang="ru-RU" dirty="0" err="1" smtClean="0"/>
              <a:t>заповідник</a:t>
            </a:r>
            <a:r>
              <a:rPr lang="ru-RU" dirty="0" smtClean="0"/>
              <a:t>, 5 </a:t>
            </a:r>
            <a:r>
              <a:rPr lang="ru-RU" dirty="0" err="1" smtClean="0"/>
              <a:t>природних</a:t>
            </a:r>
            <a:r>
              <a:rPr lang="ru-RU" dirty="0" smtClean="0"/>
              <a:t> </a:t>
            </a:r>
            <a:r>
              <a:rPr lang="ru-RU" dirty="0" err="1" smtClean="0"/>
              <a:t>заповідників</a:t>
            </a:r>
            <a:r>
              <a:rPr lang="ru-RU" dirty="0" smtClean="0"/>
              <a:t>, 7 </a:t>
            </a:r>
            <a:r>
              <a:rPr lang="ru-RU" dirty="0" err="1" smtClean="0"/>
              <a:t>національних</a:t>
            </a:r>
            <a:r>
              <a:rPr lang="ru-RU" dirty="0" smtClean="0"/>
              <a:t> </a:t>
            </a:r>
            <a:r>
              <a:rPr lang="ru-RU" dirty="0" err="1" smtClean="0"/>
              <a:t>природних</a:t>
            </a:r>
            <a:r>
              <a:rPr lang="ru-RU" dirty="0" smtClean="0"/>
              <a:t> </a:t>
            </a:r>
            <a:r>
              <a:rPr lang="ru-RU" dirty="0" err="1" smtClean="0"/>
              <a:t>парків</a:t>
            </a:r>
            <a:r>
              <a:rPr lang="ru-RU" dirty="0" smtClean="0"/>
              <a:t>, </a:t>
            </a:r>
            <a:r>
              <a:rPr lang="ru-RU" dirty="0" err="1" smtClean="0"/>
              <a:t>значно</a:t>
            </a:r>
            <a:r>
              <a:rPr lang="ru-RU" dirty="0" smtClean="0"/>
              <a:t> </a:t>
            </a:r>
            <a:r>
              <a:rPr lang="ru-RU" dirty="0" err="1" smtClean="0"/>
              <a:t>розширено</a:t>
            </a:r>
            <a:r>
              <a:rPr lang="ru-RU" dirty="0" smtClean="0"/>
              <a:t> </a:t>
            </a:r>
            <a:r>
              <a:rPr lang="ru-RU" dirty="0" err="1" smtClean="0"/>
              <a:t>території</a:t>
            </a:r>
            <a:r>
              <a:rPr lang="ru-RU" dirty="0" smtClean="0"/>
              <a:t> </a:t>
            </a:r>
            <a:r>
              <a:rPr lang="ru-RU" dirty="0" err="1" smtClean="0"/>
              <a:t>ще</a:t>
            </a:r>
            <a:r>
              <a:rPr lang="ru-RU" dirty="0" smtClean="0"/>
              <a:t> 2-х </a:t>
            </a:r>
            <a:r>
              <a:rPr lang="ru-RU" dirty="0" err="1" smtClean="0"/>
              <a:t>біосферних</a:t>
            </a:r>
            <a:r>
              <a:rPr lang="ru-RU" dirty="0" smtClean="0"/>
              <a:t> </a:t>
            </a:r>
            <a:r>
              <a:rPr lang="ru-RU" dirty="0" err="1" smtClean="0"/>
              <a:t>заповідників</a:t>
            </a:r>
            <a:r>
              <a:rPr lang="ru-RU" dirty="0" smtClean="0"/>
              <a:t> і 1-го </a:t>
            </a:r>
            <a:r>
              <a:rPr lang="ru-RU" dirty="0" err="1" smtClean="0"/>
              <a:t>національного</a:t>
            </a:r>
            <a:r>
              <a:rPr lang="ru-RU" dirty="0" smtClean="0"/>
              <a:t> природного парку, </a:t>
            </a:r>
            <a:r>
              <a:rPr lang="ru-RU" dirty="0" err="1" smtClean="0"/>
              <a:t>оголошено</a:t>
            </a:r>
            <a:r>
              <a:rPr lang="ru-RU" dirty="0" smtClean="0"/>
              <a:t> 90 </a:t>
            </a:r>
            <a:r>
              <a:rPr lang="ru-RU" dirty="0" err="1" smtClean="0"/>
              <a:t>нових</a:t>
            </a:r>
            <a:r>
              <a:rPr lang="ru-RU" dirty="0" smtClean="0"/>
              <a:t> і </a:t>
            </a:r>
            <a:r>
              <a:rPr lang="ru-RU" dirty="0" err="1" smtClean="0"/>
              <a:t>розширено</a:t>
            </a:r>
            <a:r>
              <a:rPr lang="ru-RU" dirty="0" smtClean="0"/>
              <a:t> </a:t>
            </a:r>
            <a:r>
              <a:rPr lang="ru-RU" dirty="0" err="1" smtClean="0"/>
              <a:t>Значна</a:t>
            </a:r>
            <a:r>
              <a:rPr lang="ru-RU" dirty="0" smtClean="0"/>
              <a:t> </a:t>
            </a:r>
            <a:r>
              <a:rPr lang="ru-RU" dirty="0" err="1" smtClean="0"/>
              <a:t>увага</a:t>
            </a:r>
            <a:r>
              <a:rPr lang="ru-RU" dirty="0" smtClean="0"/>
              <a:t> </a:t>
            </a:r>
            <a:r>
              <a:rPr lang="ru-RU" dirty="0" err="1" smtClean="0"/>
              <a:t>приділялася</a:t>
            </a:r>
            <a:r>
              <a:rPr lang="ru-RU" dirty="0" smtClean="0"/>
              <a:t> </a:t>
            </a:r>
            <a:r>
              <a:rPr lang="ru-RU" dirty="0" err="1" smtClean="0"/>
              <a:t>охороні</a:t>
            </a:r>
            <a:r>
              <a:rPr lang="ru-RU" dirty="0" smtClean="0"/>
              <a:t> </a:t>
            </a:r>
            <a:r>
              <a:rPr lang="ru-RU" dirty="0" err="1" smtClean="0"/>
              <a:t>тварин¬ного</a:t>
            </a:r>
            <a:r>
              <a:rPr lang="ru-RU" dirty="0" smtClean="0"/>
              <a:t> та </a:t>
            </a:r>
            <a:r>
              <a:rPr lang="ru-RU" dirty="0" err="1" smtClean="0"/>
              <a:t>рослинного</a:t>
            </a:r>
            <a:r>
              <a:rPr lang="ru-RU" dirty="0" smtClean="0"/>
              <a:t> </a:t>
            </a:r>
            <a:r>
              <a:rPr lang="ru-RU" dirty="0" err="1" smtClean="0"/>
              <a:t>світу</a:t>
            </a:r>
            <a:r>
              <a:rPr lang="ru-RU" dirty="0" smtClean="0"/>
              <a:t> в </a:t>
            </a:r>
            <a:r>
              <a:rPr lang="ru-RU" dirty="0" err="1" smtClean="0"/>
              <a:t>штучних</a:t>
            </a:r>
            <a:r>
              <a:rPr lang="ru-RU" dirty="0" smtClean="0"/>
              <a:t> </a:t>
            </a:r>
            <a:r>
              <a:rPr lang="ru-RU" dirty="0" err="1" smtClean="0"/>
              <a:t>умовах</a:t>
            </a:r>
            <a:r>
              <a:rPr lang="ru-RU" dirty="0" smtClean="0"/>
              <a:t>. В </a:t>
            </a:r>
            <a:r>
              <a:rPr lang="ru-RU" dirty="0" err="1" smtClean="0"/>
              <a:t>цьому</a:t>
            </a:r>
            <a:r>
              <a:rPr lang="ru-RU" dirty="0" smtClean="0"/>
              <a:t> </a:t>
            </a:r>
            <a:r>
              <a:rPr lang="ru-RU" dirty="0" err="1" smtClean="0"/>
              <a:t>аспекті</a:t>
            </a:r>
            <a:r>
              <a:rPr lang="ru-RU" dirty="0" smtClean="0"/>
              <a:t> </a:t>
            </a:r>
            <a:r>
              <a:rPr lang="ru-RU" dirty="0" err="1" smtClean="0"/>
              <a:t>розширено</a:t>
            </a:r>
            <a:r>
              <a:rPr lang="ru-RU" dirty="0" smtClean="0"/>
              <a:t> </a:t>
            </a:r>
            <a:r>
              <a:rPr lang="ru-RU" dirty="0" err="1" smtClean="0"/>
              <a:t>територію</a:t>
            </a:r>
            <a:r>
              <a:rPr lang="ru-RU" dirty="0" smtClean="0"/>
              <a:t> </a:t>
            </a:r>
            <a:r>
              <a:rPr lang="ru-RU" dirty="0" err="1" smtClean="0"/>
              <a:t>ботанічних</a:t>
            </a:r>
            <a:r>
              <a:rPr lang="ru-RU" dirty="0" smtClean="0"/>
              <a:t> </a:t>
            </a:r>
            <a:r>
              <a:rPr lang="ru-RU" dirty="0" err="1" smtClean="0"/>
              <a:t>садів</a:t>
            </a:r>
            <a:r>
              <a:rPr lang="ru-RU" dirty="0" smtClean="0"/>
              <a:t> </a:t>
            </a:r>
            <a:r>
              <a:rPr lang="ru-RU" dirty="0" err="1" smtClean="0"/>
              <a:t>Дніпропетровського</a:t>
            </a:r>
            <a:r>
              <a:rPr lang="ru-RU" dirty="0" smtClean="0"/>
              <a:t> та </a:t>
            </a:r>
            <a:r>
              <a:rPr lang="ru-RU" dirty="0" err="1" smtClean="0"/>
              <a:t>Харківського</a:t>
            </a:r>
            <a:r>
              <a:rPr lang="ru-RU" dirty="0" smtClean="0"/>
              <a:t> </a:t>
            </a:r>
            <a:r>
              <a:rPr lang="ru-RU" dirty="0" err="1" smtClean="0"/>
              <a:t>дер¬жавних</a:t>
            </a:r>
            <a:r>
              <a:rPr lang="ru-RU" dirty="0" smtClean="0"/>
              <a:t> </a:t>
            </a:r>
            <a:r>
              <a:rPr lang="ru-RU" dirty="0" err="1" smtClean="0"/>
              <a:t>університетів</a:t>
            </a:r>
            <a:r>
              <a:rPr lang="ru-RU" dirty="0" smtClean="0"/>
              <a:t>, </a:t>
            </a:r>
            <a:r>
              <a:rPr lang="ru-RU" dirty="0" err="1" smtClean="0"/>
              <a:t>дендрологічного</a:t>
            </a:r>
            <a:r>
              <a:rPr lang="ru-RU" dirty="0" smtClean="0"/>
              <a:t> парку "</a:t>
            </a:r>
            <a:r>
              <a:rPr lang="ru-RU" dirty="0" err="1" smtClean="0"/>
              <a:t>Олександрія</a:t>
            </a:r>
            <a:r>
              <a:rPr lang="ru-RU" dirty="0" smtClean="0"/>
              <a:t>" у м. </a:t>
            </a:r>
            <a:r>
              <a:rPr lang="ru-RU" dirty="0" err="1" smtClean="0"/>
              <a:t>Біла</a:t>
            </a:r>
            <a:r>
              <a:rPr lang="ru-RU" dirty="0" smtClean="0"/>
              <a:t> </a:t>
            </a:r>
            <a:r>
              <a:rPr lang="ru-RU" dirty="0" err="1" smtClean="0"/>
              <a:t>Церква</a:t>
            </a:r>
            <a:r>
              <a:rPr lang="ru-RU" dirty="0" smtClean="0"/>
              <a:t>, </a:t>
            </a:r>
            <a:r>
              <a:rPr lang="ru-RU" dirty="0" err="1" smtClean="0"/>
              <a:t>надано</a:t>
            </a:r>
            <a:r>
              <a:rPr lang="ru-RU" dirty="0" smtClean="0"/>
              <a:t> </a:t>
            </a:r>
            <a:r>
              <a:rPr lang="ru-RU" dirty="0" err="1" smtClean="0"/>
              <a:t>загаль¬нодержавний</a:t>
            </a:r>
            <a:r>
              <a:rPr lang="ru-RU" dirty="0" smtClean="0"/>
              <a:t> статус </a:t>
            </a:r>
            <a:r>
              <a:rPr lang="ru-RU" dirty="0" err="1" smtClean="0"/>
              <a:t>Рівненському</a:t>
            </a:r>
            <a:r>
              <a:rPr lang="ru-RU" dirty="0" smtClean="0"/>
              <a:t> </a:t>
            </a:r>
            <a:r>
              <a:rPr lang="ru-RU" dirty="0" err="1" smtClean="0"/>
              <a:t>зооло¬гічному</a:t>
            </a:r>
            <a:r>
              <a:rPr lang="ru-RU" dirty="0" smtClean="0"/>
              <a:t> парку.</a:t>
            </a:r>
          </a:p>
          <a:p>
            <a:r>
              <a:rPr lang="ru-RU" dirty="0" err="1" smtClean="0"/>
              <a:t>Загалом</a:t>
            </a:r>
            <a:r>
              <a:rPr lang="ru-RU" dirty="0" smtClean="0"/>
              <a:t>, природно-</a:t>
            </a:r>
            <a:r>
              <a:rPr lang="ru-RU" dirty="0" err="1" smtClean="0"/>
              <a:t>заповідний</a:t>
            </a:r>
            <a:r>
              <a:rPr lang="ru-RU" dirty="0" smtClean="0"/>
              <a:t> фонд </a:t>
            </a:r>
            <a:r>
              <a:rPr lang="ru-RU" dirty="0" err="1" smtClean="0"/>
              <a:t>Укра¬їни</a:t>
            </a:r>
            <a:r>
              <a:rPr lang="ru-RU" dirty="0" smtClean="0"/>
              <a:t> станом на 1.01.2000 р. </a:t>
            </a:r>
            <a:r>
              <a:rPr lang="ru-RU" dirty="0" err="1" smtClean="0"/>
              <a:t>має</a:t>
            </a:r>
            <a:r>
              <a:rPr lang="ru-RU" dirty="0" smtClean="0"/>
              <a:t> в </a:t>
            </a:r>
            <a:r>
              <a:rPr lang="ru-RU" dirty="0" err="1" smtClean="0"/>
              <a:t>своєму</a:t>
            </a:r>
            <a:r>
              <a:rPr lang="ru-RU" dirty="0" smtClean="0"/>
              <a:t> </a:t>
            </a:r>
            <a:r>
              <a:rPr lang="ru-RU" dirty="0" err="1" smtClean="0"/>
              <a:t>складі</a:t>
            </a:r>
            <a:r>
              <a:rPr lang="ru-RU" dirty="0" smtClean="0"/>
              <a:t> 6808 </a:t>
            </a:r>
            <a:r>
              <a:rPr lang="ru-RU" dirty="0" err="1" smtClean="0"/>
              <a:t>територій</a:t>
            </a:r>
            <a:r>
              <a:rPr lang="ru-RU" dirty="0" smtClean="0"/>
              <a:t> і </a:t>
            </a:r>
            <a:r>
              <a:rPr lang="ru-RU" dirty="0" err="1" smtClean="0"/>
              <a:t>об'єктів</a:t>
            </a:r>
            <a:r>
              <a:rPr lang="ru-RU" dirty="0" smtClean="0"/>
              <a:t> </a:t>
            </a:r>
            <a:r>
              <a:rPr lang="ru-RU" dirty="0" err="1" smtClean="0"/>
              <a:t>загальною</a:t>
            </a:r>
            <a:r>
              <a:rPr lang="ru-RU" dirty="0" smtClean="0"/>
              <a:t> </a:t>
            </a:r>
            <a:r>
              <a:rPr lang="ru-RU" dirty="0" err="1" smtClean="0"/>
              <a:t>площею</a:t>
            </a:r>
            <a:r>
              <a:rPr lang="ru-RU" dirty="0" smtClean="0"/>
              <a:t> 2,4 млн. га, </a:t>
            </a:r>
            <a:r>
              <a:rPr lang="ru-RU" dirty="0" err="1" smtClean="0"/>
              <a:t>що</a:t>
            </a:r>
            <a:r>
              <a:rPr lang="ru-RU" dirty="0" smtClean="0"/>
              <a:t> становить 4,0 % </a:t>
            </a:r>
            <a:r>
              <a:rPr lang="ru-RU" dirty="0" err="1" smtClean="0"/>
              <a:t>від</a:t>
            </a:r>
            <a:r>
              <a:rPr lang="ru-RU" dirty="0" smtClean="0"/>
              <a:t> </a:t>
            </a:r>
            <a:r>
              <a:rPr lang="ru-RU" dirty="0" err="1" smtClean="0"/>
              <a:t>території</a:t>
            </a:r>
            <a:r>
              <a:rPr lang="ru-RU" dirty="0" smtClean="0"/>
              <a:t> </a:t>
            </a:r>
            <a:r>
              <a:rPr lang="ru-RU" dirty="0" err="1" smtClean="0"/>
              <a:t>країни</a:t>
            </a:r>
            <a:r>
              <a:rPr lang="ru-RU" dirty="0" smtClean="0"/>
              <a:t>. З </a:t>
            </a:r>
            <a:r>
              <a:rPr lang="ru-RU" dirty="0" err="1" smtClean="0"/>
              <a:t>загальної</a:t>
            </a:r>
            <a:r>
              <a:rPr lang="ru-RU" dirty="0" smtClean="0"/>
              <a:t> </a:t>
            </a:r>
            <a:r>
              <a:rPr lang="ru-RU" dirty="0" err="1" smtClean="0"/>
              <a:t>площі</a:t>
            </a:r>
            <a:r>
              <a:rPr lang="ru-RU" dirty="0" smtClean="0"/>
              <a:t> </a:t>
            </a:r>
            <a:r>
              <a:rPr lang="ru-RU" dirty="0" err="1" smtClean="0"/>
              <a:t>природно-заповід¬ного</a:t>
            </a:r>
            <a:r>
              <a:rPr lang="ru-RU" dirty="0" smtClean="0"/>
              <a:t> фонду </a:t>
            </a:r>
            <a:r>
              <a:rPr lang="ru-RU" dirty="0" err="1" smtClean="0"/>
              <a:t>біля</a:t>
            </a:r>
            <a:r>
              <a:rPr lang="ru-RU" dirty="0" smtClean="0"/>
              <a:t> 506 тис. га — </a:t>
            </a:r>
            <a:r>
              <a:rPr lang="ru-RU" dirty="0" err="1" smtClean="0"/>
              <a:t>це</a:t>
            </a:r>
            <a:r>
              <a:rPr lang="ru-RU" dirty="0" smtClean="0"/>
              <a:t> </a:t>
            </a:r>
            <a:r>
              <a:rPr lang="ru-RU" dirty="0" err="1" smtClean="0"/>
              <a:t>землі</a:t>
            </a:r>
            <a:r>
              <a:rPr lang="ru-RU" dirty="0" smtClean="0"/>
              <a:t>, </a:t>
            </a:r>
            <a:r>
              <a:rPr lang="ru-RU" dirty="0" err="1" smtClean="0"/>
              <a:t>надані</a:t>
            </a:r>
            <a:r>
              <a:rPr lang="ru-RU" dirty="0" smtClean="0"/>
              <a:t> природно-</a:t>
            </a:r>
            <a:r>
              <a:rPr lang="ru-RU" dirty="0" err="1" smtClean="0"/>
              <a:t>заповідним</a:t>
            </a:r>
            <a:r>
              <a:rPr lang="ru-RU" dirty="0" smtClean="0"/>
              <a:t> </a:t>
            </a:r>
            <a:r>
              <a:rPr lang="ru-RU" dirty="0" err="1" smtClean="0"/>
              <a:t>установам</a:t>
            </a:r>
            <a:r>
              <a:rPr lang="ru-RU" dirty="0" smtClean="0"/>
              <a:t> в </a:t>
            </a:r>
            <a:r>
              <a:rPr lang="ru-RU" dirty="0" err="1" smtClean="0"/>
              <a:t>постійне</a:t>
            </a:r>
            <a:r>
              <a:rPr lang="ru-RU" dirty="0" smtClean="0"/>
              <a:t> </a:t>
            </a:r>
            <a:r>
              <a:rPr lang="ru-RU" dirty="0" err="1" smtClean="0"/>
              <a:t>користування</a:t>
            </a:r>
            <a:r>
              <a:rPr lang="ru-RU" dirty="0" smtClean="0"/>
              <a:t>, </a:t>
            </a:r>
            <a:r>
              <a:rPr lang="ru-RU" dirty="0" err="1" smtClean="0"/>
              <a:t>що</a:t>
            </a:r>
            <a:r>
              <a:rPr lang="ru-RU" dirty="0" smtClean="0"/>
              <a:t> </a:t>
            </a:r>
            <a:r>
              <a:rPr lang="ru-RU" dirty="0" err="1" smtClean="0"/>
              <a:t>складає</a:t>
            </a:r>
            <a:r>
              <a:rPr lang="ru-RU" dirty="0" smtClean="0"/>
              <a:t> 21 % </a:t>
            </a:r>
            <a:r>
              <a:rPr lang="ru-RU" dirty="0" err="1" smtClean="0"/>
              <a:t>від</a:t>
            </a:r>
            <a:r>
              <a:rPr lang="ru-RU" dirty="0" smtClean="0"/>
              <a:t> </a:t>
            </a:r>
            <a:r>
              <a:rPr lang="ru-RU" dirty="0" err="1" smtClean="0"/>
              <a:t>території</a:t>
            </a:r>
            <a:r>
              <a:rPr lang="ru-RU" dirty="0" smtClean="0"/>
              <a:t> ПЗФ і 0,8 % </a:t>
            </a:r>
            <a:r>
              <a:rPr lang="ru-RU" dirty="0" err="1" smtClean="0"/>
              <a:t>від</a:t>
            </a:r>
            <a:r>
              <a:rPr lang="ru-RU" dirty="0" smtClean="0"/>
              <a:t> </a:t>
            </a:r>
            <a:r>
              <a:rPr lang="ru-RU" dirty="0" err="1" smtClean="0"/>
              <a:t>території</a:t>
            </a:r>
            <a:r>
              <a:rPr lang="ru-RU" dirty="0" smtClean="0"/>
              <a:t> </a:t>
            </a:r>
            <a:r>
              <a:rPr lang="ru-RU" dirty="0" err="1" smtClean="0"/>
              <a:t>держави</a:t>
            </a:r>
            <a:r>
              <a:rPr lang="ru-RU" dirty="0" smtClean="0"/>
              <a:t>.</a:t>
            </a:r>
          </a:p>
          <a:p>
            <a:endParaRPr lang="ru-RU" dirty="0"/>
          </a:p>
        </p:txBody>
      </p:sp>
      <p:sp>
        <p:nvSpPr>
          <p:cNvPr id="4" name="Номер слайда 3"/>
          <p:cNvSpPr>
            <a:spLocks noGrp="1"/>
          </p:cNvSpPr>
          <p:nvPr>
            <p:ph type="sldNum" sz="quarter" idx="10"/>
          </p:nvPr>
        </p:nvSpPr>
        <p:spPr/>
        <p:txBody>
          <a:bodyPr/>
          <a:lstStyle/>
          <a:p>
            <a:fld id="{D97D4005-18EC-4A00-960D-41C507861EF1}" type="slidenum">
              <a:rPr lang="ru-RU" smtClean="0"/>
              <a:pPr/>
              <a:t>25</a:t>
            </a:fld>
            <a:endParaRPr lang="ru-RU"/>
          </a:p>
        </p:txBody>
      </p:sp>
    </p:spTree>
    <p:extLst>
      <p:ext uri="{BB962C8B-B14F-4D97-AF65-F5344CB8AC3E}">
        <p14:creationId xmlns:p14="http://schemas.microsoft.com/office/powerpoint/2010/main" xmlns="" val="179846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331190A-DFE8-4DC7-85F1-B777879AB867}" type="datetimeFigureOut">
              <a:rPr lang="ru-RU" smtClean="0"/>
              <a:pPr/>
              <a:t>14.05.2014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8C48811F-C5DF-4DB4-B096-7A04DF2AE21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331190A-DFE8-4DC7-85F1-B777879AB867}"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48811F-C5DF-4DB4-B096-7A04DF2AE219}" type="slidenum">
              <a:rPr lang="ru-RU" smtClean="0"/>
              <a:pPr/>
              <a:t>‹#›</a:t>
            </a:fld>
            <a:endParaRPr lang="ru-RU"/>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331190A-DFE8-4DC7-85F1-B777879AB867}"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48811F-C5DF-4DB4-B096-7A04DF2AE219}" type="slidenum">
              <a:rPr lang="ru-RU" smtClean="0"/>
              <a:pPr/>
              <a:t>‹#›</a:t>
            </a:fld>
            <a:endParaRPr lang="ru-RU"/>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331190A-DFE8-4DC7-85F1-B777879AB867}"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48811F-C5DF-4DB4-B096-7A04DF2AE219}" type="slidenum">
              <a:rPr lang="ru-RU" smtClean="0"/>
              <a:pPr/>
              <a:t>‹#›</a:t>
            </a:fld>
            <a:endParaRPr lang="ru-RU"/>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331190A-DFE8-4DC7-85F1-B777879AB867}"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48811F-C5DF-4DB4-B096-7A04DF2AE21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331190A-DFE8-4DC7-85F1-B777879AB867}" type="datetimeFigureOut">
              <a:rPr lang="ru-RU" smtClean="0"/>
              <a:pPr/>
              <a:t>14.05.2014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48811F-C5DF-4DB4-B096-7A04DF2AE219}" type="slidenum">
              <a:rPr lang="ru-RU" smtClean="0"/>
              <a:pPr/>
              <a:t>‹#›</a:t>
            </a:fld>
            <a:endParaRPr lang="ru-RU"/>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331190A-DFE8-4DC7-85F1-B777879AB867}" type="datetimeFigureOut">
              <a:rPr lang="ru-RU" smtClean="0"/>
              <a:pPr/>
              <a:t>14.05.2014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C48811F-C5DF-4DB4-B096-7A04DF2AE219}" type="slidenum">
              <a:rPr lang="ru-RU" smtClean="0"/>
              <a:pPr/>
              <a:t>‹#›</a:t>
            </a:fld>
            <a:endParaRPr lang="ru-RU"/>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331190A-DFE8-4DC7-85F1-B777879AB867}" type="datetimeFigureOut">
              <a:rPr lang="ru-RU" smtClean="0"/>
              <a:pPr/>
              <a:t>14.05.2014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C48811F-C5DF-4DB4-B096-7A04DF2AE219}" type="slidenum">
              <a:rPr lang="ru-RU" smtClean="0"/>
              <a:pPr/>
              <a:t>‹#›</a:t>
            </a:fld>
            <a:endParaRPr lang="ru-RU"/>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31190A-DFE8-4DC7-85F1-B777879AB867}" type="datetimeFigureOut">
              <a:rPr lang="ru-RU" smtClean="0"/>
              <a:pPr/>
              <a:t>14.05.2014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C48811F-C5DF-4DB4-B096-7A04DF2AE219}" type="slidenum">
              <a:rPr lang="ru-RU" smtClean="0"/>
              <a:pPr/>
              <a:t>‹#›</a:t>
            </a:fld>
            <a:endParaRPr lang="ru-RU"/>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331190A-DFE8-4DC7-85F1-B777879AB867}" type="datetimeFigureOut">
              <a:rPr lang="ru-RU" smtClean="0"/>
              <a:pPr/>
              <a:t>14.05.2014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48811F-C5DF-4DB4-B096-7A04DF2AE219}" type="slidenum">
              <a:rPr lang="ru-RU" smtClean="0"/>
              <a:pPr/>
              <a:t>‹#›</a:t>
            </a:fld>
            <a:endParaRPr lang="ru-RU"/>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331190A-DFE8-4DC7-85F1-B777879AB867}" type="datetimeFigureOut">
              <a:rPr lang="ru-RU" smtClean="0"/>
              <a:pPr/>
              <a:t>14.05.2014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8C48811F-C5DF-4DB4-B096-7A04DF2AE219}"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331190A-DFE8-4DC7-85F1-B777879AB867}" type="datetimeFigureOut">
              <a:rPr lang="ru-RU" smtClean="0"/>
              <a:pPr/>
              <a:t>14.05.2014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48811F-C5DF-4DB4-B096-7A04DF2AE219}"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newsflash/>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700808"/>
            <a:ext cx="7772400" cy="1470025"/>
          </a:xfrm>
        </p:spPr>
        <p:txBody>
          <a:bodyPr>
            <a:normAutofit fontScale="90000"/>
          </a:bodyPr>
          <a:lstStyle/>
          <a:p>
            <a:r>
              <a:rPr lang="ru-RU" dirty="0" smtClean="0">
                <a:latin typeface="Monotype Corsiva" pitchFamily="66" charset="0"/>
              </a:rPr>
              <a:t>Б</a:t>
            </a:r>
            <a:r>
              <a:rPr lang="uk-UA" dirty="0" err="1" smtClean="0">
                <a:latin typeface="Monotype Corsiva" pitchFamily="66" charset="0"/>
              </a:rPr>
              <a:t>іорізноманіття</a:t>
            </a:r>
            <a:r>
              <a:rPr lang="uk-UA" dirty="0" smtClean="0">
                <a:latin typeface="Monotype Corsiva" pitchFamily="66" charset="0"/>
              </a:rPr>
              <a:t>.</a:t>
            </a:r>
            <a:br>
              <a:rPr lang="uk-UA" dirty="0" smtClean="0">
                <a:latin typeface="Monotype Corsiva" pitchFamily="66" charset="0"/>
              </a:rPr>
            </a:br>
            <a:r>
              <a:rPr lang="uk-UA" dirty="0" smtClean="0">
                <a:latin typeface="Monotype Corsiva" pitchFamily="66" charset="0"/>
              </a:rPr>
              <a:t>Генетичне видове і </a:t>
            </a:r>
            <a:r>
              <a:rPr lang="uk-UA" dirty="0" err="1" smtClean="0">
                <a:latin typeface="Monotype Corsiva" pitchFamily="66" charset="0"/>
              </a:rPr>
              <a:t>екосистемне</a:t>
            </a:r>
            <a:r>
              <a:rPr lang="uk-UA" dirty="0" smtClean="0">
                <a:latin typeface="Monotype Corsiva" pitchFamily="66" charset="0"/>
              </a:rPr>
              <a:t> різноманіття.</a:t>
            </a:r>
            <a:endParaRPr lang="ru-RU" dirty="0">
              <a:latin typeface="Monotype Corsiva" pitchFamily="66" charset="0"/>
            </a:endParaRPr>
          </a:p>
        </p:txBody>
      </p:sp>
      <p:sp>
        <p:nvSpPr>
          <p:cNvPr id="3" name="Подзаголовок 2"/>
          <p:cNvSpPr>
            <a:spLocks noGrp="1"/>
          </p:cNvSpPr>
          <p:nvPr>
            <p:ph type="subTitle" idx="1"/>
          </p:nvPr>
        </p:nvSpPr>
        <p:spPr>
          <a:xfrm>
            <a:off x="1331640" y="3933056"/>
            <a:ext cx="6400800" cy="1752600"/>
          </a:xfrm>
        </p:spPr>
        <p:txBody>
          <a:bodyPr>
            <a:noAutofit/>
          </a:bodyPr>
          <a:lstStyle/>
          <a:p>
            <a:r>
              <a:rPr lang="uk-UA" sz="4800" dirty="0" smtClean="0">
                <a:solidFill>
                  <a:schemeClr val="tx1"/>
                </a:solidFill>
                <a:latin typeface="Monotype Corsiva" pitchFamily="66" charset="0"/>
              </a:rPr>
              <a:t>Причини і наслідки деградації </a:t>
            </a:r>
            <a:r>
              <a:rPr lang="uk-UA" sz="4800" dirty="0" err="1" smtClean="0">
                <a:solidFill>
                  <a:schemeClr val="tx1"/>
                </a:solidFill>
                <a:latin typeface="Monotype Corsiva" pitchFamily="66" charset="0"/>
              </a:rPr>
              <a:t>біорізноманіття</a:t>
            </a:r>
            <a:endParaRPr lang="ru-RU" sz="4800" dirty="0">
              <a:solidFill>
                <a:schemeClr val="tx1"/>
              </a:solidFill>
              <a:latin typeface="Monotype Corsiva" pitchFamily="66" charset="0"/>
            </a:endParaRPr>
          </a:p>
        </p:txBody>
      </p:sp>
    </p:spTree>
    <p:extLst>
      <p:ext uri="{BB962C8B-B14F-4D97-AF65-F5344CB8AC3E}">
        <p14:creationId xmlns:p14="http://schemas.microsoft.com/office/powerpoint/2010/main" xmlns="" val="1227288644"/>
      </p:ext>
    </p:extLst>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trin\Desktop\21836.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584730" cy="3497208"/>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Katrin\Desktop\9fcf26fb8a66d7b173b6ce8489b0e32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8186" y="3501008"/>
            <a:ext cx="5021142" cy="33569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4905485"/>
      </p:ext>
    </p:extLst>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a:latin typeface="Monotype Corsiva" pitchFamily="66" charset="0"/>
              </a:rPr>
              <a:t>Чужорідні види</a:t>
            </a:r>
            <a:r>
              <a:rPr lang="ru-RU" dirty="0"/>
              <a:t/>
            </a:r>
            <a:br>
              <a:rPr lang="ru-RU" dirty="0"/>
            </a:br>
            <a:endParaRPr lang="ru-RU" dirty="0"/>
          </a:p>
        </p:txBody>
      </p:sp>
      <p:sp>
        <p:nvSpPr>
          <p:cNvPr id="3" name="Объект 2"/>
          <p:cNvSpPr>
            <a:spLocks noGrp="1"/>
          </p:cNvSpPr>
          <p:nvPr>
            <p:ph idx="1"/>
          </p:nvPr>
        </p:nvSpPr>
        <p:spPr/>
        <p:txBody>
          <a:bodyPr>
            <a:normAutofit lnSpcReduction="10000"/>
          </a:bodyPr>
          <a:lstStyle/>
          <a:p>
            <a:r>
              <a:rPr lang="uk-UA" sz="3600" dirty="0">
                <a:solidFill>
                  <a:schemeClr val="bg1"/>
                </a:solidFill>
                <a:latin typeface="Monotype Corsiva" pitchFamily="66" charset="0"/>
              </a:rPr>
              <a:t>Коли людина ввозить у будь-яку екосистему чужорідні біологічні види, вони можуть зайняти екологічні ніші, що до того належали іншим видам. Іноді чужорідні види змінюють усю екосистему настільки, що витісняють інші види, або приносять із собою такі хвороби, проти яких у них немає імунітету.</a:t>
            </a:r>
            <a:endParaRPr lang="ru-RU" sz="3600" dirty="0">
              <a:solidFill>
                <a:schemeClr val="bg1"/>
              </a:solidFill>
              <a:latin typeface="Monotype Corsiva" pitchFamily="66" charset="0"/>
            </a:endParaRPr>
          </a:p>
          <a:p>
            <a:endParaRPr lang="ru-RU" dirty="0"/>
          </a:p>
        </p:txBody>
      </p:sp>
    </p:spTree>
    <p:extLst>
      <p:ext uri="{BB962C8B-B14F-4D97-AF65-F5344CB8AC3E}">
        <p14:creationId xmlns:p14="http://schemas.microsoft.com/office/powerpoint/2010/main" xmlns="" val="4176831811"/>
      </p:ext>
    </p:extLst>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atrin\Desktop\bilyj_amur.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272" y="1424"/>
            <a:ext cx="6370578" cy="2707496"/>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Katrin\Desktop\7106482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5936" y="2996952"/>
            <a:ext cx="5148064" cy="38610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9915559"/>
      </p:ext>
    </p:extLst>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29600" cy="1143000"/>
          </a:xfrm>
        </p:spPr>
        <p:txBody>
          <a:bodyPr>
            <a:normAutofit fontScale="90000"/>
          </a:bodyPr>
          <a:lstStyle/>
          <a:p>
            <a:r>
              <a:rPr lang="uk-UA" i="1" dirty="0">
                <a:latin typeface="Monotype Corsiva" pitchFamily="66" charset="0"/>
              </a:rPr>
              <a:t>Надмірна експлуатація природних </a:t>
            </a:r>
            <a:r>
              <a:rPr lang="uk-UA" i="1" dirty="0" smtClean="0">
                <a:latin typeface="Monotype Corsiva" pitchFamily="66" charset="0"/>
              </a:rPr>
              <a:t>ресурсів</a:t>
            </a:r>
            <a:endParaRPr lang="ru-RU" dirty="0"/>
          </a:p>
        </p:txBody>
      </p:sp>
      <p:sp>
        <p:nvSpPr>
          <p:cNvPr id="3" name="Объект 2"/>
          <p:cNvSpPr>
            <a:spLocks noGrp="1"/>
          </p:cNvSpPr>
          <p:nvPr>
            <p:ph idx="1"/>
          </p:nvPr>
        </p:nvSpPr>
        <p:spPr>
          <a:xfrm>
            <a:off x="357158" y="1428736"/>
            <a:ext cx="8229600" cy="4389120"/>
          </a:xfrm>
        </p:spPr>
        <p:txBody>
          <a:bodyPr>
            <a:normAutofit/>
          </a:bodyPr>
          <a:lstStyle/>
          <a:p>
            <a:r>
              <a:rPr lang="uk-UA" sz="1800" dirty="0">
                <a:solidFill>
                  <a:schemeClr val="bg1"/>
                </a:solidFill>
                <a:latin typeface="Monotype Corsiva" pitchFamily="66" charset="0"/>
              </a:rPr>
              <a:t>Деякі біологічні види гинуть саме з цієї причини. Яскравий приклад </a:t>
            </a:r>
            <a:r>
              <a:rPr lang="uk-UA" sz="1800" dirty="0" smtClean="0">
                <a:solidFill>
                  <a:schemeClr val="bg1"/>
                </a:solidFill>
                <a:latin typeface="Monotype Corsiva" pitchFamily="66" charset="0"/>
              </a:rPr>
              <a:t>цього </a:t>
            </a:r>
            <a:r>
              <a:rPr lang="uk-UA" sz="1800" dirty="0">
                <a:solidFill>
                  <a:schemeClr val="bg1"/>
                </a:solidFill>
                <a:latin typeface="Monotype Corsiva" pitchFamily="66" charset="0"/>
              </a:rPr>
              <a:t>— мандруючий голуб. На початку </a:t>
            </a:r>
            <a:r>
              <a:rPr lang="en-US" sz="1800" dirty="0">
                <a:solidFill>
                  <a:schemeClr val="bg1"/>
                </a:solidFill>
                <a:latin typeface="Monotype Corsiva" pitchFamily="66" charset="0"/>
              </a:rPr>
              <a:t>XIX </a:t>
            </a:r>
            <a:r>
              <a:rPr lang="uk-UA" sz="1800" dirty="0">
                <a:solidFill>
                  <a:schemeClr val="bg1"/>
                </a:solidFill>
                <a:latin typeface="Monotype Corsiva" pitchFamily="66" charset="0"/>
              </a:rPr>
              <a:t>століття популяція цих птахів у </a:t>
            </a:r>
            <a:r>
              <a:rPr lang="uk-UA" sz="1800" dirty="0" smtClean="0">
                <a:solidFill>
                  <a:schemeClr val="bg1"/>
                </a:solidFill>
                <a:latin typeface="Monotype Corsiva" pitchFamily="66" charset="0"/>
              </a:rPr>
              <a:t>Північній </a:t>
            </a:r>
            <a:r>
              <a:rPr lang="uk-UA" sz="1800" dirty="0">
                <a:solidFill>
                  <a:schemeClr val="bg1"/>
                </a:solidFill>
                <a:latin typeface="Monotype Corsiva" pitchFamily="66" charset="0"/>
              </a:rPr>
              <a:t>Америці була найчисельнішою. Але наприкінці того ж століття, у </a:t>
            </a:r>
            <a:r>
              <a:rPr lang="uk-UA" sz="1800" dirty="0" smtClean="0">
                <a:solidFill>
                  <a:schemeClr val="bg1"/>
                </a:solidFill>
                <a:latin typeface="Monotype Corsiva" pitchFamily="66" charset="0"/>
              </a:rPr>
              <a:t>результаті </a:t>
            </a:r>
            <a:r>
              <a:rPr lang="uk-UA" sz="1800" dirty="0">
                <a:solidFill>
                  <a:schemeClr val="bg1"/>
                </a:solidFill>
                <a:latin typeface="Monotype Corsiva" pitchFamily="66" charset="0"/>
              </a:rPr>
              <a:t>полювання на них, цей вид опинився на межі зникнення, а у вересні 1914 року в зоопарку міста </a:t>
            </a:r>
            <a:r>
              <a:rPr lang="uk-UA" sz="1800" dirty="0" err="1">
                <a:solidFill>
                  <a:schemeClr val="bg1"/>
                </a:solidFill>
                <a:latin typeface="Monotype Corsiva" pitchFamily="66" charset="0"/>
              </a:rPr>
              <a:t>Цінціннаті</a:t>
            </a:r>
            <a:r>
              <a:rPr lang="uk-UA" sz="1800" dirty="0">
                <a:solidFill>
                  <a:schemeClr val="bg1"/>
                </a:solidFill>
                <a:latin typeface="Monotype Corsiva" pitchFamily="66" charset="0"/>
              </a:rPr>
              <a:t> помер останній мандруючий голуб.</a:t>
            </a:r>
            <a:endParaRPr lang="ru-RU" sz="1800" dirty="0">
              <a:solidFill>
                <a:schemeClr val="bg1"/>
              </a:solidFill>
              <a:latin typeface="Monotype Corsiva" pitchFamily="66" charset="0"/>
            </a:endParaRP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0100" y="3000372"/>
            <a:ext cx="5541640" cy="362046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646755"/>
      </p:ext>
    </p:extLst>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a:latin typeface="Monotype Corsiva" pitchFamily="66" charset="0"/>
              </a:rPr>
              <a:t>Швидке зростання населення</a:t>
            </a:r>
            <a:r>
              <a:rPr lang="ru-RU" dirty="0"/>
              <a:t/>
            </a:r>
            <a:br>
              <a:rPr lang="ru-RU" dirty="0"/>
            </a:br>
            <a:endParaRPr lang="ru-RU" dirty="0"/>
          </a:p>
        </p:txBody>
      </p:sp>
      <p:sp>
        <p:nvSpPr>
          <p:cNvPr id="3" name="Объект 2"/>
          <p:cNvSpPr>
            <a:spLocks noGrp="1"/>
          </p:cNvSpPr>
          <p:nvPr>
            <p:ph idx="1"/>
          </p:nvPr>
        </p:nvSpPr>
        <p:spPr>
          <a:xfrm>
            <a:off x="357158" y="1428736"/>
            <a:ext cx="8229600" cy="2071701"/>
          </a:xfrm>
        </p:spPr>
        <p:txBody>
          <a:bodyPr>
            <a:normAutofit fontScale="92500"/>
          </a:bodyPr>
          <a:lstStyle/>
          <a:p>
            <a:r>
              <a:rPr lang="uk-UA" sz="2000" dirty="0">
                <a:latin typeface="Monotype Corsiva" pitchFamily="66" charset="0"/>
              </a:rPr>
              <a:t>У середині </a:t>
            </a:r>
            <a:r>
              <a:rPr lang="en-US" sz="2000" dirty="0">
                <a:latin typeface="Monotype Corsiva" pitchFamily="66" charset="0"/>
              </a:rPr>
              <a:t>XIX </a:t>
            </a:r>
            <a:r>
              <a:rPr lang="uk-UA" sz="2000" dirty="0">
                <a:latin typeface="Monotype Corsiva" pitchFamily="66" charset="0"/>
              </a:rPr>
              <a:t>століття чисельність населення Землі складала один мільярд осіб. Через півтора століття, коли ця кількість збільшилася до шести мільярдів, люди стали замислюватися, що використання ними природних ресурсів </a:t>
            </a:r>
            <a:r>
              <a:rPr lang="uk-UA" sz="2000" dirty="0" smtClean="0">
                <a:latin typeface="Monotype Corsiva" pitchFamily="66" charset="0"/>
              </a:rPr>
              <a:t>перевищує </a:t>
            </a:r>
            <a:r>
              <a:rPr lang="uk-UA" sz="2000" dirty="0">
                <a:latin typeface="Monotype Corsiva" pitchFamily="66" charset="0"/>
              </a:rPr>
              <a:t>допустимі норми. Населення нашої планети невпинно зростає, і з кожним роком темпи витіснення нами різних видів тварин викликає все більше </a:t>
            </a:r>
            <a:r>
              <a:rPr lang="uk-UA" sz="2000" dirty="0" smtClean="0">
                <a:latin typeface="Monotype Corsiva" pitchFamily="66" charset="0"/>
              </a:rPr>
              <a:t>тривоги.</a:t>
            </a:r>
            <a:r>
              <a:rPr lang="en-US" dirty="0" smtClean="0">
                <a:latin typeface="Monotype Corsiva" pitchFamily="66" charset="0"/>
              </a:rPr>
              <a:t/>
            </a:r>
            <a:br>
              <a:rPr lang="en-US" dirty="0" smtClean="0">
                <a:latin typeface="Monotype Corsiva" pitchFamily="66" charset="0"/>
              </a:rPr>
            </a:br>
            <a:endParaRPr lang="ru-RU" dirty="0">
              <a:latin typeface="Monotype Corsiva" pitchFamily="66" charset="0"/>
            </a:endParaRP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1538" y="3214686"/>
            <a:ext cx="6215106" cy="3429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3058601"/>
      </p:ext>
    </p:extLst>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Katrin\Desktop\10068.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0648"/>
            <a:ext cx="9144000" cy="6597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2833861"/>
      </p:ext>
    </p:extLst>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Monotype Corsiva" pitchFamily="66" charset="0"/>
              </a:rPr>
              <a:t>З</a:t>
            </a:r>
            <a:r>
              <a:rPr lang="uk-UA" i="1" dirty="0">
                <a:latin typeface="Monotype Corsiva" pitchFamily="66" charset="0"/>
              </a:rPr>
              <a:t>агроза глобального потепління</a:t>
            </a:r>
            <a:endParaRPr lang="ru-RU" dirty="0">
              <a:latin typeface="Monotype Corsiva" pitchFamily="66" charset="0"/>
            </a:endParaRPr>
          </a:p>
        </p:txBody>
      </p:sp>
      <p:sp>
        <p:nvSpPr>
          <p:cNvPr id="3" name="Объект 2"/>
          <p:cNvSpPr>
            <a:spLocks noGrp="1"/>
          </p:cNvSpPr>
          <p:nvPr>
            <p:ph idx="1"/>
          </p:nvPr>
        </p:nvSpPr>
        <p:spPr/>
        <p:txBody>
          <a:bodyPr>
            <a:normAutofit/>
          </a:bodyPr>
          <a:lstStyle/>
          <a:p>
            <a:r>
              <a:rPr lang="uk-UA" dirty="0">
                <a:solidFill>
                  <a:schemeClr val="bg1"/>
                </a:solidFill>
                <a:latin typeface="Monotype Corsiva" pitchFamily="66" charset="0"/>
              </a:rPr>
              <a:t>Згідно з оцінками Міжурядової комісії з кліматичних змін, протягом </a:t>
            </a:r>
            <a:r>
              <a:rPr lang="uk-UA" dirty="0" smtClean="0">
                <a:solidFill>
                  <a:schemeClr val="bg1"/>
                </a:solidFill>
                <a:latin typeface="Monotype Corsiva" pitchFamily="66" charset="0"/>
              </a:rPr>
              <a:t>останнього </a:t>
            </a:r>
            <a:r>
              <a:rPr lang="uk-UA" dirty="0">
                <a:solidFill>
                  <a:schemeClr val="bg1"/>
                </a:solidFill>
                <a:latin typeface="Monotype Corsiva" pitchFamily="66" charset="0"/>
              </a:rPr>
              <a:t>століття температура на Землі може підвищитися на 3,5 градуса за </a:t>
            </a:r>
            <a:r>
              <a:rPr lang="uk-UA" dirty="0" smtClean="0">
                <a:solidFill>
                  <a:schemeClr val="bg1"/>
                </a:solidFill>
                <a:latin typeface="Monotype Corsiva" pitchFamily="66" charset="0"/>
              </a:rPr>
              <a:t>Цельсієм</a:t>
            </a:r>
            <a:r>
              <a:rPr lang="uk-UA" dirty="0">
                <a:solidFill>
                  <a:schemeClr val="bg1"/>
                </a:solidFill>
                <a:latin typeface="Monotype Corsiva" pitchFamily="66" charset="0"/>
              </a:rPr>
              <a:t>. Таке різке потепління може викликати зникнення деяких видів тварин і рослин. За даними досліджень, підвищення температури води — одна з при­чин загибелі коралових рифів, які є середовищем життя багатьох морських </a:t>
            </a:r>
            <a:r>
              <a:rPr lang="uk-UA" dirty="0" smtClean="0">
                <a:solidFill>
                  <a:schemeClr val="bg1"/>
                </a:solidFill>
                <a:latin typeface="Monotype Corsiva" pitchFamily="66" charset="0"/>
              </a:rPr>
              <a:t>організмів</a:t>
            </a:r>
            <a:r>
              <a:rPr lang="uk-UA" dirty="0">
                <a:solidFill>
                  <a:schemeClr val="bg1"/>
                </a:solidFill>
                <a:latin typeface="Monotype Corsiva" pitchFamily="66" charset="0"/>
              </a:rPr>
              <a:t>.</a:t>
            </a:r>
            <a:endParaRPr lang="ru-RU" dirty="0">
              <a:solidFill>
                <a:schemeClr val="bg1"/>
              </a:solidFill>
              <a:latin typeface="Monotype Corsiva" pitchFamily="66" charset="0"/>
            </a:endParaRPr>
          </a:p>
          <a:p>
            <a:endParaRPr lang="ru-RU" dirty="0"/>
          </a:p>
        </p:txBody>
      </p:sp>
    </p:spTree>
    <p:extLst>
      <p:ext uri="{BB962C8B-B14F-4D97-AF65-F5344CB8AC3E}">
        <p14:creationId xmlns:p14="http://schemas.microsoft.com/office/powerpoint/2010/main" xmlns="" val="2134377606"/>
      </p:ext>
    </p:extLst>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Users\Katrin\Desktop\original-bedf4f33ae062009461843a7c1e9473f.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847169"/>
      </p:ext>
    </p:extLst>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Monotype Corsiva" pitchFamily="66" charset="0"/>
              </a:rPr>
              <a:t>Загроза глобального потепління</a:t>
            </a:r>
            <a:endParaRPr lang="ru-RU" dirty="0">
              <a:latin typeface="Monotype Corsiva" pitchFamily="66" charset="0"/>
            </a:endParaRPr>
          </a:p>
        </p:txBody>
      </p:sp>
      <p:sp>
        <p:nvSpPr>
          <p:cNvPr id="3" name="Объект 2"/>
          <p:cNvSpPr>
            <a:spLocks noGrp="1"/>
          </p:cNvSpPr>
          <p:nvPr>
            <p:ph idx="1"/>
          </p:nvPr>
        </p:nvSpPr>
        <p:spPr/>
        <p:txBody>
          <a:bodyPr/>
          <a:lstStyle/>
          <a:p>
            <a:r>
              <a:rPr lang="uk-UA" dirty="0">
                <a:solidFill>
                  <a:schemeClr val="bg1"/>
                </a:solidFill>
                <a:latin typeface="Monotype Corsiva" pitchFamily="66" charset="0"/>
              </a:rPr>
              <a:t>За оцінками вчених, підняття рівня Світового океану на 1 м може призвести до затоплення великих прибережних ділянок заболочених земель, багатих </a:t>
            </a:r>
            <a:r>
              <a:rPr lang="uk-UA" dirty="0" smtClean="0">
                <a:solidFill>
                  <a:schemeClr val="bg1"/>
                </a:solidFill>
                <a:latin typeface="Monotype Corsiva" pitchFamily="66" charset="0"/>
              </a:rPr>
              <a:t>різноманітною </a:t>
            </a:r>
            <a:r>
              <a:rPr lang="uk-UA" dirty="0">
                <a:solidFill>
                  <a:schemeClr val="bg1"/>
                </a:solidFill>
                <a:latin typeface="Monotype Corsiva" pitchFamily="66" charset="0"/>
              </a:rPr>
              <a:t>флорою та фауною. Деякі вчені вважають, що глобальне </a:t>
            </a:r>
            <a:r>
              <a:rPr lang="uk-UA" dirty="0" smtClean="0">
                <a:solidFill>
                  <a:schemeClr val="bg1"/>
                </a:solidFill>
                <a:latin typeface="Monotype Corsiva" pitchFamily="66" charset="0"/>
              </a:rPr>
              <a:t>потепління </a:t>
            </a:r>
            <a:r>
              <a:rPr lang="uk-UA" dirty="0">
                <a:solidFill>
                  <a:schemeClr val="bg1"/>
                </a:solidFill>
                <a:latin typeface="Monotype Corsiva" pitchFamily="66" charset="0"/>
              </a:rPr>
              <a:t>викличе танення льодового покриву Гренландії й Антарктиди, а це загрожує екологічною катастрофою.</a:t>
            </a:r>
            <a:endParaRPr lang="ru-RU" dirty="0">
              <a:solidFill>
                <a:schemeClr val="bg1"/>
              </a:solidFill>
              <a:latin typeface="Monotype Corsiva" pitchFamily="66" charset="0"/>
            </a:endParaRPr>
          </a:p>
          <a:p>
            <a:endParaRPr lang="ru-RU" dirty="0"/>
          </a:p>
        </p:txBody>
      </p:sp>
    </p:spTree>
    <p:extLst>
      <p:ext uri="{BB962C8B-B14F-4D97-AF65-F5344CB8AC3E}">
        <p14:creationId xmlns:p14="http://schemas.microsoft.com/office/powerpoint/2010/main" xmlns="" val="2659242962"/>
      </p:ext>
    </p:extLst>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Monotype Corsiva" pitchFamily="66" charset="0"/>
                <a:cs typeface="AngsanaUPC" pitchFamily="18" charset="-34"/>
              </a:rPr>
              <a:t>Наслідки</a:t>
            </a:r>
            <a:endParaRPr lang="ru-RU" dirty="0">
              <a:latin typeface="Monotype Corsiva" pitchFamily="66" charset="0"/>
              <a:cs typeface="AngsanaUPC" pitchFamily="18" charset="-34"/>
            </a:endParaRPr>
          </a:p>
        </p:txBody>
      </p:sp>
      <p:sp>
        <p:nvSpPr>
          <p:cNvPr id="3" name="Объект 2"/>
          <p:cNvSpPr>
            <a:spLocks noGrp="1"/>
          </p:cNvSpPr>
          <p:nvPr>
            <p:ph idx="1"/>
          </p:nvPr>
        </p:nvSpPr>
        <p:spPr/>
        <p:txBody>
          <a:bodyPr/>
          <a:lstStyle/>
          <a:p>
            <a:pPr marL="0" indent="0">
              <a:buNone/>
            </a:pPr>
            <a:r>
              <a:rPr lang="uk-UA" dirty="0" smtClean="0"/>
              <a:t> </a:t>
            </a:r>
            <a:r>
              <a:rPr lang="uk-UA" sz="4800" dirty="0" smtClean="0">
                <a:latin typeface="Monotype Corsiva" pitchFamily="66" charset="0"/>
              </a:rPr>
              <a:t>- </a:t>
            </a:r>
            <a:r>
              <a:rPr lang="uk-UA" sz="4800" dirty="0" smtClean="0">
                <a:solidFill>
                  <a:schemeClr val="bg1"/>
                </a:solidFill>
                <a:latin typeface="Monotype Corsiva" pitchFamily="66" charset="0"/>
              </a:rPr>
              <a:t>зменшення видового різноманіття</a:t>
            </a:r>
          </a:p>
          <a:p>
            <a:pPr marL="0" indent="0">
              <a:buNone/>
            </a:pPr>
            <a:r>
              <a:rPr lang="uk-UA" sz="4800" dirty="0">
                <a:solidFill>
                  <a:schemeClr val="bg1"/>
                </a:solidFill>
                <a:latin typeface="Monotype Corsiva" pitchFamily="66" charset="0"/>
              </a:rPr>
              <a:t> </a:t>
            </a:r>
            <a:r>
              <a:rPr lang="uk-UA" sz="4800" dirty="0" smtClean="0">
                <a:solidFill>
                  <a:schemeClr val="bg1"/>
                </a:solidFill>
                <a:latin typeface="Monotype Corsiva" pitchFamily="66" charset="0"/>
              </a:rPr>
              <a:t>- порушення природнього балансу</a:t>
            </a:r>
          </a:p>
          <a:p>
            <a:pPr marL="0" indent="0">
              <a:buNone/>
            </a:pPr>
            <a:r>
              <a:rPr lang="uk-UA" sz="4800" dirty="0">
                <a:solidFill>
                  <a:schemeClr val="bg1"/>
                </a:solidFill>
                <a:latin typeface="Monotype Corsiva" pitchFamily="66" charset="0"/>
              </a:rPr>
              <a:t> </a:t>
            </a:r>
            <a:r>
              <a:rPr lang="uk-UA" sz="4800" dirty="0" smtClean="0">
                <a:solidFill>
                  <a:schemeClr val="bg1"/>
                </a:solidFill>
                <a:latin typeface="Monotype Corsiva" pitchFamily="66" charset="0"/>
              </a:rPr>
              <a:t>- втрата певних генів в природі</a:t>
            </a:r>
          </a:p>
          <a:p>
            <a:pPr marL="0" indent="0">
              <a:buNone/>
            </a:pPr>
            <a:r>
              <a:rPr lang="uk-UA" sz="4800" dirty="0">
                <a:solidFill>
                  <a:schemeClr val="bg1"/>
                </a:solidFill>
                <a:latin typeface="Monotype Corsiva" pitchFamily="66" charset="0"/>
              </a:rPr>
              <a:t> </a:t>
            </a:r>
            <a:r>
              <a:rPr lang="uk-UA" sz="4800" dirty="0" smtClean="0">
                <a:solidFill>
                  <a:schemeClr val="bg1"/>
                </a:solidFill>
                <a:latin typeface="Monotype Corsiva" pitchFamily="66" charset="0"/>
              </a:rPr>
              <a:t>- нестабільність екосистем</a:t>
            </a:r>
            <a:endParaRPr lang="ru-RU" sz="4800" dirty="0">
              <a:solidFill>
                <a:schemeClr val="bg1"/>
              </a:solidFill>
              <a:latin typeface="Monotype Corsiva" pitchFamily="66" charset="0"/>
            </a:endParaRPr>
          </a:p>
        </p:txBody>
      </p:sp>
    </p:spTree>
    <p:extLst>
      <p:ext uri="{BB962C8B-B14F-4D97-AF65-F5344CB8AC3E}">
        <p14:creationId xmlns:p14="http://schemas.microsoft.com/office/powerpoint/2010/main" xmlns="" val="2069746900"/>
      </p:ext>
    </p:extLst>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latin typeface="Monotype Corsiva" pitchFamily="66" charset="0"/>
              </a:rPr>
              <a:t>Біорізноманіття</a:t>
            </a:r>
            <a:endParaRPr lang="ru-RU" dirty="0">
              <a:latin typeface="Monotype Corsiva" pitchFamily="66" charset="0"/>
            </a:endParaRPr>
          </a:p>
        </p:txBody>
      </p:sp>
      <p:sp>
        <p:nvSpPr>
          <p:cNvPr id="3" name="Объект 2"/>
          <p:cNvSpPr>
            <a:spLocks noGrp="1"/>
          </p:cNvSpPr>
          <p:nvPr>
            <p:ph idx="1"/>
          </p:nvPr>
        </p:nvSpPr>
        <p:spPr/>
        <p:txBody>
          <a:bodyPr/>
          <a:lstStyle/>
          <a:p>
            <a:r>
              <a:rPr lang="uk-UA" dirty="0">
                <a:solidFill>
                  <a:schemeClr val="bg1"/>
                </a:solidFill>
                <a:latin typeface="Monotype Corsiva" pitchFamily="66" charset="0"/>
              </a:rPr>
              <a:t>У Конвенції про охорону біологічного різноманіття термін «біологічне </a:t>
            </a:r>
            <a:r>
              <a:rPr lang="uk-UA" dirty="0" smtClean="0">
                <a:solidFill>
                  <a:schemeClr val="bg1"/>
                </a:solidFill>
                <a:latin typeface="Monotype Corsiva" pitchFamily="66" charset="0"/>
              </a:rPr>
              <a:t>різноманіття</a:t>
            </a:r>
            <a:r>
              <a:rPr lang="uk-UA" dirty="0">
                <a:solidFill>
                  <a:schemeClr val="bg1"/>
                </a:solidFill>
                <a:latin typeface="Monotype Corsiva" pitchFamily="66" charset="0"/>
              </a:rPr>
              <a:t>» визначається як різноманітність живих організмів з усіх джерел, включаючи наземні, морські та інші водні екосистеми й екологічні </a:t>
            </a:r>
            <a:r>
              <a:rPr lang="uk-UA" dirty="0" smtClean="0">
                <a:solidFill>
                  <a:schemeClr val="bg1"/>
                </a:solidFill>
                <a:latin typeface="Monotype Corsiva" pitchFamily="66" charset="0"/>
              </a:rPr>
              <a:t>комплекси</a:t>
            </a:r>
            <a:r>
              <a:rPr lang="uk-UA" dirty="0">
                <a:solidFill>
                  <a:schemeClr val="bg1"/>
                </a:solidFill>
                <a:latin typeface="Monotype Corsiva" pitchFamily="66" charset="0"/>
              </a:rPr>
              <a:t>, частиною яких вони є; це поняття включає в себе різноманітність у рамках виду, між видами й різноманітність екосистем».</a:t>
            </a:r>
            <a:endParaRPr lang="ru-RU" dirty="0">
              <a:solidFill>
                <a:schemeClr val="bg1"/>
              </a:solidFill>
              <a:latin typeface="Monotype Corsiva" pitchFamily="66" charset="0"/>
            </a:endParaRPr>
          </a:p>
          <a:p>
            <a:endParaRPr lang="ru-RU" dirty="0"/>
          </a:p>
        </p:txBody>
      </p:sp>
    </p:spTree>
    <p:extLst>
      <p:ext uri="{BB962C8B-B14F-4D97-AF65-F5344CB8AC3E}">
        <p14:creationId xmlns:p14="http://schemas.microsoft.com/office/powerpoint/2010/main" xmlns="" val="1013258516"/>
      </p:ext>
    </p:extLst>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Ландшафтне різноманіття</a:t>
            </a:r>
            <a:endParaRPr lang="ru-RU" dirty="0"/>
          </a:p>
        </p:txBody>
      </p:sp>
      <p:sp>
        <p:nvSpPr>
          <p:cNvPr id="3" name="Объект 2"/>
          <p:cNvSpPr>
            <a:spLocks noGrp="1"/>
          </p:cNvSpPr>
          <p:nvPr>
            <p:ph idx="1"/>
          </p:nvPr>
        </p:nvSpPr>
        <p:spPr/>
        <p:txBody>
          <a:bodyPr>
            <a:normAutofit/>
          </a:bodyPr>
          <a:lstStyle/>
          <a:p>
            <a:r>
              <a:rPr lang="ru-RU" dirty="0" err="1" smtClean="0">
                <a:solidFill>
                  <a:schemeClr val="bg1"/>
                </a:solidFill>
              </a:rPr>
              <a:t>Ландшафтне</a:t>
            </a:r>
            <a:r>
              <a:rPr lang="ru-RU" dirty="0" smtClean="0">
                <a:solidFill>
                  <a:schemeClr val="bg1"/>
                </a:solidFill>
              </a:rPr>
              <a:t> </a:t>
            </a:r>
            <a:r>
              <a:rPr lang="ru-RU" dirty="0" err="1">
                <a:solidFill>
                  <a:schemeClr val="bg1"/>
                </a:solidFill>
              </a:rPr>
              <a:t>різноманіття</a:t>
            </a:r>
            <a:r>
              <a:rPr lang="ru-RU" dirty="0">
                <a:solidFill>
                  <a:schemeClr val="bg1"/>
                </a:solidFill>
              </a:rPr>
              <a:t> - реально </a:t>
            </a:r>
            <a:r>
              <a:rPr lang="ru-RU" dirty="0" err="1">
                <a:solidFill>
                  <a:schemeClr val="bg1"/>
                </a:solidFill>
              </a:rPr>
              <a:t>існуюча</a:t>
            </a:r>
            <a:r>
              <a:rPr lang="ru-RU" dirty="0">
                <a:solidFill>
                  <a:schemeClr val="bg1"/>
                </a:solidFill>
              </a:rPr>
              <a:t> на </a:t>
            </a:r>
            <a:r>
              <a:rPr lang="ru-RU" dirty="0" err="1">
                <a:solidFill>
                  <a:schemeClr val="bg1"/>
                </a:solidFill>
              </a:rPr>
              <a:t>земній</a:t>
            </a:r>
            <a:r>
              <a:rPr lang="ru-RU" dirty="0">
                <a:solidFill>
                  <a:schemeClr val="bg1"/>
                </a:solidFill>
              </a:rPr>
              <a:t> </a:t>
            </a:r>
            <a:r>
              <a:rPr lang="ru-RU" dirty="0" err="1">
                <a:solidFill>
                  <a:schemeClr val="bg1"/>
                </a:solidFill>
              </a:rPr>
              <a:t>поверхні</a:t>
            </a:r>
            <a:r>
              <a:rPr lang="ru-RU" dirty="0">
                <a:solidFill>
                  <a:schemeClr val="bg1"/>
                </a:solidFill>
              </a:rPr>
              <a:t> </a:t>
            </a:r>
            <a:r>
              <a:rPr lang="ru-RU" dirty="0" err="1">
                <a:solidFill>
                  <a:schemeClr val="bg1"/>
                </a:solidFill>
              </a:rPr>
              <a:t>множинність</a:t>
            </a:r>
            <a:r>
              <a:rPr lang="ru-RU" dirty="0">
                <a:solidFill>
                  <a:schemeClr val="bg1"/>
                </a:solidFill>
              </a:rPr>
              <a:t> </a:t>
            </a:r>
            <a:r>
              <a:rPr lang="ru-RU" dirty="0" err="1">
                <a:solidFill>
                  <a:schemeClr val="bg1"/>
                </a:solidFill>
              </a:rPr>
              <a:t>створених</a:t>
            </a:r>
            <a:r>
              <a:rPr lang="ru-RU" dirty="0">
                <a:solidFill>
                  <a:schemeClr val="bg1"/>
                </a:solidFill>
              </a:rPr>
              <a:t> природою </a:t>
            </a:r>
            <a:r>
              <a:rPr lang="ru-RU" dirty="0" err="1" smtClean="0">
                <a:solidFill>
                  <a:schemeClr val="bg1"/>
                </a:solidFill>
              </a:rPr>
              <a:t>цілісних</a:t>
            </a:r>
            <a:r>
              <a:rPr lang="ru-RU" dirty="0" smtClean="0">
                <a:solidFill>
                  <a:schemeClr val="bg1"/>
                </a:solidFill>
              </a:rPr>
              <a:t> </a:t>
            </a:r>
            <a:r>
              <a:rPr lang="ru-RU" dirty="0" err="1">
                <a:solidFill>
                  <a:schemeClr val="bg1"/>
                </a:solidFill>
              </a:rPr>
              <a:t>дискретно-континуальних</a:t>
            </a:r>
            <a:r>
              <a:rPr lang="ru-RU" dirty="0">
                <a:solidFill>
                  <a:schemeClr val="bg1"/>
                </a:solidFill>
              </a:rPr>
              <a:t> структур – </a:t>
            </a:r>
            <a:r>
              <a:rPr lang="ru-RU" dirty="0" err="1">
                <a:solidFill>
                  <a:schemeClr val="bg1"/>
                </a:solidFill>
              </a:rPr>
              <a:t>ландшафтних</a:t>
            </a:r>
            <a:r>
              <a:rPr lang="ru-RU" dirty="0">
                <a:solidFill>
                  <a:schemeClr val="bg1"/>
                </a:solidFill>
              </a:rPr>
              <a:t> </a:t>
            </a:r>
            <a:r>
              <a:rPr lang="ru-RU" dirty="0" err="1">
                <a:solidFill>
                  <a:schemeClr val="bg1"/>
                </a:solidFill>
              </a:rPr>
              <a:t>комплексів</a:t>
            </a:r>
            <a:r>
              <a:rPr lang="ru-RU" dirty="0">
                <a:solidFill>
                  <a:schemeClr val="bg1"/>
                </a:solidFill>
              </a:rPr>
              <a:t> </a:t>
            </a:r>
            <a:r>
              <a:rPr lang="ru-RU" dirty="0" err="1">
                <a:solidFill>
                  <a:schemeClr val="bg1"/>
                </a:solidFill>
              </a:rPr>
              <a:t>будь-якого</a:t>
            </a:r>
            <a:r>
              <a:rPr lang="ru-RU" dirty="0">
                <a:solidFill>
                  <a:schemeClr val="bg1"/>
                </a:solidFill>
              </a:rPr>
              <a:t> </a:t>
            </a:r>
            <a:r>
              <a:rPr lang="ru-RU" dirty="0" err="1">
                <a:solidFill>
                  <a:schemeClr val="bg1"/>
                </a:solidFill>
              </a:rPr>
              <a:t>розміру</a:t>
            </a:r>
            <a:r>
              <a:rPr lang="ru-RU" dirty="0">
                <a:solidFill>
                  <a:schemeClr val="bg1"/>
                </a:solidFill>
              </a:rPr>
              <a:t> та </a:t>
            </a:r>
            <a:r>
              <a:rPr lang="ru-RU" dirty="0" err="1">
                <a:solidFill>
                  <a:schemeClr val="bg1"/>
                </a:solidFill>
              </a:rPr>
              <a:t>ієрархічного</a:t>
            </a:r>
            <a:r>
              <a:rPr lang="ru-RU" dirty="0">
                <a:solidFill>
                  <a:schemeClr val="bg1"/>
                </a:solidFill>
              </a:rPr>
              <a:t> рангу – </a:t>
            </a:r>
            <a:r>
              <a:rPr lang="ru-RU" dirty="0" err="1">
                <a:solidFill>
                  <a:schemeClr val="bg1"/>
                </a:solidFill>
              </a:rPr>
              <a:t>від</a:t>
            </a:r>
            <a:r>
              <a:rPr lang="ru-RU" dirty="0">
                <a:solidFill>
                  <a:schemeClr val="bg1"/>
                </a:solidFill>
              </a:rPr>
              <a:t> </a:t>
            </a:r>
            <a:r>
              <a:rPr lang="ru-RU" dirty="0" err="1">
                <a:solidFill>
                  <a:schemeClr val="bg1"/>
                </a:solidFill>
              </a:rPr>
              <a:t>ландшафтних</a:t>
            </a:r>
            <a:r>
              <a:rPr lang="ru-RU" dirty="0">
                <a:solidFill>
                  <a:schemeClr val="bg1"/>
                </a:solidFill>
              </a:rPr>
              <a:t> </a:t>
            </a:r>
            <a:r>
              <a:rPr lang="ru-RU" dirty="0" smtClean="0">
                <a:solidFill>
                  <a:schemeClr val="bg1"/>
                </a:solidFill>
              </a:rPr>
              <a:t> </a:t>
            </a:r>
            <a:r>
              <a:rPr lang="ru-RU" dirty="0">
                <a:solidFill>
                  <a:schemeClr val="bg1"/>
                </a:solidFill>
              </a:rPr>
              <a:t>урочищ до </a:t>
            </a:r>
            <a:r>
              <a:rPr lang="ru-RU" dirty="0" err="1">
                <a:solidFill>
                  <a:schemeClr val="bg1"/>
                </a:solidFill>
              </a:rPr>
              <a:t>ландшафтних</a:t>
            </a:r>
            <a:r>
              <a:rPr lang="ru-RU" dirty="0">
                <a:solidFill>
                  <a:schemeClr val="bg1"/>
                </a:solidFill>
              </a:rPr>
              <a:t> </a:t>
            </a:r>
            <a:r>
              <a:rPr lang="ru-RU" dirty="0" err="1">
                <a:solidFill>
                  <a:schemeClr val="bg1"/>
                </a:solidFill>
              </a:rPr>
              <a:t>районів</a:t>
            </a:r>
            <a:r>
              <a:rPr lang="ru-RU" dirty="0">
                <a:solidFill>
                  <a:schemeClr val="bg1"/>
                </a:solidFill>
              </a:rPr>
              <a:t>, мезо-, макро- та </a:t>
            </a:r>
            <a:r>
              <a:rPr lang="ru-RU" dirty="0" err="1">
                <a:solidFill>
                  <a:schemeClr val="bg1"/>
                </a:solidFill>
              </a:rPr>
              <a:t>мегарегіонів</a:t>
            </a:r>
            <a:r>
              <a:rPr lang="ru-RU" dirty="0">
                <a:solidFill>
                  <a:schemeClr val="bg1"/>
                </a:solidFill>
              </a:rPr>
              <a:t> і </a:t>
            </a:r>
            <a:r>
              <a:rPr lang="ru-RU" dirty="0" err="1">
                <a:solidFill>
                  <a:schemeClr val="bg1"/>
                </a:solidFill>
              </a:rPr>
              <a:t>їхньої</a:t>
            </a:r>
            <a:r>
              <a:rPr lang="ru-RU" dirty="0">
                <a:solidFill>
                  <a:schemeClr val="bg1"/>
                </a:solidFill>
              </a:rPr>
              <a:t> </a:t>
            </a:r>
            <a:r>
              <a:rPr lang="ru-RU" dirty="0" err="1">
                <a:solidFill>
                  <a:schemeClr val="bg1"/>
                </a:solidFill>
              </a:rPr>
              <a:t>генеральної</a:t>
            </a:r>
            <a:r>
              <a:rPr lang="ru-RU" dirty="0">
                <a:solidFill>
                  <a:schemeClr val="bg1"/>
                </a:solidFill>
              </a:rPr>
              <a:t> </a:t>
            </a:r>
            <a:r>
              <a:rPr lang="ru-RU" dirty="0" err="1">
                <a:solidFill>
                  <a:schemeClr val="bg1"/>
                </a:solidFill>
              </a:rPr>
              <a:t>структури</a:t>
            </a:r>
            <a:r>
              <a:rPr lang="ru-RU" dirty="0">
                <a:solidFill>
                  <a:schemeClr val="bg1"/>
                </a:solidFill>
              </a:rPr>
              <a:t> – </a:t>
            </a:r>
            <a:r>
              <a:rPr lang="ru-RU" dirty="0" err="1">
                <a:solidFill>
                  <a:schemeClr val="bg1"/>
                </a:solidFill>
              </a:rPr>
              <a:t>ландшафтної</a:t>
            </a:r>
            <a:r>
              <a:rPr lang="ru-RU" dirty="0">
                <a:solidFill>
                  <a:schemeClr val="bg1"/>
                </a:solidFill>
              </a:rPr>
              <a:t> </a:t>
            </a:r>
            <a:r>
              <a:rPr lang="ru-RU" dirty="0" err="1">
                <a:solidFill>
                  <a:schemeClr val="bg1"/>
                </a:solidFill>
              </a:rPr>
              <a:t>сфери</a:t>
            </a:r>
            <a:r>
              <a:rPr lang="ru-RU" dirty="0">
                <a:solidFill>
                  <a:schemeClr val="bg1"/>
                </a:solidFill>
              </a:rPr>
              <a:t> </a:t>
            </a:r>
            <a:r>
              <a:rPr lang="ru-RU" dirty="0" err="1">
                <a:solidFill>
                  <a:schemeClr val="bg1"/>
                </a:solidFill>
              </a:rPr>
              <a:t>Землі</a:t>
            </a:r>
            <a:r>
              <a:rPr lang="ru-RU" dirty="0">
                <a:solidFill>
                  <a:schemeClr val="bg1"/>
                </a:solidFill>
              </a:rPr>
              <a:t>. </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7" y="4071240"/>
            <a:ext cx="3654831" cy="252454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55084598"/>
      </p:ext>
    </p:extLst>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Значення ландшафтного різноманіття:</a:t>
            </a:r>
            <a:endParaRPr lang="ru-RU" dirty="0"/>
          </a:p>
        </p:txBody>
      </p:sp>
      <p:sp>
        <p:nvSpPr>
          <p:cNvPr id="3" name="Объект 2"/>
          <p:cNvSpPr>
            <a:spLocks noGrp="1"/>
          </p:cNvSpPr>
          <p:nvPr>
            <p:ph idx="1"/>
          </p:nvPr>
        </p:nvSpPr>
        <p:spPr/>
        <p:txBody>
          <a:bodyPr>
            <a:normAutofit/>
          </a:bodyPr>
          <a:lstStyle/>
          <a:p>
            <a:r>
              <a:rPr lang="ru-RU" dirty="0" smtClean="0">
                <a:solidFill>
                  <a:schemeClr val="bg1"/>
                </a:solidFill>
              </a:rPr>
              <a:t>Структурно-</a:t>
            </a:r>
            <a:r>
              <a:rPr lang="ru-RU" dirty="0" err="1" smtClean="0">
                <a:solidFill>
                  <a:schemeClr val="bg1"/>
                </a:solidFill>
              </a:rPr>
              <a:t>функціональне</a:t>
            </a:r>
            <a:r>
              <a:rPr lang="ru-RU" dirty="0" smtClean="0">
                <a:solidFill>
                  <a:schemeClr val="bg1"/>
                </a:solidFill>
              </a:rPr>
              <a:t> </a:t>
            </a:r>
            <a:r>
              <a:rPr lang="ru-RU" dirty="0" err="1" smtClean="0">
                <a:solidFill>
                  <a:schemeClr val="bg1"/>
                </a:solidFill>
              </a:rPr>
              <a:t>значення</a:t>
            </a:r>
            <a:endParaRPr lang="ru-RU" dirty="0" smtClean="0">
              <a:solidFill>
                <a:schemeClr val="bg1"/>
              </a:solidFill>
            </a:endParaRPr>
          </a:p>
          <a:p>
            <a:r>
              <a:rPr lang="ru-RU" dirty="0" err="1" smtClean="0">
                <a:solidFill>
                  <a:schemeClr val="bg1"/>
                </a:solidFill>
              </a:rPr>
              <a:t>Геокомпонентне</a:t>
            </a:r>
            <a:r>
              <a:rPr lang="ru-RU" dirty="0" smtClean="0">
                <a:solidFill>
                  <a:schemeClr val="bg1"/>
                </a:solidFill>
              </a:rPr>
              <a:t> </a:t>
            </a:r>
            <a:r>
              <a:rPr lang="ru-RU" dirty="0" err="1" smtClean="0">
                <a:solidFill>
                  <a:schemeClr val="bg1"/>
                </a:solidFill>
              </a:rPr>
              <a:t>значення</a:t>
            </a:r>
            <a:endParaRPr lang="ru-RU" dirty="0" smtClean="0">
              <a:solidFill>
                <a:schemeClr val="bg1"/>
              </a:solidFill>
            </a:endParaRPr>
          </a:p>
          <a:p>
            <a:r>
              <a:rPr lang="ru-RU" dirty="0" err="1">
                <a:solidFill>
                  <a:schemeClr val="bg1"/>
                </a:solidFill>
              </a:rPr>
              <a:t>Суспільно-господарське</a:t>
            </a:r>
            <a:r>
              <a:rPr lang="ru-RU" dirty="0">
                <a:solidFill>
                  <a:schemeClr val="bg1"/>
                </a:solidFill>
              </a:rPr>
              <a:t> </a:t>
            </a:r>
            <a:r>
              <a:rPr lang="ru-RU" dirty="0" err="1">
                <a:solidFill>
                  <a:schemeClr val="bg1"/>
                </a:solidFill>
              </a:rPr>
              <a:t>значення</a:t>
            </a:r>
            <a:r>
              <a:rPr lang="ru-RU" dirty="0">
                <a:solidFill>
                  <a:schemeClr val="bg1"/>
                </a:solidFill>
              </a:rPr>
              <a:t> </a:t>
            </a:r>
          </a:p>
        </p:txBody>
      </p:sp>
    </p:spTree>
    <p:extLst>
      <p:ext uri="{BB962C8B-B14F-4D97-AF65-F5344CB8AC3E}">
        <p14:creationId xmlns:p14="http://schemas.microsoft.com/office/powerpoint/2010/main" xmlns="" val="3814134701"/>
      </p:ext>
    </p:extLst>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Структурно – функціональне значення</a:t>
            </a:r>
            <a:endParaRPr lang="ru-RU" dirty="0"/>
          </a:p>
        </p:txBody>
      </p:sp>
      <p:sp>
        <p:nvSpPr>
          <p:cNvPr id="3" name="Объект 2"/>
          <p:cNvSpPr>
            <a:spLocks noGrp="1"/>
          </p:cNvSpPr>
          <p:nvPr>
            <p:ph idx="1"/>
          </p:nvPr>
        </p:nvSpPr>
        <p:spPr/>
        <p:txBody>
          <a:bodyPr>
            <a:normAutofit/>
          </a:bodyPr>
          <a:lstStyle/>
          <a:p>
            <a:r>
              <a:rPr lang="ru-RU" dirty="0" err="1">
                <a:solidFill>
                  <a:schemeClr val="bg1"/>
                </a:solidFill>
              </a:rPr>
              <a:t>Структурно-функціональне</a:t>
            </a:r>
            <a:r>
              <a:rPr lang="ru-RU" dirty="0">
                <a:solidFill>
                  <a:schemeClr val="bg1"/>
                </a:solidFill>
              </a:rPr>
              <a:t> (</a:t>
            </a:r>
            <a:r>
              <a:rPr lang="ru-RU" dirty="0" err="1">
                <a:solidFill>
                  <a:schemeClr val="bg1"/>
                </a:solidFill>
              </a:rPr>
              <a:t>системне</a:t>
            </a:r>
            <a:r>
              <a:rPr lang="ru-RU" dirty="0">
                <a:solidFill>
                  <a:schemeClr val="bg1"/>
                </a:solidFill>
              </a:rPr>
              <a:t>) </a:t>
            </a:r>
            <a:r>
              <a:rPr lang="ru-RU" dirty="0" err="1">
                <a:solidFill>
                  <a:schemeClr val="bg1"/>
                </a:solidFill>
              </a:rPr>
              <a:t>значення</a:t>
            </a:r>
            <a:r>
              <a:rPr lang="ru-RU" dirty="0">
                <a:solidFill>
                  <a:schemeClr val="bg1"/>
                </a:solidFill>
              </a:rPr>
              <a:t> ЛР </a:t>
            </a:r>
            <a:r>
              <a:rPr lang="ru-RU" dirty="0" err="1">
                <a:solidFill>
                  <a:schemeClr val="bg1"/>
                </a:solidFill>
              </a:rPr>
              <a:t>полягає</a:t>
            </a:r>
            <a:r>
              <a:rPr lang="ru-RU" dirty="0">
                <a:solidFill>
                  <a:schemeClr val="bg1"/>
                </a:solidFill>
              </a:rPr>
              <a:t> в </a:t>
            </a:r>
            <a:r>
              <a:rPr lang="ru-RU" dirty="0" err="1">
                <a:solidFill>
                  <a:schemeClr val="bg1"/>
                </a:solidFill>
              </a:rPr>
              <a:t>його</a:t>
            </a:r>
            <a:r>
              <a:rPr lang="ru-RU" dirty="0">
                <a:solidFill>
                  <a:schemeClr val="bg1"/>
                </a:solidFill>
              </a:rPr>
              <a:t> </a:t>
            </a:r>
            <a:r>
              <a:rPr lang="ru-RU" dirty="0" err="1">
                <a:solidFill>
                  <a:schemeClr val="bg1"/>
                </a:solidFill>
              </a:rPr>
              <a:t>здатності</a:t>
            </a:r>
            <a:r>
              <a:rPr lang="ru-RU" dirty="0">
                <a:solidFill>
                  <a:schemeClr val="bg1"/>
                </a:solidFill>
              </a:rPr>
              <a:t>, як </a:t>
            </a:r>
            <a:r>
              <a:rPr lang="ru-RU" dirty="0" err="1">
                <a:solidFill>
                  <a:schemeClr val="bg1"/>
                </a:solidFill>
              </a:rPr>
              <a:t>специфічної</a:t>
            </a:r>
            <a:r>
              <a:rPr lang="ru-RU" dirty="0">
                <a:solidFill>
                  <a:schemeClr val="bg1"/>
                </a:solidFill>
              </a:rPr>
              <a:t> </a:t>
            </a:r>
            <a:r>
              <a:rPr lang="ru-RU" dirty="0" err="1">
                <a:solidFill>
                  <a:schemeClr val="bg1"/>
                </a:solidFill>
              </a:rPr>
              <a:t>системи</a:t>
            </a:r>
            <a:r>
              <a:rPr lang="ru-RU" dirty="0">
                <a:solidFill>
                  <a:schemeClr val="bg1"/>
                </a:solidFill>
              </a:rPr>
              <a:t> </a:t>
            </a:r>
            <a:r>
              <a:rPr lang="ru-RU" dirty="0" err="1">
                <a:solidFill>
                  <a:schemeClr val="bg1"/>
                </a:solidFill>
              </a:rPr>
              <a:t>складових</a:t>
            </a:r>
            <a:r>
              <a:rPr lang="ru-RU" dirty="0">
                <a:solidFill>
                  <a:schemeClr val="bg1"/>
                </a:solidFill>
              </a:rPr>
              <a:t> </a:t>
            </a:r>
            <a:r>
              <a:rPr lang="ru-RU" dirty="0" err="1">
                <a:solidFill>
                  <a:schemeClr val="bg1"/>
                </a:solidFill>
              </a:rPr>
              <a:t>елементів</a:t>
            </a:r>
            <a:r>
              <a:rPr lang="ru-RU" dirty="0">
                <a:solidFill>
                  <a:schemeClr val="bg1"/>
                </a:solidFill>
              </a:rPr>
              <a:t> </a:t>
            </a:r>
            <a:r>
              <a:rPr lang="ru-RU" dirty="0" err="1">
                <a:solidFill>
                  <a:schemeClr val="bg1"/>
                </a:solidFill>
              </a:rPr>
              <a:t>ландшафтної</a:t>
            </a:r>
            <a:r>
              <a:rPr lang="ru-RU" dirty="0">
                <a:solidFill>
                  <a:schemeClr val="bg1"/>
                </a:solidFill>
              </a:rPr>
              <a:t> </a:t>
            </a:r>
            <a:r>
              <a:rPr lang="ru-RU" dirty="0" err="1">
                <a:solidFill>
                  <a:schemeClr val="bg1"/>
                </a:solidFill>
              </a:rPr>
              <a:t>оболонки</a:t>
            </a:r>
            <a:r>
              <a:rPr lang="ru-RU" dirty="0">
                <a:solidFill>
                  <a:schemeClr val="bg1"/>
                </a:solidFill>
              </a:rPr>
              <a:t>, </a:t>
            </a:r>
            <a:r>
              <a:rPr lang="ru-RU" dirty="0" err="1">
                <a:solidFill>
                  <a:schemeClr val="bg1"/>
                </a:solidFill>
              </a:rPr>
              <a:t>значною</a:t>
            </a:r>
            <a:r>
              <a:rPr lang="ru-RU" dirty="0">
                <a:solidFill>
                  <a:schemeClr val="bg1"/>
                </a:solidFill>
              </a:rPr>
              <a:t> </a:t>
            </a:r>
            <a:r>
              <a:rPr lang="ru-RU" dirty="0" err="1">
                <a:solidFill>
                  <a:schemeClr val="bg1"/>
                </a:solidFill>
              </a:rPr>
              <a:t>мірою</a:t>
            </a:r>
            <a:r>
              <a:rPr lang="ru-RU" dirty="0">
                <a:solidFill>
                  <a:schemeClr val="bg1"/>
                </a:solidFill>
              </a:rPr>
              <a:t> </a:t>
            </a:r>
            <a:r>
              <a:rPr lang="ru-RU" dirty="0" err="1">
                <a:solidFill>
                  <a:schemeClr val="bg1"/>
                </a:solidFill>
              </a:rPr>
              <a:t>визначати</a:t>
            </a:r>
            <a:r>
              <a:rPr lang="ru-RU" dirty="0">
                <a:solidFill>
                  <a:schemeClr val="bg1"/>
                </a:solidFill>
              </a:rPr>
              <a:t> </a:t>
            </a:r>
            <a:r>
              <a:rPr lang="ru-RU" dirty="0" err="1">
                <a:solidFill>
                  <a:schemeClr val="bg1"/>
                </a:solidFill>
              </a:rPr>
              <a:t>загальні</a:t>
            </a:r>
            <a:r>
              <a:rPr lang="ru-RU" dirty="0">
                <a:solidFill>
                  <a:schemeClr val="bg1"/>
                </a:solidFill>
              </a:rPr>
              <a:t> </a:t>
            </a:r>
            <a:r>
              <a:rPr lang="ru-RU" dirty="0" err="1">
                <a:solidFill>
                  <a:schemeClr val="bg1"/>
                </a:solidFill>
              </a:rPr>
              <a:t>особливості</a:t>
            </a:r>
            <a:r>
              <a:rPr lang="ru-RU" dirty="0">
                <a:solidFill>
                  <a:schemeClr val="bg1"/>
                </a:solidFill>
              </a:rPr>
              <a:t> </a:t>
            </a:r>
            <a:r>
              <a:rPr lang="ru-RU" dirty="0" err="1">
                <a:solidFill>
                  <a:schemeClr val="bg1"/>
                </a:solidFill>
              </a:rPr>
              <a:t>її</a:t>
            </a:r>
            <a:r>
              <a:rPr lang="ru-RU" dirty="0">
                <a:solidFill>
                  <a:schemeClr val="bg1"/>
                </a:solidFill>
              </a:rPr>
              <a:t> </a:t>
            </a:r>
            <a:r>
              <a:rPr lang="ru-RU" dirty="0" err="1">
                <a:solidFill>
                  <a:schemeClr val="bg1"/>
                </a:solidFill>
              </a:rPr>
              <a:t>структури</a:t>
            </a:r>
            <a:r>
              <a:rPr lang="ru-RU" dirty="0">
                <a:solidFill>
                  <a:schemeClr val="bg1"/>
                </a:solidFill>
              </a:rPr>
              <a:t>, </a:t>
            </a:r>
            <a:r>
              <a:rPr lang="ru-RU" dirty="0" err="1">
                <a:solidFill>
                  <a:schemeClr val="bg1"/>
                </a:solidFill>
              </a:rPr>
              <a:t>функціонування</a:t>
            </a:r>
            <a:r>
              <a:rPr lang="ru-RU" dirty="0">
                <a:solidFill>
                  <a:schemeClr val="bg1"/>
                </a:solidFill>
              </a:rPr>
              <a:t>, </a:t>
            </a:r>
            <a:r>
              <a:rPr lang="ru-RU" dirty="0" err="1">
                <a:solidFill>
                  <a:schemeClr val="bg1"/>
                </a:solidFill>
              </a:rPr>
              <a:t>розвитку</a:t>
            </a:r>
            <a:r>
              <a:rPr lang="ru-RU" dirty="0">
                <a:solidFill>
                  <a:schemeClr val="bg1"/>
                </a:solidFill>
              </a:rPr>
              <a:t>, </a:t>
            </a:r>
            <a:r>
              <a:rPr lang="ru-RU" dirty="0" err="1">
                <a:solidFill>
                  <a:schemeClr val="bg1"/>
                </a:solidFill>
              </a:rPr>
              <a:t>стійкості</a:t>
            </a:r>
            <a:r>
              <a:rPr lang="ru-RU" dirty="0">
                <a:solidFill>
                  <a:schemeClr val="bg1"/>
                </a:solidFill>
              </a:rPr>
              <a:t> до </a:t>
            </a:r>
            <a:r>
              <a:rPr lang="ru-RU" dirty="0" err="1">
                <a:solidFill>
                  <a:schemeClr val="bg1"/>
                </a:solidFill>
              </a:rPr>
              <a:t>дії</a:t>
            </a:r>
            <a:r>
              <a:rPr lang="ru-RU" dirty="0">
                <a:solidFill>
                  <a:schemeClr val="bg1"/>
                </a:solidFill>
              </a:rPr>
              <a:t> </a:t>
            </a:r>
            <a:r>
              <a:rPr lang="ru-RU" dirty="0" err="1" smtClean="0">
                <a:solidFill>
                  <a:schemeClr val="bg1"/>
                </a:solidFill>
              </a:rPr>
              <a:t>забруднюючих</a:t>
            </a:r>
            <a:r>
              <a:rPr lang="ru-RU" dirty="0" smtClean="0">
                <a:solidFill>
                  <a:schemeClr val="bg1"/>
                </a:solidFill>
              </a:rPr>
              <a:t> </a:t>
            </a:r>
            <a:r>
              <a:rPr lang="ru-RU" dirty="0" err="1">
                <a:solidFill>
                  <a:schemeClr val="bg1"/>
                </a:solidFill>
              </a:rPr>
              <a:t>чинників</a:t>
            </a:r>
            <a:r>
              <a:rPr lang="ru-RU" dirty="0">
                <a:solidFill>
                  <a:schemeClr val="bg1"/>
                </a:solidFill>
              </a:rPr>
              <a:t> </a:t>
            </a:r>
            <a:r>
              <a:rPr lang="ru-RU" dirty="0" err="1">
                <a:solidFill>
                  <a:schemeClr val="bg1"/>
                </a:solidFill>
              </a:rPr>
              <a:t>тощо</a:t>
            </a:r>
            <a:r>
              <a:rPr lang="ru-RU" dirty="0">
                <a:solidFill>
                  <a:schemeClr val="bg1"/>
                </a:solidFill>
              </a:rPr>
              <a:t>.</a:t>
            </a:r>
          </a:p>
        </p:txBody>
      </p:sp>
    </p:spTree>
    <p:extLst>
      <p:ext uri="{BB962C8B-B14F-4D97-AF65-F5344CB8AC3E}">
        <p14:creationId xmlns:p14="http://schemas.microsoft.com/office/powerpoint/2010/main" xmlns="" val="3914225170"/>
      </p:ext>
    </p:extLst>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Геокомпонентне</a:t>
            </a:r>
            <a:r>
              <a:rPr lang="ru-RU" dirty="0" smtClean="0"/>
              <a:t/>
            </a:r>
            <a:br>
              <a:rPr lang="ru-RU" dirty="0" smtClean="0"/>
            </a:br>
            <a:r>
              <a:rPr lang="ru-RU" dirty="0" err="1" smtClean="0"/>
              <a:t>значення</a:t>
            </a:r>
            <a:endParaRPr lang="ru-RU" dirty="0"/>
          </a:p>
        </p:txBody>
      </p:sp>
      <p:sp>
        <p:nvSpPr>
          <p:cNvPr id="3" name="Объект 2"/>
          <p:cNvSpPr>
            <a:spLocks noGrp="1"/>
          </p:cNvSpPr>
          <p:nvPr>
            <p:ph idx="1"/>
          </p:nvPr>
        </p:nvSpPr>
        <p:spPr/>
        <p:txBody>
          <a:bodyPr>
            <a:normAutofit/>
          </a:bodyPr>
          <a:lstStyle/>
          <a:p>
            <a:r>
              <a:rPr lang="ru-RU" dirty="0" err="1" smtClean="0">
                <a:solidFill>
                  <a:schemeClr val="bg1"/>
                </a:solidFill>
              </a:rPr>
              <a:t>Геокомпонентне</a:t>
            </a:r>
            <a:r>
              <a:rPr lang="ru-RU" dirty="0" smtClean="0">
                <a:solidFill>
                  <a:schemeClr val="bg1"/>
                </a:solidFill>
              </a:rPr>
              <a:t> </a:t>
            </a:r>
            <a:r>
              <a:rPr lang="ru-RU" dirty="0" err="1" smtClean="0">
                <a:solidFill>
                  <a:schemeClr val="bg1"/>
                </a:solidFill>
              </a:rPr>
              <a:t>значення</a:t>
            </a:r>
            <a:r>
              <a:rPr lang="ru-RU" dirty="0" smtClean="0">
                <a:solidFill>
                  <a:schemeClr val="bg1"/>
                </a:solidFill>
              </a:rPr>
              <a:t> </a:t>
            </a:r>
            <a:r>
              <a:rPr lang="ru-RU" dirty="0">
                <a:solidFill>
                  <a:schemeClr val="bg1"/>
                </a:solidFill>
              </a:rPr>
              <a:t>ЛР </a:t>
            </a:r>
            <a:r>
              <a:rPr lang="ru-RU" dirty="0" err="1">
                <a:solidFill>
                  <a:schemeClr val="bg1"/>
                </a:solidFill>
              </a:rPr>
              <a:t>полягає</a:t>
            </a:r>
            <a:r>
              <a:rPr lang="ru-RU" dirty="0">
                <a:solidFill>
                  <a:schemeClr val="bg1"/>
                </a:solidFill>
              </a:rPr>
              <a:t> в </a:t>
            </a:r>
            <a:r>
              <a:rPr lang="ru-RU" dirty="0" err="1">
                <a:solidFill>
                  <a:schemeClr val="bg1"/>
                </a:solidFill>
              </a:rPr>
              <a:t>його</a:t>
            </a:r>
            <a:r>
              <a:rPr lang="ru-RU" dirty="0">
                <a:solidFill>
                  <a:schemeClr val="bg1"/>
                </a:solidFill>
              </a:rPr>
              <a:t> </a:t>
            </a:r>
            <a:r>
              <a:rPr lang="ru-RU" dirty="0" err="1">
                <a:solidFill>
                  <a:schemeClr val="bg1"/>
                </a:solidFill>
              </a:rPr>
              <a:t>властивості</a:t>
            </a:r>
            <a:r>
              <a:rPr lang="ru-RU" dirty="0">
                <a:solidFill>
                  <a:schemeClr val="bg1"/>
                </a:solidFill>
              </a:rPr>
              <a:t> </a:t>
            </a:r>
            <a:r>
              <a:rPr lang="ru-RU" dirty="0" err="1">
                <a:solidFill>
                  <a:schemeClr val="bg1"/>
                </a:solidFill>
              </a:rPr>
              <a:t>зумовлювати</a:t>
            </a:r>
            <a:r>
              <a:rPr lang="ru-RU" dirty="0">
                <a:solidFill>
                  <a:schemeClr val="bg1"/>
                </a:solidFill>
              </a:rPr>
              <a:t> </a:t>
            </a:r>
            <a:r>
              <a:rPr lang="ru-RU" dirty="0" err="1" smtClean="0">
                <a:solidFill>
                  <a:schemeClr val="bg1"/>
                </a:solidFill>
              </a:rPr>
              <a:t>формування</a:t>
            </a:r>
            <a:r>
              <a:rPr lang="ru-RU" dirty="0" smtClean="0">
                <a:solidFill>
                  <a:schemeClr val="bg1"/>
                </a:solidFill>
              </a:rPr>
              <a:t> </a:t>
            </a:r>
            <a:r>
              <a:rPr lang="ru-RU" dirty="0" err="1">
                <a:solidFill>
                  <a:schemeClr val="bg1"/>
                </a:solidFill>
              </a:rPr>
              <a:t>певного</a:t>
            </a:r>
            <a:r>
              <a:rPr lang="ru-RU" dirty="0">
                <a:solidFill>
                  <a:schemeClr val="bg1"/>
                </a:solidFill>
              </a:rPr>
              <a:t> </a:t>
            </a:r>
            <a:r>
              <a:rPr lang="ru-RU" dirty="0" err="1">
                <a:solidFill>
                  <a:schemeClr val="bg1"/>
                </a:solidFill>
              </a:rPr>
              <a:t>рівня</a:t>
            </a:r>
            <a:r>
              <a:rPr lang="ru-RU" dirty="0">
                <a:solidFill>
                  <a:schemeClr val="bg1"/>
                </a:solidFill>
              </a:rPr>
              <a:t> </a:t>
            </a:r>
            <a:r>
              <a:rPr lang="ru-RU" dirty="0" err="1">
                <a:solidFill>
                  <a:schemeClr val="bg1"/>
                </a:solidFill>
              </a:rPr>
              <a:t>різноманіття</a:t>
            </a:r>
            <a:r>
              <a:rPr lang="ru-RU" dirty="0">
                <a:solidFill>
                  <a:schemeClr val="bg1"/>
                </a:solidFill>
              </a:rPr>
              <a:t> </a:t>
            </a:r>
            <a:r>
              <a:rPr lang="ru-RU" dirty="0" err="1">
                <a:solidFill>
                  <a:schemeClr val="bg1"/>
                </a:solidFill>
              </a:rPr>
              <a:t>інших</a:t>
            </a:r>
            <a:r>
              <a:rPr lang="ru-RU" dirty="0">
                <a:solidFill>
                  <a:schemeClr val="bg1"/>
                </a:solidFill>
              </a:rPr>
              <a:t> </a:t>
            </a:r>
            <a:r>
              <a:rPr lang="ru-RU" dirty="0" err="1">
                <a:solidFill>
                  <a:schemeClr val="bg1"/>
                </a:solidFill>
              </a:rPr>
              <a:t>компонентів</a:t>
            </a:r>
            <a:r>
              <a:rPr lang="ru-RU" dirty="0">
                <a:solidFill>
                  <a:schemeClr val="bg1"/>
                </a:solidFill>
              </a:rPr>
              <a:t> </a:t>
            </a:r>
            <a:r>
              <a:rPr lang="ru-RU" dirty="0" err="1">
                <a:solidFill>
                  <a:schemeClr val="bg1"/>
                </a:solidFill>
              </a:rPr>
              <a:t>природи</a:t>
            </a:r>
            <a:r>
              <a:rPr lang="ru-RU" dirty="0">
                <a:solidFill>
                  <a:schemeClr val="bg1"/>
                </a:solidFill>
              </a:rPr>
              <a:t> – </a:t>
            </a:r>
            <a:r>
              <a:rPr lang="ru-RU" dirty="0" err="1">
                <a:solidFill>
                  <a:schemeClr val="bg1"/>
                </a:solidFill>
              </a:rPr>
              <a:t>гірських</a:t>
            </a:r>
            <a:r>
              <a:rPr lang="ru-RU" dirty="0">
                <a:solidFill>
                  <a:schemeClr val="bg1"/>
                </a:solidFill>
              </a:rPr>
              <a:t> </a:t>
            </a:r>
            <a:r>
              <a:rPr lang="ru-RU" dirty="0" err="1">
                <a:solidFill>
                  <a:schemeClr val="bg1"/>
                </a:solidFill>
              </a:rPr>
              <a:t>порід</a:t>
            </a:r>
            <a:r>
              <a:rPr lang="ru-RU" dirty="0">
                <a:solidFill>
                  <a:schemeClr val="bg1"/>
                </a:solidFill>
              </a:rPr>
              <a:t>, </a:t>
            </a:r>
            <a:r>
              <a:rPr lang="ru-RU" dirty="0" err="1">
                <a:solidFill>
                  <a:schemeClr val="bg1"/>
                </a:solidFill>
              </a:rPr>
              <a:t>ґрунтів</a:t>
            </a:r>
            <a:r>
              <a:rPr lang="ru-RU" dirty="0">
                <a:solidFill>
                  <a:schemeClr val="bg1"/>
                </a:solidFill>
              </a:rPr>
              <a:t>, </a:t>
            </a:r>
            <a:r>
              <a:rPr lang="ru-RU" dirty="0" err="1">
                <a:solidFill>
                  <a:schemeClr val="bg1"/>
                </a:solidFill>
              </a:rPr>
              <a:t>рослинності</a:t>
            </a:r>
            <a:r>
              <a:rPr lang="ru-RU" dirty="0">
                <a:solidFill>
                  <a:schemeClr val="bg1"/>
                </a:solidFill>
              </a:rPr>
              <a:t>, </a:t>
            </a:r>
            <a:r>
              <a:rPr lang="ru-RU" dirty="0" err="1">
                <a:solidFill>
                  <a:schemeClr val="bg1"/>
                </a:solidFill>
              </a:rPr>
              <a:t>тваринного</a:t>
            </a:r>
            <a:r>
              <a:rPr lang="ru-RU" dirty="0">
                <a:solidFill>
                  <a:schemeClr val="bg1"/>
                </a:solidFill>
              </a:rPr>
              <a:t> </a:t>
            </a:r>
            <a:r>
              <a:rPr lang="ru-RU" dirty="0" err="1">
                <a:solidFill>
                  <a:schemeClr val="bg1"/>
                </a:solidFill>
              </a:rPr>
              <a:t>світу</a:t>
            </a:r>
            <a:r>
              <a:rPr lang="ru-RU" dirty="0">
                <a:solidFill>
                  <a:schemeClr val="bg1"/>
                </a:solidFill>
              </a:rPr>
              <a:t> </a:t>
            </a:r>
            <a:r>
              <a:rPr lang="ru-RU" dirty="0" err="1">
                <a:solidFill>
                  <a:schemeClr val="bg1"/>
                </a:solidFill>
              </a:rPr>
              <a:t>тощо</a:t>
            </a:r>
            <a:r>
              <a:rPr lang="ru-RU" dirty="0">
                <a:solidFill>
                  <a:schemeClr val="bg1"/>
                </a:solidFill>
              </a:rPr>
              <a:t>, при </a:t>
            </a:r>
            <a:r>
              <a:rPr lang="ru-RU" dirty="0" err="1">
                <a:solidFill>
                  <a:schemeClr val="bg1"/>
                </a:solidFill>
              </a:rPr>
              <a:t>цьому</a:t>
            </a:r>
            <a:r>
              <a:rPr lang="ru-RU" dirty="0">
                <a:solidFill>
                  <a:schemeClr val="bg1"/>
                </a:solidFill>
              </a:rPr>
              <a:t> </a:t>
            </a:r>
            <a:r>
              <a:rPr lang="ru-RU" dirty="0" err="1">
                <a:solidFill>
                  <a:schemeClr val="bg1"/>
                </a:solidFill>
              </a:rPr>
              <a:t>знаходячись</a:t>
            </a:r>
            <a:r>
              <a:rPr lang="ru-RU" dirty="0">
                <a:solidFill>
                  <a:schemeClr val="bg1"/>
                </a:solidFill>
              </a:rPr>
              <a:t> з ними як в прямому, так і в </a:t>
            </a:r>
            <a:r>
              <a:rPr lang="ru-RU" dirty="0" err="1">
                <a:solidFill>
                  <a:schemeClr val="bg1"/>
                </a:solidFill>
              </a:rPr>
              <a:t>оберненому</a:t>
            </a:r>
            <a:r>
              <a:rPr lang="ru-RU" dirty="0">
                <a:solidFill>
                  <a:schemeClr val="bg1"/>
                </a:solidFill>
              </a:rPr>
              <a:t> </a:t>
            </a:r>
            <a:r>
              <a:rPr lang="ru-RU" dirty="0" err="1">
                <a:solidFill>
                  <a:schemeClr val="bg1"/>
                </a:solidFill>
              </a:rPr>
              <a:t>зв'язку</a:t>
            </a:r>
            <a:r>
              <a:rPr lang="ru-RU" dirty="0">
                <a:solidFill>
                  <a:schemeClr val="bg1"/>
                </a:solidFill>
              </a:rPr>
              <a:t>, </a:t>
            </a:r>
            <a:r>
              <a:rPr lang="ru-RU" dirty="0" err="1">
                <a:solidFill>
                  <a:schemeClr val="bg1"/>
                </a:solidFill>
              </a:rPr>
              <a:t>оскільки</a:t>
            </a:r>
            <a:r>
              <a:rPr lang="ru-RU" dirty="0">
                <a:solidFill>
                  <a:schemeClr val="bg1"/>
                </a:solidFill>
              </a:rPr>
              <a:t> </a:t>
            </a:r>
            <a:r>
              <a:rPr lang="ru-RU" dirty="0" err="1">
                <a:solidFill>
                  <a:schemeClr val="bg1"/>
                </a:solidFill>
              </a:rPr>
              <a:t>подальша</a:t>
            </a:r>
            <a:r>
              <a:rPr lang="ru-RU" dirty="0">
                <a:solidFill>
                  <a:schemeClr val="bg1"/>
                </a:solidFill>
              </a:rPr>
              <a:t> складна </a:t>
            </a:r>
            <a:r>
              <a:rPr lang="ru-RU" dirty="0" err="1" smtClean="0">
                <a:solidFill>
                  <a:schemeClr val="bg1"/>
                </a:solidFill>
              </a:rPr>
              <a:t>варіативна</a:t>
            </a:r>
            <a:r>
              <a:rPr lang="ru-RU" dirty="0" smtClean="0">
                <a:solidFill>
                  <a:schemeClr val="bg1"/>
                </a:solidFill>
              </a:rPr>
              <a:t> </a:t>
            </a:r>
            <a:r>
              <a:rPr lang="ru-RU" dirty="0" err="1" smtClean="0">
                <a:solidFill>
                  <a:schemeClr val="bg1"/>
                </a:solidFill>
              </a:rPr>
              <a:t>інтеграція</a:t>
            </a:r>
            <a:r>
              <a:rPr lang="ru-RU" dirty="0" smtClean="0">
                <a:solidFill>
                  <a:schemeClr val="bg1"/>
                </a:solidFill>
              </a:rPr>
              <a:t> </a:t>
            </a:r>
            <a:r>
              <a:rPr lang="ru-RU" dirty="0" err="1">
                <a:solidFill>
                  <a:schemeClr val="bg1"/>
                </a:solidFill>
              </a:rPr>
              <a:t>множини</a:t>
            </a:r>
            <a:r>
              <a:rPr lang="ru-RU" dirty="0">
                <a:solidFill>
                  <a:schemeClr val="bg1"/>
                </a:solidFill>
              </a:rPr>
              <a:t> таких </a:t>
            </a:r>
            <a:r>
              <a:rPr lang="ru-RU" dirty="0" err="1">
                <a:solidFill>
                  <a:schemeClr val="bg1"/>
                </a:solidFill>
              </a:rPr>
              <a:t>елементів</a:t>
            </a:r>
            <a:r>
              <a:rPr lang="ru-RU" dirty="0">
                <a:solidFill>
                  <a:schemeClr val="bg1"/>
                </a:solidFill>
              </a:rPr>
              <a:t> </a:t>
            </a:r>
            <a:r>
              <a:rPr lang="ru-RU" dirty="0" err="1">
                <a:solidFill>
                  <a:schemeClr val="bg1"/>
                </a:solidFill>
              </a:rPr>
              <a:t>веде</a:t>
            </a:r>
            <a:r>
              <a:rPr lang="ru-RU" dirty="0">
                <a:solidFill>
                  <a:schemeClr val="bg1"/>
                </a:solidFill>
              </a:rPr>
              <a:t> до </a:t>
            </a:r>
            <a:r>
              <a:rPr lang="ru-RU" dirty="0" err="1">
                <a:solidFill>
                  <a:schemeClr val="bg1"/>
                </a:solidFill>
              </a:rPr>
              <a:t>утворення</a:t>
            </a:r>
            <a:r>
              <a:rPr lang="ru-RU" dirty="0">
                <a:solidFill>
                  <a:schemeClr val="bg1"/>
                </a:solidFill>
              </a:rPr>
              <a:t> </a:t>
            </a:r>
            <a:r>
              <a:rPr lang="ru-RU" dirty="0" err="1">
                <a:solidFill>
                  <a:schemeClr val="bg1"/>
                </a:solidFill>
              </a:rPr>
              <a:t>нових</a:t>
            </a:r>
            <a:r>
              <a:rPr lang="ru-RU" dirty="0">
                <a:solidFill>
                  <a:schemeClr val="bg1"/>
                </a:solidFill>
              </a:rPr>
              <a:t> </a:t>
            </a:r>
            <a:r>
              <a:rPr lang="ru-RU" dirty="0" err="1">
                <a:solidFill>
                  <a:schemeClr val="bg1"/>
                </a:solidFill>
              </a:rPr>
              <a:t>геокомплексів</a:t>
            </a:r>
            <a:r>
              <a:rPr lang="ru-RU" dirty="0">
                <a:solidFill>
                  <a:schemeClr val="bg1"/>
                </a:solidFill>
              </a:rPr>
              <a:t>.</a:t>
            </a:r>
          </a:p>
        </p:txBody>
      </p:sp>
    </p:spTree>
    <p:extLst>
      <p:ext uri="{BB962C8B-B14F-4D97-AF65-F5344CB8AC3E}">
        <p14:creationId xmlns:p14="http://schemas.microsoft.com/office/powerpoint/2010/main" xmlns="" val="1460660017"/>
      </p:ext>
    </p:extLst>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Суспільно-господарське</a:t>
            </a:r>
            <a:r>
              <a:rPr lang="ru-RU" dirty="0"/>
              <a:t> </a:t>
            </a:r>
            <a:r>
              <a:rPr lang="ru-RU" dirty="0" err="1"/>
              <a:t>значення</a:t>
            </a:r>
            <a:r>
              <a:rPr lang="ru-RU" dirty="0"/>
              <a:t> </a:t>
            </a:r>
          </a:p>
        </p:txBody>
      </p:sp>
      <p:sp>
        <p:nvSpPr>
          <p:cNvPr id="3" name="Объект 2"/>
          <p:cNvSpPr>
            <a:spLocks noGrp="1"/>
          </p:cNvSpPr>
          <p:nvPr>
            <p:ph idx="1"/>
          </p:nvPr>
        </p:nvSpPr>
        <p:spPr/>
        <p:txBody>
          <a:bodyPr>
            <a:normAutofit/>
          </a:bodyPr>
          <a:lstStyle/>
          <a:p>
            <a:r>
              <a:rPr lang="ru-RU" dirty="0" err="1">
                <a:solidFill>
                  <a:schemeClr val="bg1"/>
                </a:solidFill>
              </a:rPr>
              <a:t>Суспільно-господарське</a:t>
            </a:r>
            <a:r>
              <a:rPr lang="ru-RU" dirty="0">
                <a:solidFill>
                  <a:schemeClr val="bg1"/>
                </a:solidFill>
              </a:rPr>
              <a:t> </a:t>
            </a:r>
            <a:r>
              <a:rPr lang="ru-RU" dirty="0" err="1">
                <a:solidFill>
                  <a:schemeClr val="bg1"/>
                </a:solidFill>
              </a:rPr>
              <a:t>значення</a:t>
            </a:r>
            <a:r>
              <a:rPr lang="ru-RU" dirty="0">
                <a:solidFill>
                  <a:schemeClr val="bg1"/>
                </a:solidFill>
              </a:rPr>
              <a:t> ЛР </a:t>
            </a:r>
            <a:r>
              <a:rPr lang="ru-RU" dirty="0" err="1">
                <a:solidFill>
                  <a:schemeClr val="bg1"/>
                </a:solidFill>
              </a:rPr>
              <a:t>виявляється</a:t>
            </a:r>
            <a:r>
              <a:rPr lang="ru-RU" dirty="0">
                <a:solidFill>
                  <a:schemeClr val="bg1"/>
                </a:solidFill>
              </a:rPr>
              <a:t> у </a:t>
            </a:r>
            <a:r>
              <a:rPr lang="ru-RU" dirty="0" err="1">
                <a:solidFill>
                  <a:schemeClr val="bg1"/>
                </a:solidFill>
              </a:rPr>
              <a:t>його</a:t>
            </a:r>
            <a:r>
              <a:rPr lang="ru-RU" dirty="0">
                <a:solidFill>
                  <a:schemeClr val="bg1"/>
                </a:solidFill>
              </a:rPr>
              <a:t> </a:t>
            </a:r>
            <a:r>
              <a:rPr lang="ru-RU" dirty="0" err="1">
                <a:solidFill>
                  <a:schemeClr val="bg1"/>
                </a:solidFill>
              </a:rPr>
              <a:t>здатності</a:t>
            </a:r>
            <a:r>
              <a:rPr lang="ru-RU" dirty="0">
                <a:solidFill>
                  <a:schemeClr val="bg1"/>
                </a:solidFill>
              </a:rPr>
              <a:t> </a:t>
            </a:r>
            <a:r>
              <a:rPr lang="ru-RU" dirty="0" err="1">
                <a:solidFill>
                  <a:schemeClr val="bg1"/>
                </a:solidFill>
              </a:rPr>
              <a:t>впливати</a:t>
            </a:r>
            <a:r>
              <a:rPr lang="ru-RU" dirty="0">
                <a:solidFill>
                  <a:schemeClr val="bg1"/>
                </a:solidFill>
              </a:rPr>
              <a:t> на </a:t>
            </a:r>
            <a:r>
              <a:rPr lang="ru-RU" dirty="0" err="1">
                <a:solidFill>
                  <a:schemeClr val="bg1"/>
                </a:solidFill>
              </a:rPr>
              <a:t>процеси</a:t>
            </a:r>
            <a:r>
              <a:rPr lang="ru-RU" dirty="0">
                <a:solidFill>
                  <a:schemeClr val="bg1"/>
                </a:solidFill>
              </a:rPr>
              <a:t> та </a:t>
            </a:r>
            <a:r>
              <a:rPr lang="ru-RU" dirty="0" err="1">
                <a:solidFill>
                  <a:schemeClr val="bg1"/>
                </a:solidFill>
              </a:rPr>
              <a:t>явища</a:t>
            </a:r>
            <a:r>
              <a:rPr lang="ru-RU" dirty="0">
                <a:solidFill>
                  <a:schemeClr val="bg1"/>
                </a:solidFill>
              </a:rPr>
              <a:t> </a:t>
            </a:r>
            <a:r>
              <a:rPr lang="ru-RU" dirty="0" err="1">
                <a:solidFill>
                  <a:schemeClr val="bg1"/>
                </a:solidFill>
              </a:rPr>
              <a:t>соціального</a:t>
            </a:r>
            <a:r>
              <a:rPr lang="ru-RU" dirty="0">
                <a:solidFill>
                  <a:schemeClr val="bg1"/>
                </a:solidFill>
              </a:rPr>
              <a:t> характеру – на </a:t>
            </a:r>
            <a:r>
              <a:rPr lang="ru-RU" dirty="0" err="1">
                <a:solidFill>
                  <a:schemeClr val="bg1"/>
                </a:solidFill>
              </a:rPr>
              <a:t>позиції</a:t>
            </a:r>
            <a:r>
              <a:rPr lang="ru-RU" dirty="0">
                <a:solidFill>
                  <a:schemeClr val="bg1"/>
                </a:solidFill>
              </a:rPr>
              <a:t> </a:t>
            </a:r>
            <a:r>
              <a:rPr lang="ru-RU" dirty="0" err="1">
                <a:solidFill>
                  <a:schemeClr val="bg1"/>
                </a:solidFill>
              </a:rPr>
              <a:t>світогляду</a:t>
            </a:r>
            <a:r>
              <a:rPr lang="ru-RU" dirty="0">
                <a:solidFill>
                  <a:schemeClr val="bg1"/>
                </a:solidFill>
              </a:rPr>
              <a:t> і культурно-</a:t>
            </a:r>
            <a:r>
              <a:rPr lang="ru-RU" dirty="0" err="1">
                <a:solidFill>
                  <a:schemeClr val="bg1"/>
                </a:solidFill>
              </a:rPr>
              <a:t>релігійні</a:t>
            </a:r>
            <a:r>
              <a:rPr lang="ru-RU" dirty="0">
                <a:solidFill>
                  <a:schemeClr val="bg1"/>
                </a:solidFill>
              </a:rPr>
              <a:t> </a:t>
            </a:r>
            <a:r>
              <a:rPr lang="ru-RU" dirty="0" err="1">
                <a:solidFill>
                  <a:schemeClr val="bg1"/>
                </a:solidFill>
              </a:rPr>
              <a:t>традиції</a:t>
            </a:r>
            <a:r>
              <a:rPr lang="ru-RU" dirty="0">
                <a:solidFill>
                  <a:schemeClr val="bg1"/>
                </a:solidFill>
              </a:rPr>
              <a:t>, на </a:t>
            </a:r>
            <a:r>
              <a:rPr lang="ru-RU" dirty="0" err="1">
                <a:solidFill>
                  <a:schemeClr val="bg1"/>
                </a:solidFill>
              </a:rPr>
              <a:t>поширення</a:t>
            </a:r>
            <a:r>
              <a:rPr lang="ru-RU" dirty="0">
                <a:solidFill>
                  <a:schemeClr val="bg1"/>
                </a:solidFill>
              </a:rPr>
              <a:t> і густоту </a:t>
            </a:r>
            <a:r>
              <a:rPr lang="ru-RU" dirty="0" err="1">
                <a:solidFill>
                  <a:schemeClr val="bg1"/>
                </a:solidFill>
              </a:rPr>
              <a:t>населення</a:t>
            </a:r>
            <a:r>
              <a:rPr lang="ru-RU" dirty="0">
                <a:solidFill>
                  <a:schemeClr val="bg1"/>
                </a:solidFill>
              </a:rPr>
              <a:t>, на </a:t>
            </a:r>
            <a:r>
              <a:rPr lang="ru-RU" dirty="0" err="1">
                <a:solidFill>
                  <a:schemeClr val="bg1"/>
                </a:solidFill>
              </a:rPr>
              <a:t>особливості</a:t>
            </a:r>
            <a:r>
              <a:rPr lang="ru-RU" dirty="0">
                <a:solidFill>
                  <a:schemeClr val="bg1"/>
                </a:solidFill>
              </a:rPr>
              <a:t> </a:t>
            </a:r>
            <a:r>
              <a:rPr lang="ru-RU" dirty="0" err="1">
                <a:solidFill>
                  <a:schemeClr val="bg1"/>
                </a:solidFill>
              </a:rPr>
              <a:t>державоустрою</a:t>
            </a:r>
            <a:r>
              <a:rPr lang="ru-RU" dirty="0">
                <a:solidFill>
                  <a:schemeClr val="bg1"/>
                </a:solidFill>
              </a:rPr>
              <a:t> і </a:t>
            </a:r>
            <a:r>
              <a:rPr lang="ru-RU" dirty="0" err="1">
                <a:solidFill>
                  <a:schemeClr val="bg1"/>
                </a:solidFill>
              </a:rPr>
              <a:t>політичних</a:t>
            </a:r>
            <a:r>
              <a:rPr lang="ru-RU" dirty="0">
                <a:solidFill>
                  <a:schemeClr val="bg1"/>
                </a:solidFill>
              </a:rPr>
              <a:t> </a:t>
            </a:r>
            <a:r>
              <a:rPr lang="ru-RU" dirty="0" err="1">
                <a:solidFill>
                  <a:schemeClr val="bg1"/>
                </a:solidFill>
              </a:rPr>
              <a:t>стосунків</a:t>
            </a:r>
            <a:r>
              <a:rPr lang="ru-RU" dirty="0">
                <a:solidFill>
                  <a:schemeClr val="bg1"/>
                </a:solidFill>
              </a:rPr>
              <a:t>, на </a:t>
            </a:r>
            <a:r>
              <a:rPr lang="ru-RU" dirty="0" err="1">
                <a:solidFill>
                  <a:schemeClr val="bg1"/>
                </a:solidFill>
              </a:rPr>
              <a:t>форми</a:t>
            </a:r>
            <a:r>
              <a:rPr lang="ru-RU" dirty="0">
                <a:solidFill>
                  <a:schemeClr val="bg1"/>
                </a:solidFill>
              </a:rPr>
              <a:t> </a:t>
            </a:r>
            <a:r>
              <a:rPr lang="ru-RU" dirty="0" err="1">
                <a:solidFill>
                  <a:schemeClr val="bg1"/>
                </a:solidFill>
              </a:rPr>
              <a:t>людської</a:t>
            </a:r>
            <a:r>
              <a:rPr lang="ru-RU" dirty="0">
                <a:solidFill>
                  <a:schemeClr val="bg1"/>
                </a:solidFill>
              </a:rPr>
              <a:t> </a:t>
            </a:r>
            <a:r>
              <a:rPr lang="ru-RU" dirty="0" err="1">
                <a:solidFill>
                  <a:schemeClr val="bg1"/>
                </a:solidFill>
              </a:rPr>
              <a:t>діяльності</a:t>
            </a:r>
            <a:r>
              <a:rPr lang="ru-RU" dirty="0">
                <a:solidFill>
                  <a:schemeClr val="bg1"/>
                </a:solidFill>
              </a:rPr>
              <a:t> та </a:t>
            </a:r>
            <a:r>
              <a:rPr lang="ru-RU" dirty="0" err="1">
                <a:solidFill>
                  <a:schemeClr val="bg1"/>
                </a:solidFill>
              </a:rPr>
              <a:t>конкретні</a:t>
            </a:r>
            <a:r>
              <a:rPr lang="ru-RU" dirty="0">
                <a:solidFill>
                  <a:schemeClr val="bg1"/>
                </a:solidFill>
              </a:rPr>
              <a:t> </a:t>
            </a:r>
            <a:r>
              <a:rPr lang="ru-RU" dirty="0" err="1">
                <a:solidFill>
                  <a:schemeClr val="bg1"/>
                </a:solidFill>
              </a:rPr>
              <a:t>способи</a:t>
            </a:r>
            <a:r>
              <a:rPr lang="ru-RU" dirty="0">
                <a:solidFill>
                  <a:schemeClr val="bg1"/>
                </a:solidFill>
              </a:rPr>
              <a:t> </a:t>
            </a:r>
            <a:r>
              <a:rPr lang="ru-RU" dirty="0" err="1">
                <a:solidFill>
                  <a:schemeClr val="bg1"/>
                </a:solidFill>
              </a:rPr>
              <a:t>господарювання</a:t>
            </a:r>
            <a:r>
              <a:rPr lang="ru-RU" dirty="0">
                <a:solidFill>
                  <a:schemeClr val="bg1"/>
                </a:solidFill>
              </a:rPr>
              <a:t>, на </a:t>
            </a:r>
            <a:r>
              <a:rPr lang="ru-RU" dirty="0" err="1">
                <a:solidFill>
                  <a:schemeClr val="bg1"/>
                </a:solidFill>
              </a:rPr>
              <a:t>темпи</a:t>
            </a:r>
            <a:r>
              <a:rPr lang="ru-RU" dirty="0">
                <a:solidFill>
                  <a:schemeClr val="bg1"/>
                </a:solidFill>
              </a:rPr>
              <a:t> </a:t>
            </a:r>
            <a:r>
              <a:rPr lang="ru-RU" dirty="0" err="1">
                <a:solidFill>
                  <a:schemeClr val="bg1"/>
                </a:solidFill>
              </a:rPr>
              <a:t>соціально-економічного</a:t>
            </a:r>
            <a:r>
              <a:rPr lang="ru-RU" dirty="0">
                <a:solidFill>
                  <a:schemeClr val="bg1"/>
                </a:solidFill>
              </a:rPr>
              <a:t> і культурного </a:t>
            </a:r>
            <a:r>
              <a:rPr lang="ru-RU" dirty="0" err="1">
                <a:solidFill>
                  <a:schemeClr val="bg1"/>
                </a:solidFill>
              </a:rPr>
              <a:t>розвитку</a:t>
            </a:r>
            <a:r>
              <a:rPr lang="ru-RU" dirty="0">
                <a:solidFill>
                  <a:schemeClr val="bg1"/>
                </a:solidFill>
              </a:rPr>
              <a:t> </a:t>
            </a:r>
            <a:r>
              <a:rPr lang="ru-RU" dirty="0" err="1">
                <a:solidFill>
                  <a:schemeClr val="bg1"/>
                </a:solidFill>
              </a:rPr>
              <a:t>тощо</a:t>
            </a:r>
            <a:r>
              <a:rPr lang="ru-RU" dirty="0">
                <a:solidFill>
                  <a:schemeClr val="bg1"/>
                </a:solidFill>
              </a:rPr>
              <a:t>.</a:t>
            </a:r>
          </a:p>
        </p:txBody>
      </p:sp>
    </p:spTree>
    <p:extLst>
      <p:ext uri="{BB962C8B-B14F-4D97-AF65-F5344CB8AC3E}">
        <p14:creationId xmlns:p14="http://schemas.microsoft.com/office/powerpoint/2010/main" xmlns="" val="4083380358"/>
      </p:ext>
    </p:extLst>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7848872" cy="1695631"/>
          </a:xfrm>
        </p:spPr>
        <p:txBody>
          <a:bodyPr>
            <a:noAutofit/>
          </a:bodyPr>
          <a:lstStyle/>
          <a:p>
            <a:r>
              <a:rPr lang="uk-UA" sz="3200" dirty="0" err="1" smtClean="0"/>
              <a:t>Природозаповідна</a:t>
            </a:r>
            <a:r>
              <a:rPr lang="uk-UA" sz="3200" dirty="0" smtClean="0"/>
              <a:t> галузь</a:t>
            </a:r>
            <a:r>
              <a:rPr lang="en-US" sz="3200" dirty="0" smtClean="0"/>
              <a:t/>
            </a:r>
            <a:br>
              <a:rPr lang="en-US" sz="3200" dirty="0" smtClean="0"/>
            </a:br>
            <a:r>
              <a:rPr lang="uk-UA" sz="3200" dirty="0" smtClean="0"/>
              <a:t> як одна з </a:t>
            </a:r>
            <a:r>
              <a:rPr lang="uk-UA" sz="3200" dirty="0" err="1" smtClean="0"/>
              <a:t>ефективни</a:t>
            </a:r>
            <a:r>
              <a:rPr lang="ru-RU" sz="3200" dirty="0" smtClean="0"/>
              <a:t>х </a:t>
            </a:r>
            <a:r>
              <a:rPr lang="uk-UA" sz="3200" dirty="0" smtClean="0"/>
              <a:t>форм збереження </a:t>
            </a:r>
            <a:r>
              <a:rPr lang="uk-UA" sz="3200" dirty="0" err="1" smtClean="0"/>
              <a:t>біорізноманіття</a:t>
            </a:r>
            <a:endParaRPr lang="ru-RU" sz="3200" dirty="0"/>
          </a:p>
        </p:txBody>
      </p:sp>
      <p:sp>
        <p:nvSpPr>
          <p:cNvPr id="3" name="Объект 2"/>
          <p:cNvSpPr>
            <a:spLocks noGrp="1"/>
          </p:cNvSpPr>
          <p:nvPr>
            <p:ph idx="1"/>
          </p:nvPr>
        </p:nvSpPr>
        <p:spPr>
          <a:xfrm>
            <a:off x="1187624" y="2276872"/>
            <a:ext cx="7682056" cy="3959336"/>
          </a:xfrm>
        </p:spPr>
        <p:txBody>
          <a:bodyPr/>
          <a:lstStyle/>
          <a:p>
            <a:r>
              <a:rPr lang="ru-RU" dirty="0" err="1">
                <a:solidFill>
                  <a:schemeClr val="bg1"/>
                </a:solidFill>
              </a:rPr>
              <a:t>Збереження</a:t>
            </a:r>
            <a:r>
              <a:rPr lang="ru-RU" dirty="0">
                <a:solidFill>
                  <a:schemeClr val="bg1"/>
                </a:solidFill>
              </a:rPr>
              <a:t> </a:t>
            </a:r>
            <a:r>
              <a:rPr lang="ru-RU" dirty="0" err="1">
                <a:solidFill>
                  <a:schemeClr val="bg1"/>
                </a:solidFill>
              </a:rPr>
              <a:t>біологічного</a:t>
            </a:r>
            <a:r>
              <a:rPr lang="ru-RU" dirty="0">
                <a:solidFill>
                  <a:schemeClr val="bg1"/>
                </a:solidFill>
              </a:rPr>
              <a:t> і ландшафтного </a:t>
            </a:r>
            <a:r>
              <a:rPr lang="ru-RU" dirty="0" err="1">
                <a:solidFill>
                  <a:schemeClr val="bg1"/>
                </a:solidFill>
              </a:rPr>
              <a:t>різноманіття</a:t>
            </a:r>
            <a:r>
              <a:rPr lang="ru-RU" dirty="0">
                <a:solidFill>
                  <a:schemeClr val="bg1"/>
                </a:solidFill>
              </a:rPr>
              <a:t>, </a:t>
            </a:r>
            <a:r>
              <a:rPr lang="ru-RU" dirty="0" err="1">
                <a:solidFill>
                  <a:schemeClr val="bg1"/>
                </a:solidFill>
              </a:rPr>
              <a:t>розвиток</a:t>
            </a:r>
            <a:r>
              <a:rPr lang="ru-RU" dirty="0">
                <a:solidFill>
                  <a:schemeClr val="bg1"/>
                </a:solidFill>
              </a:rPr>
              <a:t> </a:t>
            </a:r>
            <a:r>
              <a:rPr lang="ru-RU" dirty="0" err="1">
                <a:solidFill>
                  <a:schemeClr val="bg1"/>
                </a:solidFill>
              </a:rPr>
              <a:t>заповідної</a:t>
            </a:r>
            <a:r>
              <a:rPr lang="ru-RU" dirty="0">
                <a:solidFill>
                  <a:schemeClr val="bg1"/>
                </a:solidFill>
              </a:rPr>
              <a:t> </a:t>
            </a:r>
            <a:r>
              <a:rPr lang="ru-RU" dirty="0" err="1">
                <a:solidFill>
                  <a:schemeClr val="bg1"/>
                </a:solidFill>
              </a:rPr>
              <a:t>справи</a:t>
            </a:r>
            <a:r>
              <a:rPr lang="ru-RU" dirty="0">
                <a:solidFill>
                  <a:schemeClr val="bg1"/>
                </a:solidFill>
              </a:rPr>
              <a:t> в </a:t>
            </a:r>
            <a:r>
              <a:rPr lang="ru-RU" dirty="0" err="1">
                <a:solidFill>
                  <a:schemeClr val="bg1"/>
                </a:solidFill>
              </a:rPr>
              <a:t>Україні</a:t>
            </a:r>
            <a:r>
              <a:rPr lang="ru-RU" dirty="0">
                <a:solidFill>
                  <a:schemeClr val="bg1"/>
                </a:solidFill>
              </a:rPr>
              <a:t> </a:t>
            </a:r>
            <a:r>
              <a:rPr lang="ru-RU" dirty="0" err="1">
                <a:solidFill>
                  <a:schemeClr val="bg1"/>
                </a:solidFill>
              </a:rPr>
              <a:t>здійснюється</a:t>
            </a:r>
            <a:r>
              <a:rPr lang="ru-RU" dirty="0">
                <a:solidFill>
                  <a:schemeClr val="bg1"/>
                </a:solidFill>
              </a:rPr>
              <a:t> в </a:t>
            </a:r>
            <a:r>
              <a:rPr lang="ru-RU" dirty="0" err="1">
                <a:solidFill>
                  <a:schemeClr val="bg1"/>
                </a:solidFill>
              </a:rPr>
              <a:t>інтересах</a:t>
            </a:r>
            <a:r>
              <a:rPr lang="ru-RU" dirty="0">
                <a:solidFill>
                  <a:schemeClr val="bg1"/>
                </a:solidFill>
              </a:rPr>
              <a:t> не </a:t>
            </a:r>
            <a:r>
              <a:rPr lang="ru-RU" dirty="0" err="1">
                <a:solidFill>
                  <a:schemeClr val="bg1"/>
                </a:solidFill>
              </a:rPr>
              <a:t>тільки</a:t>
            </a:r>
            <a:r>
              <a:rPr lang="ru-RU" dirty="0">
                <a:solidFill>
                  <a:schemeClr val="bg1"/>
                </a:solidFill>
              </a:rPr>
              <a:t> </a:t>
            </a:r>
            <a:r>
              <a:rPr lang="ru-RU" dirty="0" err="1" smtClean="0">
                <a:solidFill>
                  <a:schemeClr val="bg1"/>
                </a:solidFill>
              </a:rPr>
              <a:t>нинішнього</a:t>
            </a:r>
            <a:r>
              <a:rPr lang="ru-RU" dirty="0">
                <a:solidFill>
                  <a:schemeClr val="bg1"/>
                </a:solidFill>
              </a:rPr>
              <a:t>, а й </a:t>
            </a:r>
            <a:r>
              <a:rPr lang="ru-RU" dirty="0" err="1">
                <a:solidFill>
                  <a:schemeClr val="bg1"/>
                </a:solidFill>
              </a:rPr>
              <a:t>майбутніх</a:t>
            </a:r>
            <a:r>
              <a:rPr lang="ru-RU" dirty="0">
                <a:solidFill>
                  <a:schemeClr val="bg1"/>
                </a:solidFill>
              </a:rPr>
              <a:t> </a:t>
            </a:r>
            <a:r>
              <a:rPr lang="ru-RU" dirty="0" err="1">
                <a:solidFill>
                  <a:schemeClr val="bg1"/>
                </a:solidFill>
              </a:rPr>
              <a:t>поколінь</a:t>
            </a:r>
            <a:r>
              <a:rPr lang="ru-RU" dirty="0">
                <a:solidFill>
                  <a:schemeClr val="bg1"/>
                </a:solidFill>
              </a:rPr>
              <a:t>. </a:t>
            </a:r>
            <a:r>
              <a:rPr lang="ru-RU" dirty="0" err="1" smtClean="0">
                <a:solidFill>
                  <a:schemeClr val="bg1"/>
                </a:solidFill>
              </a:rPr>
              <a:t>Природо-заповідна</a:t>
            </a:r>
            <a:r>
              <a:rPr lang="ru-RU" dirty="0" smtClean="0">
                <a:solidFill>
                  <a:schemeClr val="bg1"/>
                </a:solidFill>
              </a:rPr>
              <a:t> </a:t>
            </a:r>
            <a:r>
              <a:rPr lang="ru-RU" dirty="0" err="1">
                <a:solidFill>
                  <a:schemeClr val="bg1"/>
                </a:solidFill>
              </a:rPr>
              <a:t>галузь</a:t>
            </a:r>
            <a:r>
              <a:rPr lang="ru-RU" dirty="0">
                <a:solidFill>
                  <a:schemeClr val="bg1"/>
                </a:solidFill>
              </a:rPr>
              <a:t> </a:t>
            </a:r>
            <a:r>
              <a:rPr lang="ru-RU" dirty="0" err="1">
                <a:solidFill>
                  <a:schemeClr val="bg1"/>
                </a:solidFill>
              </a:rPr>
              <a:t>нині</a:t>
            </a:r>
            <a:r>
              <a:rPr lang="ru-RU" dirty="0">
                <a:solidFill>
                  <a:schemeClr val="bg1"/>
                </a:solidFill>
              </a:rPr>
              <a:t> є </a:t>
            </a:r>
            <a:r>
              <a:rPr lang="ru-RU" dirty="0" err="1">
                <a:solidFill>
                  <a:schemeClr val="bg1"/>
                </a:solidFill>
              </a:rPr>
              <a:t>прогресуючою</a:t>
            </a:r>
            <a:r>
              <a:rPr lang="ru-RU" dirty="0">
                <a:solidFill>
                  <a:schemeClr val="bg1"/>
                </a:solidFill>
              </a:rPr>
              <a:t>.</a:t>
            </a:r>
          </a:p>
        </p:txBody>
      </p:sp>
    </p:spTree>
    <p:extLst>
      <p:ext uri="{BB962C8B-B14F-4D97-AF65-F5344CB8AC3E}">
        <p14:creationId xmlns:p14="http://schemas.microsoft.com/office/powerpoint/2010/main" xmlns="" val="3159098246"/>
      </p:ext>
    </p:extLst>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До </a:t>
            </a:r>
            <a:r>
              <a:rPr lang="uk-UA" dirty="0" err="1" smtClean="0"/>
              <a:t>природозаповідного</a:t>
            </a:r>
            <a:r>
              <a:rPr lang="uk-UA" dirty="0" smtClean="0"/>
              <a:t> фонду України належать :</a:t>
            </a:r>
            <a:endParaRPr lang="ru-RU" dirty="0"/>
          </a:p>
        </p:txBody>
      </p:sp>
      <p:sp>
        <p:nvSpPr>
          <p:cNvPr id="3" name="Объект 2"/>
          <p:cNvSpPr>
            <a:spLocks noGrp="1"/>
          </p:cNvSpPr>
          <p:nvPr>
            <p:ph idx="1"/>
          </p:nvPr>
        </p:nvSpPr>
        <p:spPr/>
        <p:txBody>
          <a:bodyPr/>
          <a:lstStyle/>
          <a:p>
            <a:r>
              <a:rPr lang="uk-UA" dirty="0" smtClean="0">
                <a:solidFill>
                  <a:schemeClr val="bg1"/>
                </a:solidFill>
              </a:rPr>
              <a:t>Природні території та об</a:t>
            </a:r>
            <a:r>
              <a:rPr lang="en-US" dirty="0" smtClean="0">
                <a:solidFill>
                  <a:schemeClr val="bg1"/>
                </a:solidFill>
              </a:rPr>
              <a:t>’</a:t>
            </a:r>
            <a:r>
              <a:rPr lang="uk-UA" dirty="0" err="1" smtClean="0">
                <a:solidFill>
                  <a:schemeClr val="bg1"/>
                </a:solidFill>
              </a:rPr>
              <a:t>єкти</a:t>
            </a:r>
            <a:endParaRPr lang="uk-UA" dirty="0" smtClean="0">
              <a:solidFill>
                <a:schemeClr val="bg1"/>
              </a:solidFill>
            </a:endParaRPr>
          </a:p>
          <a:p>
            <a:r>
              <a:rPr lang="uk-UA" dirty="0" smtClean="0">
                <a:solidFill>
                  <a:schemeClr val="bg1"/>
                </a:solidFill>
              </a:rPr>
              <a:t>Штучно створені об</a:t>
            </a:r>
            <a:r>
              <a:rPr lang="en-US" dirty="0" smtClean="0">
                <a:solidFill>
                  <a:schemeClr val="bg1"/>
                </a:solidFill>
              </a:rPr>
              <a:t>’</a:t>
            </a:r>
            <a:r>
              <a:rPr lang="uk-UA" dirty="0" err="1" smtClean="0">
                <a:solidFill>
                  <a:schemeClr val="bg1"/>
                </a:solidFill>
              </a:rPr>
              <a:t>єкти</a:t>
            </a:r>
            <a:endParaRPr lang="ru-RU"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3580400"/>
            <a:ext cx="4176464" cy="311929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3556096"/>
            <a:ext cx="4109040" cy="31436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3959403"/>
      </p:ext>
    </p:extLst>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Природні території та об</a:t>
            </a:r>
            <a:r>
              <a:rPr lang="en-US" dirty="0" smtClean="0"/>
              <a:t>’</a:t>
            </a:r>
            <a:r>
              <a:rPr lang="uk-UA" dirty="0" err="1" smtClean="0"/>
              <a:t>єкти</a:t>
            </a:r>
            <a:endParaRPr lang="ru-RU" dirty="0"/>
          </a:p>
        </p:txBody>
      </p:sp>
      <p:sp>
        <p:nvSpPr>
          <p:cNvPr id="3" name="Объект 2"/>
          <p:cNvSpPr>
            <a:spLocks noGrp="1"/>
          </p:cNvSpPr>
          <p:nvPr>
            <p:ph idx="1"/>
          </p:nvPr>
        </p:nvSpPr>
        <p:spPr/>
        <p:txBody>
          <a:bodyPr/>
          <a:lstStyle/>
          <a:p>
            <a:r>
              <a:rPr lang="uk-UA" dirty="0" smtClean="0">
                <a:solidFill>
                  <a:schemeClr val="bg1"/>
                </a:solidFill>
              </a:rPr>
              <a:t>Природні заповідники</a:t>
            </a:r>
          </a:p>
          <a:p>
            <a:r>
              <a:rPr lang="uk-UA" dirty="0" smtClean="0">
                <a:solidFill>
                  <a:schemeClr val="bg1"/>
                </a:solidFill>
              </a:rPr>
              <a:t>Біосферні заповідники</a:t>
            </a:r>
          </a:p>
          <a:p>
            <a:r>
              <a:rPr lang="uk-UA" dirty="0" smtClean="0">
                <a:solidFill>
                  <a:schemeClr val="bg1"/>
                </a:solidFill>
              </a:rPr>
              <a:t>Національні природні парки</a:t>
            </a:r>
          </a:p>
          <a:p>
            <a:r>
              <a:rPr lang="uk-UA" dirty="0" smtClean="0">
                <a:solidFill>
                  <a:schemeClr val="bg1"/>
                </a:solidFill>
              </a:rPr>
              <a:t>Регіональні ландшафтні парки</a:t>
            </a:r>
          </a:p>
          <a:p>
            <a:r>
              <a:rPr lang="uk-UA" dirty="0" smtClean="0">
                <a:solidFill>
                  <a:schemeClr val="bg1"/>
                </a:solidFill>
              </a:rPr>
              <a:t>Заказники </a:t>
            </a:r>
          </a:p>
          <a:p>
            <a:r>
              <a:rPr lang="uk-UA" dirty="0" err="1" smtClean="0">
                <a:solidFill>
                  <a:schemeClr val="bg1"/>
                </a:solidFill>
              </a:rPr>
              <a:t>Пам</a:t>
            </a:r>
            <a:r>
              <a:rPr lang="en-US" dirty="0" smtClean="0">
                <a:solidFill>
                  <a:schemeClr val="bg1"/>
                </a:solidFill>
              </a:rPr>
              <a:t>’</a:t>
            </a:r>
            <a:r>
              <a:rPr lang="uk-UA" dirty="0" smtClean="0">
                <a:solidFill>
                  <a:schemeClr val="bg1"/>
                </a:solidFill>
              </a:rPr>
              <a:t>ятки природи</a:t>
            </a:r>
          </a:p>
          <a:p>
            <a:r>
              <a:rPr lang="uk-UA" dirty="0" smtClean="0">
                <a:solidFill>
                  <a:schemeClr val="bg1"/>
                </a:solidFill>
              </a:rPr>
              <a:t>Заповідні урочища</a:t>
            </a:r>
            <a:endParaRPr lang="ru-RU" dirty="0">
              <a:solidFill>
                <a:schemeClr val="bg1"/>
              </a:solidFill>
            </a:endParaRPr>
          </a:p>
        </p:txBody>
      </p:sp>
    </p:spTree>
    <p:extLst>
      <p:ext uri="{BB962C8B-B14F-4D97-AF65-F5344CB8AC3E}">
        <p14:creationId xmlns:p14="http://schemas.microsoft.com/office/powerpoint/2010/main" xmlns="" val="2524813761"/>
      </p:ext>
    </p:extLst>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Штучно створені об</a:t>
            </a:r>
            <a:r>
              <a:rPr lang="en-US" dirty="0" smtClean="0"/>
              <a:t>’</a:t>
            </a:r>
            <a:r>
              <a:rPr lang="uk-UA" dirty="0" err="1" smtClean="0"/>
              <a:t>єкти</a:t>
            </a:r>
            <a:endParaRPr lang="ru-RU" dirty="0"/>
          </a:p>
        </p:txBody>
      </p:sp>
      <p:sp>
        <p:nvSpPr>
          <p:cNvPr id="3" name="Объект 2"/>
          <p:cNvSpPr>
            <a:spLocks noGrp="1"/>
          </p:cNvSpPr>
          <p:nvPr>
            <p:ph idx="1"/>
          </p:nvPr>
        </p:nvSpPr>
        <p:spPr/>
        <p:txBody>
          <a:bodyPr/>
          <a:lstStyle/>
          <a:p>
            <a:r>
              <a:rPr lang="uk-UA" dirty="0" smtClean="0">
                <a:solidFill>
                  <a:schemeClr val="bg1"/>
                </a:solidFill>
              </a:rPr>
              <a:t>Ботанічні сади</a:t>
            </a:r>
          </a:p>
          <a:p>
            <a:r>
              <a:rPr lang="uk-UA" dirty="0" smtClean="0">
                <a:solidFill>
                  <a:schemeClr val="bg1"/>
                </a:solidFill>
              </a:rPr>
              <a:t>Дендрологічні парки</a:t>
            </a:r>
          </a:p>
          <a:p>
            <a:r>
              <a:rPr lang="uk-UA" dirty="0" smtClean="0">
                <a:solidFill>
                  <a:schemeClr val="bg1"/>
                </a:solidFill>
              </a:rPr>
              <a:t>Зоологічні парки</a:t>
            </a:r>
          </a:p>
          <a:p>
            <a:r>
              <a:rPr lang="uk-UA" dirty="0" err="1" smtClean="0">
                <a:solidFill>
                  <a:schemeClr val="bg1"/>
                </a:solidFill>
              </a:rPr>
              <a:t>Парки-пам</a:t>
            </a:r>
            <a:r>
              <a:rPr lang="en-US" dirty="0" smtClean="0">
                <a:solidFill>
                  <a:schemeClr val="bg1"/>
                </a:solidFill>
              </a:rPr>
              <a:t>’</a:t>
            </a:r>
            <a:r>
              <a:rPr lang="uk-UA" dirty="0" smtClean="0">
                <a:solidFill>
                  <a:schemeClr val="bg1"/>
                </a:solidFill>
              </a:rPr>
              <a:t>ятки</a:t>
            </a:r>
            <a:endParaRPr lang="ru-RU" dirty="0">
              <a:solidFill>
                <a:schemeClr val="bg1"/>
              </a:solidFill>
            </a:endParaRPr>
          </a:p>
        </p:txBody>
      </p:sp>
    </p:spTree>
    <p:extLst>
      <p:ext uri="{BB962C8B-B14F-4D97-AF65-F5344CB8AC3E}">
        <p14:creationId xmlns:p14="http://schemas.microsoft.com/office/powerpoint/2010/main" xmlns="" val="4148805538"/>
      </p:ext>
    </p:extLst>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Висновки</a:t>
            </a:r>
            <a:r>
              <a:rPr lang="ru-RU" dirty="0" smtClean="0"/>
              <a:t> :</a:t>
            </a:r>
            <a:endParaRPr lang="ru-RU" dirty="0"/>
          </a:p>
        </p:txBody>
      </p:sp>
      <p:sp>
        <p:nvSpPr>
          <p:cNvPr id="3" name="Объект 2"/>
          <p:cNvSpPr>
            <a:spLocks noGrp="1"/>
          </p:cNvSpPr>
          <p:nvPr>
            <p:ph idx="1"/>
          </p:nvPr>
        </p:nvSpPr>
        <p:spPr/>
        <p:txBody>
          <a:bodyPr>
            <a:normAutofit fontScale="92500"/>
          </a:bodyPr>
          <a:lstStyle/>
          <a:p>
            <a:r>
              <a:rPr lang="ru-RU" dirty="0" err="1" smtClean="0">
                <a:solidFill>
                  <a:schemeClr val="bg1"/>
                </a:solidFill>
              </a:rPr>
              <a:t>Наявна</a:t>
            </a:r>
            <a:r>
              <a:rPr lang="ru-RU" dirty="0" smtClean="0">
                <a:solidFill>
                  <a:schemeClr val="bg1"/>
                </a:solidFill>
              </a:rPr>
              <a:t> мережа </a:t>
            </a:r>
            <a:r>
              <a:rPr lang="ru-RU" dirty="0" err="1" smtClean="0">
                <a:solidFill>
                  <a:schemeClr val="bg1"/>
                </a:solidFill>
              </a:rPr>
              <a:t>заповідних</a:t>
            </a:r>
            <a:r>
              <a:rPr lang="ru-RU" dirty="0" smtClean="0">
                <a:solidFill>
                  <a:schemeClr val="bg1"/>
                </a:solidFill>
              </a:rPr>
              <a:t> об</a:t>
            </a:r>
            <a:r>
              <a:rPr lang="en-US" dirty="0" smtClean="0">
                <a:solidFill>
                  <a:schemeClr val="bg1"/>
                </a:solidFill>
              </a:rPr>
              <a:t>’</a:t>
            </a:r>
            <a:r>
              <a:rPr lang="uk-UA" dirty="0" err="1" smtClean="0">
                <a:solidFill>
                  <a:schemeClr val="bg1"/>
                </a:solidFill>
              </a:rPr>
              <a:t>єктів</a:t>
            </a:r>
            <a:r>
              <a:rPr lang="uk-UA" dirty="0" smtClean="0">
                <a:solidFill>
                  <a:schemeClr val="bg1"/>
                </a:solidFill>
              </a:rPr>
              <a:t> України охоплює близько 42 % видів рослин і тварин України і незначну частку ландшафтного різноманіття. Тому ідея системного підходу до охорони природи,яка закладена в концепції </a:t>
            </a:r>
            <a:r>
              <a:rPr lang="uk-UA" dirty="0" err="1" smtClean="0">
                <a:solidFill>
                  <a:schemeClr val="bg1"/>
                </a:solidFill>
              </a:rPr>
              <a:t>екомереж</a:t>
            </a:r>
            <a:r>
              <a:rPr lang="uk-UA" dirty="0" smtClean="0">
                <a:solidFill>
                  <a:schemeClr val="bg1"/>
                </a:solidFill>
              </a:rPr>
              <a:t>, має стати провідною у ХХІ ст.</a:t>
            </a:r>
          </a:p>
          <a:p>
            <a:r>
              <a:rPr lang="uk-UA" dirty="0" smtClean="0">
                <a:solidFill>
                  <a:schemeClr val="bg1"/>
                </a:solidFill>
              </a:rPr>
              <a:t>Україна володіє третім після Росії і Франції </a:t>
            </a:r>
            <a:r>
              <a:rPr lang="uk-UA" dirty="0" err="1" smtClean="0">
                <a:solidFill>
                  <a:schemeClr val="bg1"/>
                </a:solidFill>
              </a:rPr>
              <a:t>біорізноманіттям</a:t>
            </a:r>
            <a:r>
              <a:rPr lang="uk-UA" dirty="0" smtClean="0">
                <a:solidFill>
                  <a:schemeClr val="bg1"/>
                </a:solidFill>
              </a:rPr>
              <a:t> Європи. Тому реалізація загальнодержавної програми формування національної </a:t>
            </a:r>
            <a:r>
              <a:rPr lang="uk-UA" dirty="0" err="1" smtClean="0">
                <a:solidFill>
                  <a:schemeClr val="bg1"/>
                </a:solidFill>
              </a:rPr>
              <a:t>екомережі</a:t>
            </a:r>
            <a:r>
              <a:rPr lang="uk-UA" dirty="0" smtClean="0">
                <a:solidFill>
                  <a:schemeClr val="bg1"/>
                </a:solidFill>
              </a:rPr>
              <a:t> сприятиме своєчасному збереженню і відновленню видового,генетичного та ландшафтного різноманіть.</a:t>
            </a:r>
          </a:p>
          <a:p>
            <a:endParaRPr lang="ru-RU" dirty="0"/>
          </a:p>
        </p:txBody>
      </p:sp>
    </p:spTree>
    <p:extLst>
      <p:ext uri="{BB962C8B-B14F-4D97-AF65-F5344CB8AC3E}">
        <p14:creationId xmlns:p14="http://schemas.microsoft.com/office/powerpoint/2010/main" xmlns="" val="3538346361"/>
      </p:ext>
    </p:extLst>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upravles.gov.ua/work/publications/423/img/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3816506155"/>
      </p:ext>
    </p:extLst>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Запитання та завдання для самоконтролю </a:t>
            </a:r>
            <a:endParaRPr lang="ru-RU" dirty="0"/>
          </a:p>
        </p:txBody>
      </p:sp>
      <p:sp>
        <p:nvSpPr>
          <p:cNvPr id="3" name="Объект 2"/>
          <p:cNvSpPr>
            <a:spLocks noGrp="1"/>
          </p:cNvSpPr>
          <p:nvPr>
            <p:ph idx="1"/>
          </p:nvPr>
        </p:nvSpPr>
        <p:spPr/>
        <p:txBody>
          <a:bodyPr/>
          <a:lstStyle/>
          <a:p>
            <a:r>
              <a:rPr lang="uk-UA" dirty="0" smtClean="0">
                <a:solidFill>
                  <a:schemeClr val="bg1"/>
                </a:solidFill>
              </a:rPr>
              <a:t>Що включає в себе поняття «</a:t>
            </a:r>
            <a:r>
              <a:rPr lang="uk-UA" dirty="0" err="1" smtClean="0">
                <a:solidFill>
                  <a:schemeClr val="bg1"/>
                </a:solidFill>
              </a:rPr>
              <a:t>біорізноманіття</a:t>
            </a:r>
            <a:r>
              <a:rPr lang="uk-UA" dirty="0" smtClean="0">
                <a:solidFill>
                  <a:schemeClr val="bg1"/>
                </a:solidFill>
              </a:rPr>
              <a:t>»?</a:t>
            </a:r>
          </a:p>
          <a:p>
            <a:r>
              <a:rPr lang="uk-UA" dirty="0" smtClean="0">
                <a:solidFill>
                  <a:schemeClr val="bg1"/>
                </a:solidFill>
              </a:rPr>
              <a:t>Наведіть приклади ландшафтного різноманіття.</a:t>
            </a:r>
          </a:p>
          <a:p>
            <a:r>
              <a:rPr lang="uk-UA" dirty="0" smtClean="0">
                <a:solidFill>
                  <a:schemeClr val="bg1"/>
                </a:solidFill>
              </a:rPr>
              <a:t>Охарактеризуйте ландшафтне різноманіття.</a:t>
            </a:r>
          </a:p>
          <a:p>
            <a:r>
              <a:rPr lang="uk-UA" dirty="0" smtClean="0">
                <a:solidFill>
                  <a:schemeClr val="bg1"/>
                </a:solidFill>
              </a:rPr>
              <a:t>Дайте загальну характеристику </a:t>
            </a:r>
            <a:r>
              <a:rPr lang="uk-UA" dirty="0" err="1" smtClean="0">
                <a:solidFill>
                  <a:schemeClr val="bg1"/>
                </a:solidFill>
              </a:rPr>
              <a:t>природозаповідному</a:t>
            </a:r>
            <a:r>
              <a:rPr lang="uk-UA" dirty="0" smtClean="0">
                <a:solidFill>
                  <a:schemeClr val="bg1"/>
                </a:solidFill>
              </a:rPr>
              <a:t> фонду України.</a:t>
            </a:r>
          </a:p>
          <a:p>
            <a:pPr marL="114300" indent="0">
              <a:buNone/>
            </a:pPr>
            <a:r>
              <a:rPr lang="uk-UA" dirty="0" smtClean="0">
                <a:solidFill>
                  <a:schemeClr val="bg1"/>
                </a:solidFill>
              </a:rPr>
              <a:t> </a:t>
            </a:r>
          </a:p>
          <a:p>
            <a:endParaRPr lang="ru-RU" dirty="0"/>
          </a:p>
        </p:txBody>
      </p:sp>
    </p:spTree>
    <p:extLst>
      <p:ext uri="{BB962C8B-B14F-4D97-AF65-F5344CB8AC3E}">
        <p14:creationId xmlns:p14="http://schemas.microsoft.com/office/powerpoint/2010/main" xmlns="" val="1080139165"/>
      </p:ext>
    </p:extLst>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Monotype Corsiva" pitchFamily="66" charset="0"/>
              </a:rPr>
              <a:t>Застосування терміну</a:t>
            </a:r>
            <a:endParaRPr lang="ru-RU" dirty="0">
              <a:latin typeface="Monotype Corsiva" pitchFamily="66" charset="0"/>
            </a:endParaRPr>
          </a:p>
        </p:txBody>
      </p:sp>
      <p:sp>
        <p:nvSpPr>
          <p:cNvPr id="3" name="Объект 2"/>
          <p:cNvSpPr>
            <a:spLocks noGrp="1"/>
          </p:cNvSpPr>
          <p:nvPr>
            <p:ph idx="1"/>
          </p:nvPr>
        </p:nvSpPr>
        <p:spPr/>
        <p:txBody>
          <a:bodyPr>
            <a:normAutofit fontScale="92500"/>
          </a:bodyPr>
          <a:lstStyle/>
          <a:p>
            <a:r>
              <a:rPr lang="uk-UA" sz="4000" dirty="0">
                <a:solidFill>
                  <a:schemeClr val="bg1"/>
                </a:solidFill>
                <a:latin typeface="Monotype Corsiva" pitchFamily="66" charset="0"/>
              </a:rPr>
              <a:t>Поняття «</a:t>
            </a:r>
            <a:r>
              <a:rPr lang="uk-UA" sz="4000" dirty="0" err="1">
                <a:solidFill>
                  <a:schemeClr val="bg1"/>
                </a:solidFill>
                <a:latin typeface="Monotype Corsiva" pitchFamily="66" charset="0"/>
              </a:rPr>
              <a:t>біорізноманіття</a:t>
            </a:r>
            <a:r>
              <a:rPr lang="uk-UA" sz="4000" dirty="0">
                <a:solidFill>
                  <a:schemeClr val="bg1"/>
                </a:solidFill>
                <a:latin typeface="Monotype Corsiva" pitchFamily="66" charset="0"/>
              </a:rPr>
              <a:t>» почало широко застосовуватися після того, як </a:t>
            </a:r>
            <a:r>
              <a:rPr lang="uk-UA" sz="4000" dirty="0" smtClean="0">
                <a:solidFill>
                  <a:schemeClr val="bg1"/>
                </a:solidFill>
                <a:latin typeface="Monotype Corsiva" pitchFamily="66" charset="0"/>
              </a:rPr>
              <a:t> 1986 </a:t>
            </a:r>
            <a:r>
              <a:rPr lang="uk-UA" sz="4000" dirty="0">
                <a:solidFill>
                  <a:schemeClr val="bg1"/>
                </a:solidFill>
                <a:latin typeface="Monotype Corsiva" pitchFamily="66" charset="0"/>
              </a:rPr>
              <a:t>року в США відбувся Національний форум з </a:t>
            </a:r>
            <a:r>
              <a:rPr lang="uk-UA" sz="4000" dirty="0" err="1">
                <a:solidFill>
                  <a:schemeClr val="bg1"/>
                </a:solidFill>
                <a:latin typeface="Monotype Corsiva" pitchFamily="66" charset="0"/>
              </a:rPr>
              <a:t>біорізноманіття</a:t>
            </a:r>
            <a:r>
              <a:rPr lang="uk-UA" sz="4000" dirty="0">
                <a:solidFill>
                  <a:schemeClr val="bg1"/>
                </a:solidFill>
                <a:latin typeface="Monotype Corsiva" pitchFamily="66" charset="0"/>
              </a:rPr>
              <a:t>, а 1988 року за результатами його діяльності відомий американський біолог Едвард </a:t>
            </a:r>
            <a:r>
              <a:rPr lang="uk-UA" sz="4000" dirty="0" err="1">
                <a:solidFill>
                  <a:schemeClr val="bg1"/>
                </a:solidFill>
                <a:latin typeface="Monotype Corsiva" pitchFamily="66" charset="0"/>
              </a:rPr>
              <a:t>Вілсон</a:t>
            </a:r>
            <a:r>
              <a:rPr lang="uk-UA" sz="4000" dirty="0">
                <a:solidFill>
                  <a:schemeClr val="bg1"/>
                </a:solidFill>
                <a:latin typeface="Monotype Corsiva" pitchFamily="66" charset="0"/>
              </a:rPr>
              <a:t> видав книжку «</a:t>
            </a:r>
            <a:r>
              <a:rPr lang="uk-UA" sz="4000" dirty="0" err="1">
                <a:solidFill>
                  <a:schemeClr val="bg1"/>
                </a:solidFill>
                <a:latin typeface="Monotype Corsiva" pitchFamily="66" charset="0"/>
              </a:rPr>
              <a:t>Біорізноманіття</a:t>
            </a:r>
            <a:r>
              <a:rPr lang="uk-UA" sz="4000" dirty="0">
                <a:solidFill>
                  <a:schemeClr val="bg1"/>
                </a:solidFill>
                <a:latin typeface="Monotype Corsiva" pitchFamily="66" charset="0"/>
              </a:rPr>
              <a:t>».</a:t>
            </a:r>
            <a:endParaRPr lang="ru-RU" sz="4000" dirty="0">
              <a:solidFill>
                <a:schemeClr val="bg1"/>
              </a:solidFill>
              <a:latin typeface="Monotype Corsiva" pitchFamily="66" charset="0"/>
            </a:endParaRPr>
          </a:p>
          <a:p>
            <a:endParaRPr lang="ru-RU" dirty="0"/>
          </a:p>
        </p:txBody>
      </p:sp>
    </p:spTree>
    <p:extLst>
      <p:ext uri="{BB962C8B-B14F-4D97-AF65-F5344CB8AC3E}">
        <p14:creationId xmlns:p14="http://schemas.microsoft.com/office/powerpoint/2010/main" xmlns="" val="2286066063"/>
      </p:ext>
    </p:extLst>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pofigist.files.wordpress.com/2009/11/p1000410.jpg"/>
          <p:cNvPicPr>
            <a:picLocks noChangeAspect="1" noChangeArrowheads="1"/>
          </p:cNvPicPr>
          <p:nvPr/>
        </p:nvPicPr>
        <p:blipFill>
          <a:blip r:embed="rId2"/>
          <a:srcRect/>
          <a:stretch>
            <a:fillRect/>
          </a:stretch>
        </p:blipFill>
        <p:spPr bwMode="auto">
          <a:xfrm>
            <a:off x="0" y="0"/>
            <a:ext cx="2643174" cy="3429000"/>
          </a:xfrm>
          <a:prstGeom prst="rect">
            <a:avLst/>
          </a:prstGeom>
          <a:noFill/>
        </p:spPr>
      </p:pic>
      <p:pic>
        <p:nvPicPr>
          <p:cNvPr id="43012" name="Picture 4" descr="http://novosti116.ru/wp-content/uploads/2012/12/V-samolyote-vo-vremya-polyota-kobra-ukusila-passazhira.jpg"/>
          <p:cNvPicPr>
            <a:picLocks noChangeAspect="1" noChangeArrowheads="1"/>
          </p:cNvPicPr>
          <p:nvPr/>
        </p:nvPicPr>
        <p:blipFill>
          <a:blip r:embed="rId3"/>
          <a:srcRect/>
          <a:stretch>
            <a:fillRect/>
          </a:stretch>
        </p:blipFill>
        <p:spPr bwMode="auto">
          <a:xfrm>
            <a:off x="2500298" y="0"/>
            <a:ext cx="4093264" cy="3429000"/>
          </a:xfrm>
          <a:prstGeom prst="rect">
            <a:avLst/>
          </a:prstGeom>
          <a:noFill/>
        </p:spPr>
      </p:pic>
      <p:pic>
        <p:nvPicPr>
          <p:cNvPr id="43014" name="Picture 6" descr="http://www.floranimal.ru/pages/animal/t/150.jpg"/>
          <p:cNvPicPr>
            <a:picLocks noChangeAspect="1" noChangeArrowheads="1"/>
          </p:cNvPicPr>
          <p:nvPr/>
        </p:nvPicPr>
        <p:blipFill>
          <a:blip r:embed="rId4"/>
          <a:srcRect/>
          <a:stretch>
            <a:fillRect/>
          </a:stretch>
        </p:blipFill>
        <p:spPr bwMode="auto">
          <a:xfrm>
            <a:off x="5786446" y="0"/>
            <a:ext cx="3357554" cy="3429000"/>
          </a:xfrm>
          <a:prstGeom prst="rect">
            <a:avLst/>
          </a:prstGeom>
          <a:noFill/>
        </p:spPr>
      </p:pic>
      <p:pic>
        <p:nvPicPr>
          <p:cNvPr id="43018" name="Picture 10" descr="http://img.gazeta.ru/files3/173/4940173/skarabei-pic4_zoom-1000x1000-627.jpg"/>
          <p:cNvPicPr>
            <a:picLocks noChangeAspect="1" noChangeArrowheads="1"/>
          </p:cNvPicPr>
          <p:nvPr/>
        </p:nvPicPr>
        <p:blipFill>
          <a:blip r:embed="rId5"/>
          <a:srcRect/>
          <a:stretch>
            <a:fillRect/>
          </a:stretch>
        </p:blipFill>
        <p:spPr bwMode="auto">
          <a:xfrm>
            <a:off x="0" y="3357562"/>
            <a:ext cx="4123405" cy="3500438"/>
          </a:xfrm>
          <a:prstGeom prst="rect">
            <a:avLst/>
          </a:prstGeom>
          <a:noFill/>
        </p:spPr>
      </p:pic>
      <p:pic>
        <p:nvPicPr>
          <p:cNvPr id="43020" name="Picture 12" descr="http://2.bp.blogspot.com/-ubni3bq-pHk/TfGAQRaZ6jI/AAAAAAAAQio/lNbelHZNZAU/s400/Lombriga.jpg"/>
          <p:cNvPicPr>
            <a:picLocks noChangeAspect="1" noChangeArrowheads="1"/>
          </p:cNvPicPr>
          <p:nvPr/>
        </p:nvPicPr>
        <p:blipFill>
          <a:blip r:embed="rId6"/>
          <a:srcRect/>
          <a:stretch>
            <a:fillRect/>
          </a:stretch>
        </p:blipFill>
        <p:spPr bwMode="auto">
          <a:xfrm>
            <a:off x="3929058" y="3357562"/>
            <a:ext cx="2714625" cy="3500438"/>
          </a:xfrm>
          <a:prstGeom prst="rect">
            <a:avLst/>
          </a:prstGeom>
          <a:noFill/>
        </p:spPr>
      </p:pic>
      <p:pic>
        <p:nvPicPr>
          <p:cNvPr id="43022" name="Picture 14" descr="http://www.zoofirma.ru/images/knigi/0999/0963.jpg"/>
          <p:cNvPicPr>
            <a:picLocks noChangeAspect="1" noChangeArrowheads="1"/>
          </p:cNvPicPr>
          <p:nvPr/>
        </p:nvPicPr>
        <p:blipFill>
          <a:blip r:embed="rId7"/>
          <a:srcRect/>
          <a:stretch>
            <a:fillRect/>
          </a:stretch>
        </p:blipFill>
        <p:spPr bwMode="auto">
          <a:xfrm>
            <a:off x="6596046" y="3429000"/>
            <a:ext cx="2547954" cy="3429000"/>
          </a:xfrm>
          <a:prstGeom prst="rect">
            <a:avLst/>
          </a:prstGeom>
          <a:noFill/>
        </p:spPr>
      </p:pic>
    </p:spTree>
    <p:extLst>
      <p:ext uri="{BB962C8B-B14F-4D97-AF65-F5344CB8AC3E}">
        <p14:creationId xmlns:p14="http://schemas.microsoft.com/office/powerpoint/2010/main" xmlns="" val="2677392953"/>
      </p:ext>
    </p:extLst>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bestreferat.ru/images/paper/15/10/7441015.jpeg"/>
          <p:cNvPicPr>
            <a:picLocks noChangeAspect="1" noChangeArrowheads="1"/>
          </p:cNvPicPr>
          <p:nvPr/>
        </p:nvPicPr>
        <p:blipFill>
          <a:blip r:embed="rId2"/>
          <a:srcRect/>
          <a:stretch>
            <a:fillRect/>
          </a:stretch>
        </p:blipFill>
        <p:spPr bwMode="auto">
          <a:xfrm>
            <a:off x="500034" y="642918"/>
            <a:ext cx="7572428" cy="5643602"/>
          </a:xfrm>
          <a:prstGeom prst="rect">
            <a:avLst/>
          </a:prstGeom>
          <a:noFill/>
        </p:spPr>
      </p:pic>
    </p:spTree>
    <p:extLst>
      <p:ext uri="{BB962C8B-B14F-4D97-AF65-F5344CB8AC3E}">
        <p14:creationId xmlns:p14="http://schemas.microsoft.com/office/powerpoint/2010/main" xmlns="" val="1880729064"/>
      </p:ext>
    </p:extLst>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Monotype Corsiva" pitchFamily="66" charset="0"/>
              </a:rPr>
              <a:t>Причини деградації</a:t>
            </a:r>
            <a:endParaRPr lang="ru-RU" dirty="0">
              <a:latin typeface="Monotype Corsiva" pitchFamily="66" charset="0"/>
            </a:endParaRPr>
          </a:p>
        </p:txBody>
      </p:sp>
      <p:sp>
        <p:nvSpPr>
          <p:cNvPr id="3" name="Объект 2"/>
          <p:cNvSpPr>
            <a:spLocks noGrp="1"/>
          </p:cNvSpPr>
          <p:nvPr>
            <p:ph idx="1"/>
          </p:nvPr>
        </p:nvSpPr>
        <p:spPr/>
        <p:txBody>
          <a:bodyPr>
            <a:normAutofit fontScale="92500"/>
          </a:bodyPr>
          <a:lstStyle/>
          <a:p>
            <a:r>
              <a:rPr lang="uk-UA" sz="4000" i="1" dirty="0">
                <a:solidFill>
                  <a:schemeClr val="bg1"/>
                </a:solidFill>
                <a:latin typeface="Monotype Corsiva" pitchFamily="66" charset="0"/>
              </a:rPr>
              <a:t>Руйнування природного середовища </a:t>
            </a:r>
            <a:r>
              <a:rPr lang="uk-UA" sz="4000" i="1" dirty="0" smtClean="0">
                <a:solidFill>
                  <a:schemeClr val="bg1"/>
                </a:solidFill>
                <a:latin typeface="Monotype Corsiva" pitchFamily="66" charset="0"/>
              </a:rPr>
              <a:t>життя</a:t>
            </a:r>
          </a:p>
          <a:p>
            <a:r>
              <a:rPr lang="uk-UA" sz="4000" i="1" dirty="0">
                <a:solidFill>
                  <a:schemeClr val="bg1"/>
                </a:solidFill>
                <a:latin typeface="Monotype Corsiva" pitchFamily="66" charset="0"/>
              </a:rPr>
              <a:t>Чужорідні види</a:t>
            </a:r>
            <a:endParaRPr lang="ru-RU" sz="4000" dirty="0">
              <a:solidFill>
                <a:schemeClr val="bg1"/>
              </a:solidFill>
              <a:latin typeface="Monotype Corsiva" pitchFamily="66" charset="0"/>
            </a:endParaRPr>
          </a:p>
          <a:p>
            <a:r>
              <a:rPr lang="uk-UA" sz="4000" i="1" dirty="0">
                <a:solidFill>
                  <a:schemeClr val="bg1"/>
                </a:solidFill>
                <a:latin typeface="Monotype Corsiva" pitchFamily="66" charset="0"/>
              </a:rPr>
              <a:t>Надмірна експлуатація природних </a:t>
            </a:r>
            <a:r>
              <a:rPr lang="uk-UA" sz="4000" i="1" dirty="0" smtClean="0">
                <a:solidFill>
                  <a:schemeClr val="bg1"/>
                </a:solidFill>
                <a:latin typeface="Monotype Corsiva" pitchFamily="66" charset="0"/>
              </a:rPr>
              <a:t>ресурсів</a:t>
            </a:r>
          </a:p>
          <a:p>
            <a:r>
              <a:rPr lang="uk-UA" sz="4000" i="1" dirty="0">
                <a:solidFill>
                  <a:schemeClr val="bg1"/>
                </a:solidFill>
                <a:latin typeface="Monotype Corsiva" pitchFamily="66" charset="0"/>
              </a:rPr>
              <a:t>Швидке зростання населення</a:t>
            </a:r>
            <a:endParaRPr lang="ru-RU" sz="4000" dirty="0">
              <a:solidFill>
                <a:schemeClr val="bg1"/>
              </a:solidFill>
              <a:latin typeface="Monotype Corsiva" pitchFamily="66" charset="0"/>
            </a:endParaRPr>
          </a:p>
          <a:p>
            <a:r>
              <a:rPr lang="uk-UA" sz="4000" i="1" dirty="0">
                <a:solidFill>
                  <a:schemeClr val="bg1"/>
                </a:solidFill>
                <a:latin typeface="Monotype Corsiva" pitchFamily="66" charset="0"/>
              </a:rPr>
              <a:t>Загроза глобального потепління</a:t>
            </a:r>
            <a:endParaRPr lang="ru-RU" sz="4000" dirty="0">
              <a:solidFill>
                <a:schemeClr val="bg1"/>
              </a:solidFill>
              <a:latin typeface="Monotype Corsiva" pitchFamily="66" charset="0"/>
            </a:endParaRPr>
          </a:p>
          <a:p>
            <a:endParaRPr lang="ru-RU" dirty="0"/>
          </a:p>
          <a:p>
            <a:pPr marL="0" indent="0">
              <a:buNone/>
            </a:pPr>
            <a:endParaRPr lang="ru-RU" dirty="0"/>
          </a:p>
          <a:p>
            <a:pPr marL="0" indent="0">
              <a:buNone/>
            </a:pPr>
            <a:endParaRPr lang="ru-RU" dirty="0"/>
          </a:p>
        </p:txBody>
      </p:sp>
    </p:spTree>
    <p:extLst>
      <p:ext uri="{BB962C8B-B14F-4D97-AF65-F5344CB8AC3E}">
        <p14:creationId xmlns:p14="http://schemas.microsoft.com/office/powerpoint/2010/main" xmlns="" val="3578377936"/>
      </p:ext>
    </p:extLst>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smtClean="0">
                <a:latin typeface="Monotype Corsiva" pitchFamily="66" charset="0"/>
              </a:rPr>
              <a:t>Руйнування природного середовища життя</a:t>
            </a:r>
            <a:r>
              <a:rPr lang="uk-UA" i="1" dirty="0" smtClean="0"/>
              <a:t/>
            </a:r>
            <a:br>
              <a:rPr lang="uk-UA" i="1" dirty="0" smtClean="0"/>
            </a:br>
            <a:endParaRPr lang="ru-RU" dirty="0"/>
          </a:p>
        </p:txBody>
      </p:sp>
      <p:sp>
        <p:nvSpPr>
          <p:cNvPr id="3" name="Объект 2"/>
          <p:cNvSpPr>
            <a:spLocks noGrp="1"/>
          </p:cNvSpPr>
          <p:nvPr>
            <p:ph idx="1"/>
          </p:nvPr>
        </p:nvSpPr>
        <p:spPr>
          <a:xfrm>
            <a:off x="500034" y="1142984"/>
            <a:ext cx="8229600" cy="2357454"/>
          </a:xfrm>
        </p:spPr>
        <p:txBody>
          <a:bodyPr>
            <a:normAutofit lnSpcReduction="10000"/>
          </a:bodyPr>
          <a:lstStyle/>
          <a:p>
            <a:r>
              <a:rPr lang="uk-UA" dirty="0">
                <a:solidFill>
                  <a:schemeClr val="bg1"/>
                </a:solidFill>
                <a:latin typeface="Monotype Corsiva" pitchFamily="66" charset="0"/>
              </a:rPr>
              <a:t>Це основна причина вимирання біологічних видів. Сюди належить заготовка деревини, добування корисних копалин, вируб лісу під пасовища, будівництво дамб і автомагістралей на місці незайманих ділянок дикої природи. </a:t>
            </a:r>
            <a:r>
              <a:rPr lang="uk-UA" dirty="0" smtClean="0">
                <a:solidFill>
                  <a:schemeClr val="bg1"/>
                </a:solidFill>
                <a:latin typeface="Monotype Corsiva" pitchFamily="66" charset="0"/>
              </a:rPr>
              <a:t>Екосистеми </a:t>
            </a:r>
            <a:r>
              <a:rPr lang="uk-UA" dirty="0">
                <a:solidFill>
                  <a:schemeClr val="bg1"/>
                </a:solidFill>
                <a:latin typeface="Monotype Corsiva" pitchFamily="66" charset="0"/>
              </a:rPr>
              <a:t>змушені «відступати», а флора й фауна, що живе в них, утрачає </a:t>
            </a:r>
            <a:r>
              <a:rPr lang="uk-UA" dirty="0" smtClean="0">
                <a:solidFill>
                  <a:schemeClr val="bg1"/>
                </a:solidFill>
                <a:latin typeface="Monotype Corsiva" pitchFamily="66" charset="0"/>
              </a:rPr>
              <a:t>необхідні</a:t>
            </a:r>
            <a:r>
              <a:rPr lang="ru-RU" dirty="0" smtClean="0">
                <a:solidFill>
                  <a:schemeClr val="bg1"/>
                </a:solidFill>
                <a:latin typeface="Monotype Corsiva" pitchFamily="66" charset="0"/>
              </a:rPr>
              <a:t> </a:t>
            </a:r>
            <a:r>
              <a:rPr lang="uk-UA" dirty="0" smtClean="0">
                <a:solidFill>
                  <a:schemeClr val="bg1"/>
                </a:solidFill>
                <a:latin typeface="Monotype Corsiva" pitchFamily="66" charset="0"/>
              </a:rPr>
              <a:t>умови </a:t>
            </a:r>
            <a:r>
              <a:rPr lang="uk-UA" dirty="0">
                <a:solidFill>
                  <a:schemeClr val="bg1"/>
                </a:solidFill>
                <a:latin typeface="Monotype Corsiva" pitchFamily="66" charset="0"/>
              </a:rPr>
              <a:t>існування. </a:t>
            </a:r>
            <a:endParaRPr lang="ru-RU" dirty="0">
              <a:solidFill>
                <a:schemeClr val="bg1"/>
              </a:solidFill>
              <a:latin typeface="Monotype Corsiva" pitchFamily="66"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224" y="3500438"/>
            <a:ext cx="7715304" cy="314325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2320652"/>
      </p:ext>
    </p:extLst>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a:latin typeface="Monotype Corsiva" pitchFamily="66" charset="0"/>
              </a:rPr>
              <a:t>Руйнування природного середовища життя</a:t>
            </a:r>
            <a:r>
              <a:rPr lang="ru-RU" dirty="0"/>
              <a:t/>
            </a:r>
            <a:br>
              <a:rPr lang="ru-RU" dirty="0"/>
            </a:br>
            <a:endParaRPr lang="ru-RU" dirty="0"/>
          </a:p>
        </p:txBody>
      </p:sp>
      <p:sp>
        <p:nvSpPr>
          <p:cNvPr id="3" name="Объект 2"/>
          <p:cNvSpPr>
            <a:spLocks noGrp="1"/>
          </p:cNvSpPr>
          <p:nvPr>
            <p:ph idx="1"/>
          </p:nvPr>
        </p:nvSpPr>
        <p:spPr/>
        <p:txBody>
          <a:bodyPr/>
          <a:lstStyle/>
          <a:p>
            <a:r>
              <a:rPr lang="uk-UA" dirty="0">
                <a:solidFill>
                  <a:schemeClr val="bg1"/>
                </a:solidFill>
                <a:latin typeface="Monotype Corsiva" pitchFamily="66" charset="0"/>
              </a:rPr>
              <a:t>Природне середовище розчленовується, руйнується і </a:t>
            </a:r>
            <a:r>
              <a:rPr lang="uk-UA" dirty="0" smtClean="0">
                <a:solidFill>
                  <a:schemeClr val="bg1"/>
                </a:solidFill>
                <a:latin typeface="Monotype Corsiva" pitchFamily="66" charset="0"/>
              </a:rPr>
              <a:t>знищується</a:t>
            </a:r>
            <a:r>
              <a:rPr lang="uk-UA" dirty="0">
                <a:solidFill>
                  <a:schemeClr val="bg1"/>
                </a:solidFill>
                <a:latin typeface="Monotype Corsiva" pitchFamily="66" charset="0"/>
              </a:rPr>
              <a:t>. Порушуються маршрути міграцій. Генетичне різноманіття бідніє. </a:t>
            </a:r>
            <a:r>
              <a:rPr lang="uk-UA" dirty="0" smtClean="0">
                <a:solidFill>
                  <a:schemeClr val="bg1"/>
                </a:solidFill>
                <a:latin typeface="Monotype Corsiva" pitchFamily="66" charset="0"/>
              </a:rPr>
              <a:t>Популяції </a:t>
            </a:r>
            <a:r>
              <a:rPr lang="uk-UA" dirty="0">
                <a:solidFill>
                  <a:schemeClr val="bg1"/>
                </a:solidFill>
                <a:latin typeface="Monotype Corsiva" pitchFamily="66" charset="0"/>
              </a:rPr>
              <a:t>тварин і рослин не можуть протистояти хворобам та іншим </a:t>
            </a:r>
            <a:r>
              <a:rPr lang="uk-UA" dirty="0" smtClean="0">
                <a:solidFill>
                  <a:schemeClr val="bg1"/>
                </a:solidFill>
                <a:latin typeface="Monotype Corsiva" pitchFamily="66" charset="0"/>
              </a:rPr>
              <a:t>несприятливим </a:t>
            </a:r>
            <a:r>
              <a:rPr lang="uk-UA" dirty="0">
                <a:solidFill>
                  <a:schemeClr val="bg1"/>
                </a:solidFill>
                <a:latin typeface="Monotype Corsiva" pitchFamily="66" charset="0"/>
              </a:rPr>
              <a:t>факторам. Урешті-решт біологічні види один за одним вимирають.</a:t>
            </a:r>
            <a:endParaRPr lang="ru-RU" dirty="0">
              <a:solidFill>
                <a:schemeClr val="bg1"/>
              </a:solidFill>
              <a:latin typeface="Monotype Corsiva" pitchFamily="66" charset="0"/>
            </a:endParaRPr>
          </a:p>
          <a:p>
            <a:endParaRPr lang="ru-RU" dirty="0"/>
          </a:p>
        </p:txBody>
      </p:sp>
    </p:spTree>
    <p:extLst>
      <p:ext uri="{BB962C8B-B14F-4D97-AF65-F5344CB8AC3E}">
        <p14:creationId xmlns:p14="http://schemas.microsoft.com/office/powerpoint/2010/main" xmlns="" val="2387998719"/>
      </p:ext>
    </p:extLst>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156</TotalTime>
  <Words>1261</Words>
  <Application>Microsoft Office PowerPoint</Application>
  <PresentationFormat>Экран (4:3)</PresentationFormat>
  <Paragraphs>76</Paragraphs>
  <Slides>30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Поток</vt:lpstr>
      <vt:lpstr>Біорізноманіття. Генетичне видове і екосистемне різноманіття.</vt:lpstr>
      <vt:lpstr>Біорізноманіття</vt:lpstr>
      <vt:lpstr>Слайд 3</vt:lpstr>
      <vt:lpstr>Застосування терміну</vt:lpstr>
      <vt:lpstr>Слайд 5</vt:lpstr>
      <vt:lpstr>Слайд 6</vt:lpstr>
      <vt:lpstr>Причини деградації</vt:lpstr>
      <vt:lpstr>Руйнування природного середовища життя </vt:lpstr>
      <vt:lpstr>Руйнування природного середовища життя </vt:lpstr>
      <vt:lpstr>Слайд 10</vt:lpstr>
      <vt:lpstr>Чужорідні види </vt:lpstr>
      <vt:lpstr>Слайд 12</vt:lpstr>
      <vt:lpstr>Надмірна експлуатація природних ресурсів</vt:lpstr>
      <vt:lpstr>Швидке зростання населення </vt:lpstr>
      <vt:lpstr>Слайд 15</vt:lpstr>
      <vt:lpstr>Загроза глобального потепління</vt:lpstr>
      <vt:lpstr>Слайд 17</vt:lpstr>
      <vt:lpstr>Загроза глобального потепління</vt:lpstr>
      <vt:lpstr>Наслідки</vt:lpstr>
      <vt:lpstr>Ландшафтне різноманіття</vt:lpstr>
      <vt:lpstr>Значення ландшафтного різноманіття:</vt:lpstr>
      <vt:lpstr>Структурно – функціональне значення</vt:lpstr>
      <vt:lpstr>Геокомпонентне значення</vt:lpstr>
      <vt:lpstr>Суспільно-господарське значення </vt:lpstr>
      <vt:lpstr>Природозаповідна галузь  як одна з ефективних форм збереження біорізноманіття</vt:lpstr>
      <vt:lpstr>До природозаповідного фонду України належать :</vt:lpstr>
      <vt:lpstr>Природні території та об’єкти</vt:lpstr>
      <vt:lpstr>Штучно створені об’єкти</vt:lpstr>
      <vt:lpstr>Висновки :</vt:lpstr>
      <vt:lpstr>Запитання та завдання для самоконтролю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Біорізноманіття. Генетичне видове і екосистемне різноманіття.</dc:title>
  <dc:creator>Katrin</dc:creator>
  <cp:lastModifiedBy>John</cp:lastModifiedBy>
  <cp:revision>18</cp:revision>
  <dcterms:created xsi:type="dcterms:W3CDTF">2012-04-22T19:07:23Z</dcterms:created>
  <dcterms:modified xsi:type="dcterms:W3CDTF">2014-05-13T22:47:10Z</dcterms:modified>
</cp:coreProperties>
</file>