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8" r:id="rId24"/>
    <p:sldId id="276" r:id="rId25"/>
    <p:sldId id="271" r:id="rId26"/>
    <p:sldId id="277" r:id="rId27"/>
  </p:sldIdLst>
  <p:sldSz cx="9144000" cy="6858000" type="screen4x3"/>
  <p:notesSz cx="6858000" cy="9144000"/>
  <p:embeddedFontLst>
    <p:embeddedFont>
      <p:font typeface="Constantia" pitchFamily="18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Ariston" pitchFamily="66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andara" pitchFamily="34" charset="0"/>
      <p:regular r:id="rId41"/>
      <p:bold r:id="rId42"/>
      <p:italic r:id="rId43"/>
      <p:boldItalic r:id="rId44"/>
    </p:embeddedFont>
    <p:embeddedFont>
      <p:font typeface="Wingdings 2" pitchFamily="18" charset="2"/>
      <p:regular r:id="rId45"/>
    </p:embeddedFont>
    <p:embeddedFont>
      <p:font typeface="Tw Cen MT" pitchFamily="34" charset="0"/>
      <p:regular r:id="rId46"/>
      <p:bold r:id="rId47"/>
      <p:italic r:id="rId48"/>
      <p:boldItalic r:id="rId49"/>
    </p:embeddedFont>
    <p:embeddedFont>
      <p:font typeface="Rosamunda One" pitchFamily="66" charset="0"/>
      <p:regular r:id="rId50"/>
    </p:embeddedFont>
    <p:embeddedFont>
      <p:font typeface="Georgia" pitchFamily="18" charset="0"/>
      <p:regular r:id="rId51"/>
      <p:bold r:id="rId52"/>
      <p:italic r:id="rId53"/>
      <p:boldItalic r:id="rId54"/>
    </p:embeddedFont>
    <p:embeddedFont>
      <p:font typeface="Mon Amour Two" pitchFamily="2" charset="0"/>
      <p:bold r:id="rId55"/>
    </p:embeddedFont>
    <p:embeddedFont>
      <p:font typeface="Monotype Corsiva" pitchFamily="66" charset="0"/>
      <p:italic r:id="rId56"/>
    </p:embeddedFont>
    <p:embeddedFont>
      <p:font typeface="Garamond" pitchFamily="18" charset="0"/>
      <p:regular r:id="rId57"/>
      <p:bold r:id="rId58"/>
      <p:italic r:id="rId5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6" d="100"/>
          <a:sy n="86" d="100"/>
        </p:scale>
        <p:origin x="-13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2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24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58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66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57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6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67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79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2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210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50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3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5742934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aramond" pitchFamily="18" charset="0"/>
              </a:rPr>
              <a:t>Роботу виконала </a:t>
            </a:r>
          </a:p>
          <a:p>
            <a:r>
              <a:rPr lang="uk-UA" dirty="0" smtClean="0">
                <a:latin typeface="Garamond" pitchFamily="18" charset="0"/>
              </a:rPr>
              <a:t>учениця 10-А класу</a:t>
            </a:r>
            <a:br>
              <a:rPr lang="uk-UA" dirty="0" smtClean="0">
                <a:latin typeface="Garamond" pitchFamily="18" charset="0"/>
              </a:rPr>
            </a:br>
            <a:r>
              <a:rPr lang="uk-UA" dirty="0" err="1" smtClean="0">
                <a:latin typeface="Garamond" pitchFamily="18" charset="0"/>
              </a:rPr>
              <a:t>Роговченко</a:t>
            </a:r>
            <a:r>
              <a:rPr lang="uk-UA" dirty="0" smtClean="0">
                <a:latin typeface="Garamond" pitchFamily="18" charset="0"/>
              </a:rPr>
              <a:t> Тетяна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8208912" cy="2232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Охорона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навколишнього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середовища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під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час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виробництва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і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використання</a:t>
            </a:r>
            <a:r>
              <a:rPr lang="ru-RU" sz="4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 </a:t>
            </a:r>
            <a:r>
              <a:rPr lang="ru-RU" sz="4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ston" pitchFamily="66" charset="0"/>
              </a:rPr>
              <a:t>металів</a:t>
            </a:r>
            <a:endParaRPr lang="ru-RU" sz="4400" dirty="0"/>
          </a:p>
        </p:txBody>
      </p:sp>
      <p:pic>
        <p:nvPicPr>
          <p:cNvPr id="1026" name="Picture 2" descr="C:\Users\Таня\Desktop\physics-chemis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92" y="3068960"/>
            <a:ext cx="25505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9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витрачається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1,5 - 3 т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0,5 - 0,7 т коксу, 0,25 - 0,4 т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флюсів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2500 - 3000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 92%,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- 2%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6%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кремній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марганець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фосфор.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крихкість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станах: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карбіду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білий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графіту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 </a:t>
            </a:r>
            <a:r>
              <a:rPr lang="ru-RU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сірий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Підготовлену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руду (куски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2-4см)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завантажують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піч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флюсами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Шихту (руда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флюси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засипають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колошник. Внизу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фурми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отвори,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нагнітають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киснем.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3-4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нагрівники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Падаючи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шихта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стикається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митєво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вступаючи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По-перше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+ О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 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+ 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+ C à 2CO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Таня\Desktop\461784_html_m25160e1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32" y="4140348"/>
            <a:ext cx="2763360" cy="26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3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596" y="1268760"/>
            <a:ext cx="8293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 проходить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вуглецем</a:t>
            </a:r>
            <a:r>
              <a:rPr lang="ru-RU" dirty="0" smtClean="0"/>
              <a:t>.</a:t>
            </a:r>
          </a:p>
          <a:p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 à 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 à </a:t>
            </a:r>
            <a:r>
              <a:rPr lang="en-US" dirty="0" err="1" smtClean="0"/>
              <a:t>FeO</a:t>
            </a:r>
            <a:r>
              <a:rPr lang="en-US" dirty="0" smtClean="0"/>
              <a:t> à Fe</a:t>
            </a:r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цементит 3</a:t>
            </a:r>
            <a:r>
              <a:rPr lang="en-US" dirty="0" smtClean="0"/>
              <a:t>Fe + C à Fe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</a:p>
          <a:p>
            <a:r>
              <a:rPr lang="en-US" dirty="0" smtClean="0"/>
              <a:t>Fe</a:t>
            </a:r>
            <a:r>
              <a:rPr lang="en-US" baseline="-25000" dirty="0" smtClean="0"/>
              <a:t>3</a:t>
            </a:r>
            <a:r>
              <a:rPr lang="en-US" dirty="0" smtClean="0"/>
              <a:t>C – </a:t>
            </a:r>
            <a:r>
              <a:rPr lang="ru-RU" dirty="0" err="1" smtClean="0"/>
              <a:t>розчиняється</a:t>
            </a:r>
            <a:r>
              <a:rPr lang="ru-RU" dirty="0" smtClean="0"/>
              <a:t> у </a:t>
            </a:r>
            <a:r>
              <a:rPr lang="ru-RU" dirty="0" err="1" smtClean="0"/>
              <a:t>залізі</a:t>
            </a:r>
            <a:r>
              <a:rPr lang="ru-RU" dirty="0" smtClean="0"/>
              <a:t>, </a:t>
            </a:r>
            <a:r>
              <a:rPr lang="ru-RU" dirty="0" err="1" smtClean="0"/>
              <a:t>утворює</a:t>
            </a:r>
            <a:r>
              <a:rPr lang="ru-RU" dirty="0" smtClean="0"/>
              <a:t> з ним сплав і </a:t>
            </a:r>
            <a:r>
              <a:rPr lang="ru-RU" dirty="0" err="1" smtClean="0"/>
              <a:t>стікає</a:t>
            </a:r>
            <a:r>
              <a:rPr lang="ru-RU" dirty="0" smtClean="0"/>
              <a:t> в </a:t>
            </a:r>
            <a:r>
              <a:rPr lang="ru-RU" dirty="0" err="1" smtClean="0"/>
              <a:t>горно</a:t>
            </a:r>
            <a:r>
              <a:rPr lang="ru-RU" dirty="0" smtClean="0"/>
              <a:t>. </a:t>
            </a:r>
            <a:r>
              <a:rPr lang="ru-RU" dirty="0" err="1" smtClean="0"/>
              <a:t>Флюси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для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домішок</a:t>
            </a:r>
            <a:r>
              <a:rPr lang="ru-RU" dirty="0" smtClean="0"/>
              <a:t>. </a:t>
            </a:r>
            <a:r>
              <a:rPr lang="ru-RU" dirty="0" err="1" smtClean="0"/>
              <a:t>Шкідливими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є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та фосфору,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чавун</a:t>
            </a:r>
            <a:r>
              <a:rPr lang="ru-RU" dirty="0" smtClean="0"/>
              <a:t> </a:t>
            </a:r>
            <a:r>
              <a:rPr lang="ru-RU" dirty="0" err="1" smtClean="0"/>
              <a:t>крихким</a:t>
            </a:r>
            <a:r>
              <a:rPr lang="ru-RU" dirty="0" smtClean="0"/>
              <a:t>. </a:t>
            </a:r>
            <a:r>
              <a:rPr lang="ru-RU" dirty="0" err="1" smtClean="0"/>
              <a:t>Корисними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 є </a:t>
            </a:r>
            <a:r>
              <a:rPr lang="en-US" dirty="0" err="1" smtClean="0"/>
              <a:t>Mn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Si, </a:t>
            </a:r>
            <a:r>
              <a:rPr lang="ru-RU" dirty="0" smtClean="0"/>
              <a:t>вони добре </a:t>
            </a:r>
            <a:r>
              <a:rPr lang="ru-RU" dirty="0" err="1" smtClean="0"/>
              <a:t>розчиняються</a:t>
            </a:r>
            <a:r>
              <a:rPr lang="ru-RU" dirty="0" smtClean="0"/>
              <a:t> у </a:t>
            </a:r>
            <a:r>
              <a:rPr lang="ru-RU" dirty="0" err="1" smtClean="0"/>
              <a:t>сплаві</a:t>
            </a:r>
            <a:r>
              <a:rPr lang="ru-RU" dirty="0" smtClean="0"/>
              <a:t>. 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вищезгаданих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доменного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: шлак, </a:t>
            </a:r>
            <a:r>
              <a:rPr lang="ru-RU" dirty="0" err="1" smtClean="0"/>
              <a:t>доменний</a:t>
            </a:r>
            <a:r>
              <a:rPr lang="ru-RU" dirty="0" smtClean="0"/>
              <a:t> газ (100т. ум п. на </a:t>
            </a:r>
            <a:r>
              <a:rPr lang="ru-RU" dirty="0" err="1" smtClean="0"/>
              <a:t>добу</a:t>
            </a:r>
            <a:r>
              <a:rPr lang="ru-RU" dirty="0" smtClean="0"/>
              <a:t>) і </a:t>
            </a:r>
            <a:r>
              <a:rPr lang="ru-RU" dirty="0" err="1" smtClean="0"/>
              <a:t>колошниковий</a:t>
            </a:r>
            <a:r>
              <a:rPr lang="ru-RU" dirty="0" smtClean="0"/>
              <a:t> пил,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господарстві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шлаки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цементу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будматеріалів</a:t>
            </a:r>
            <a:r>
              <a:rPr lang="ru-RU" dirty="0" smtClean="0"/>
              <a:t>, а </a:t>
            </a:r>
            <a:r>
              <a:rPr lang="ru-RU" dirty="0" err="1" smtClean="0"/>
              <a:t>кислі</a:t>
            </a:r>
            <a:r>
              <a:rPr lang="ru-RU" dirty="0" smtClean="0"/>
              <a:t> -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err="1" smtClean="0"/>
              <a:t>шлакової</a:t>
            </a:r>
            <a:r>
              <a:rPr lang="ru-RU" dirty="0" smtClean="0"/>
              <a:t> </a:t>
            </a:r>
            <a:r>
              <a:rPr lang="ru-RU" dirty="0" err="1" smtClean="0"/>
              <a:t>вати</a:t>
            </a:r>
            <a:r>
              <a:rPr lang="ru-RU" dirty="0" smtClean="0"/>
              <a:t>, яка є хорошим </a:t>
            </a:r>
            <a:r>
              <a:rPr lang="ru-RU" dirty="0" err="1" smtClean="0"/>
              <a:t>ізолятором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err="1" smtClean="0"/>
              <a:t>Доменний</a:t>
            </a:r>
            <a:r>
              <a:rPr lang="ru-RU" dirty="0" smtClean="0"/>
              <a:t> газ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у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err="1" smtClean="0"/>
              <a:t>палива</a:t>
            </a:r>
            <a:r>
              <a:rPr lang="ru-RU" dirty="0" smtClean="0"/>
              <a:t>. </a:t>
            </a:r>
            <a:r>
              <a:rPr lang="ru-RU" dirty="0" err="1" smtClean="0"/>
              <a:t>колошниковий</a:t>
            </a:r>
            <a:r>
              <a:rPr lang="ru-RU" dirty="0" smtClean="0"/>
              <a:t> пил - для </a:t>
            </a:r>
            <a:endParaRPr lang="en-US" dirty="0" smtClean="0"/>
          </a:p>
          <a:p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залізовмісного</a:t>
            </a:r>
            <a:r>
              <a:rPr lang="ru-RU" dirty="0" smtClean="0"/>
              <a:t> агломерату.</a:t>
            </a:r>
          </a:p>
          <a:p>
            <a:endParaRPr lang="ru-RU" dirty="0">
              <a:latin typeface="Candara" pitchFamily="34" charset="0"/>
            </a:endParaRPr>
          </a:p>
        </p:txBody>
      </p:sp>
      <p:pic>
        <p:nvPicPr>
          <p:cNvPr id="5122" name="Picture 2" descr="C:\Users\Таня\Desktop\3F2C4EF25C3A0C99075D034B8BCC636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33" y="4149080"/>
            <a:ext cx="3772343" cy="25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4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34" y="836939"/>
            <a:ext cx="903649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Переробка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чавуну</a:t>
            </a:r>
            <a:r>
              <a:rPr lang="ru-RU" dirty="0">
                <a:latin typeface="Constantia" pitchFamily="18" charset="0"/>
              </a:rPr>
              <a:t> в сталь </a:t>
            </a:r>
            <a:r>
              <a:rPr lang="ru-RU" dirty="0" err="1">
                <a:latin typeface="Constantia" pitchFamily="18" charset="0"/>
              </a:rPr>
              <a:t>здійснюється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мартенівських</a:t>
            </a:r>
            <a:r>
              <a:rPr lang="ru-RU" dirty="0">
                <a:latin typeface="Constantia" pitchFamily="18" charset="0"/>
              </a:rPr>
              <a:t> печах, конвертерах, </a:t>
            </a:r>
            <a:r>
              <a:rPr lang="ru-RU" dirty="0" err="1">
                <a:latin typeface="Constantia" pitchFamily="18" charset="0"/>
              </a:rPr>
              <a:t>електропечах</a:t>
            </a:r>
            <a:r>
              <a:rPr lang="ru-RU" dirty="0">
                <a:latin typeface="Constantia" pitchFamily="18" charset="0"/>
              </a:rPr>
              <a:t>. Суть </a:t>
            </a:r>
            <a:r>
              <a:rPr lang="ru-RU" dirty="0" err="1">
                <a:latin typeface="Constantia" pitchFamily="18" charset="0"/>
              </a:rPr>
              <a:t>процесу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полягає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окисленні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домішок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що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містяться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чавуні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артенівська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піч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dirty="0">
                <a:latin typeface="Constantia" pitchFamily="18" charset="0"/>
              </a:rPr>
              <a:t>– </a:t>
            </a:r>
            <a:r>
              <a:rPr lang="ru-RU" dirty="0" err="1">
                <a:latin typeface="Constantia" pitchFamily="18" charset="0"/>
              </a:rPr>
              <a:t>промислова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піч</a:t>
            </a:r>
            <a:r>
              <a:rPr lang="ru-RU" dirty="0">
                <a:latin typeface="Constantia" pitchFamily="18" charset="0"/>
              </a:rPr>
              <a:t>, у </a:t>
            </a:r>
            <a:r>
              <a:rPr lang="ru-RU" dirty="0" err="1">
                <a:latin typeface="Constantia" pitchFamily="18" charset="0"/>
              </a:rPr>
              <a:t>якій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металевий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брухт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переплавляють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мартенівську</a:t>
            </a:r>
            <a:r>
              <a:rPr lang="ru-RU" dirty="0">
                <a:latin typeface="Constantia" pitchFamily="18" charset="0"/>
              </a:rPr>
              <a:t> сталь. </a:t>
            </a:r>
            <a:r>
              <a:rPr lang="ru-RU" dirty="0" err="1">
                <a:latin typeface="Constantia" pitchFamily="18" charset="0"/>
              </a:rPr>
              <a:t>Тверду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вихідну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суміш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сталевий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брухт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флюси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тощо</a:t>
            </a:r>
            <a:r>
              <a:rPr lang="ru-RU" dirty="0">
                <a:latin typeface="Constantia" pitchFamily="18" charset="0"/>
              </a:rPr>
              <a:t>) </a:t>
            </a:r>
            <a:r>
              <a:rPr lang="ru-RU" dirty="0" err="1">
                <a:latin typeface="Constantia" pitchFamily="18" charset="0"/>
              </a:rPr>
              <a:t>завантажують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робочий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простір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печі</a:t>
            </a:r>
            <a:r>
              <a:rPr lang="ru-RU" dirty="0">
                <a:latin typeface="Constantia" pitchFamily="18" charset="0"/>
              </a:rPr>
              <a:t> через </a:t>
            </a:r>
            <a:r>
              <a:rPr lang="ru-RU" dirty="0" err="1">
                <a:latin typeface="Constantia" pitchFamily="18" charset="0"/>
              </a:rPr>
              <a:t>вікна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передній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стінці</a:t>
            </a:r>
            <a:r>
              <a:rPr lang="ru-RU" dirty="0">
                <a:latin typeface="Constantia" pitchFamily="18" charset="0"/>
              </a:rPr>
              <a:t>; через них </a:t>
            </a:r>
            <a:r>
              <a:rPr lang="ru-RU" dirty="0" err="1">
                <a:latin typeface="Constantia" pitchFamily="18" charset="0"/>
              </a:rPr>
              <a:t>звичайно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заливають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рідкий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Рідке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або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нагріте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газоподібне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паливо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повітря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атмосферне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або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збагачене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кисень</a:t>
            </a:r>
            <a:r>
              <a:rPr lang="ru-RU" dirty="0">
                <a:latin typeface="Constantia" pitchFamily="18" charset="0"/>
              </a:rPr>
              <a:t>) </a:t>
            </a:r>
            <a:r>
              <a:rPr lang="ru-RU" dirty="0" err="1">
                <a:latin typeface="Constantia" pitchFamily="18" charset="0"/>
              </a:rPr>
              <a:t>надходять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робочий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простір</a:t>
            </a:r>
            <a:r>
              <a:rPr lang="ru-RU" dirty="0">
                <a:latin typeface="Constantia" pitchFamily="18" charset="0"/>
              </a:rPr>
              <a:t> по </a:t>
            </a:r>
            <a:r>
              <a:rPr lang="ru-RU" dirty="0" smtClean="0">
                <a:latin typeface="Constantia" pitchFamily="18" charset="0"/>
              </a:rPr>
              <a:t>головках.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Об’єм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мартенівських</a:t>
            </a:r>
            <a:r>
              <a:rPr lang="ru-RU" dirty="0">
                <a:latin typeface="Constantia" pitchFamily="18" charset="0"/>
              </a:rPr>
              <a:t> печей </a:t>
            </a:r>
            <a:r>
              <a:rPr lang="ru-RU" dirty="0" err="1">
                <a:latin typeface="Constantia" pitchFamily="18" charset="0"/>
              </a:rPr>
              <a:t>коливається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</a:t>
            </a:r>
            <a:r>
              <a:rPr lang="ru-RU" dirty="0">
                <a:latin typeface="Constantia" pitchFamily="18" charset="0"/>
              </a:rPr>
              <a:t> 20 до 900 т.</a:t>
            </a:r>
          </a:p>
          <a:p>
            <a:r>
              <a:rPr lang="ru-RU" dirty="0" err="1">
                <a:latin typeface="Constantia" pitchFamily="18" charset="0"/>
              </a:rPr>
              <a:t>Мартенівську</a:t>
            </a:r>
            <a:r>
              <a:rPr lang="ru-RU" dirty="0">
                <a:latin typeface="Constantia" pitchFamily="18" charset="0"/>
              </a:rPr>
              <a:t> сталь </a:t>
            </a:r>
            <a:r>
              <a:rPr lang="ru-RU" dirty="0" err="1">
                <a:latin typeface="Constantia" pitchFamily="18" charset="0"/>
              </a:rPr>
              <a:t>використовують</a:t>
            </a:r>
            <a:r>
              <a:rPr lang="ru-RU" dirty="0">
                <a:latin typeface="Constantia" pitchFamily="18" charset="0"/>
              </a:rPr>
              <a:t> для </a:t>
            </a:r>
            <a:r>
              <a:rPr lang="ru-RU" dirty="0" err="1">
                <a:latin typeface="Constantia" pitchFamily="18" charset="0"/>
              </a:rPr>
              <a:t>виробництва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шестерень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валів</a:t>
            </a:r>
            <a:r>
              <a:rPr lang="ru-RU" dirty="0">
                <a:latin typeface="Constantia" pitchFamily="18" charset="0"/>
              </a:rPr>
              <a:t>, пружин </a:t>
            </a:r>
            <a:r>
              <a:rPr lang="ru-RU" dirty="0" err="1">
                <a:latin typeface="Constantia" pitchFamily="18" charset="0"/>
              </a:rPr>
              <a:t>тощо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dirty="0" err="1">
                <a:latin typeface="Constantia" pitchFamily="18" charset="0"/>
              </a:rPr>
              <a:t>Сьогодні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мартенівські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печі</a:t>
            </a:r>
            <a:r>
              <a:rPr lang="ru-RU" dirty="0">
                <a:latin typeface="Constantia" pitchFamily="18" charset="0"/>
              </a:rPr>
              <a:t> уже не </a:t>
            </a:r>
            <a:r>
              <a:rPr lang="ru-RU" dirty="0" err="1">
                <a:latin typeface="Constantia" pitchFamily="18" charset="0"/>
              </a:rPr>
              <a:t>будують</a:t>
            </a:r>
            <a:r>
              <a:rPr lang="ru-RU" dirty="0">
                <a:latin typeface="Constantia" pitchFamily="18" charset="0"/>
              </a:rPr>
              <a:t>, але </a:t>
            </a:r>
            <a:r>
              <a:rPr lang="ru-RU" dirty="0" err="1">
                <a:latin typeface="Constantia" pitchFamily="18" charset="0"/>
              </a:rPr>
              <a:t>поодинокі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ще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діють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К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иснево-конверторний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спосіб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ru-RU" dirty="0" err="1">
                <a:latin typeface="Constantia" pitchFamily="18" charset="0"/>
              </a:rPr>
              <a:t>отримання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сталі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базується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випалюванні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розплавленому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домішок</a:t>
            </a:r>
            <a:r>
              <a:rPr lang="ru-RU" dirty="0">
                <a:latin typeface="Constantia" pitchFamily="18" charset="0"/>
              </a:rPr>
              <a:t> шляхом </a:t>
            </a:r>
            <a:r>
              <a:rPr lang="ru-RU" dirty="0" err="1">
                <a:latin typeface="Constantia" pitchFamily="18" charset="0"/>
              </a:rPr>
              <a:t>продування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кисню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Процес</a:t>
            </a:r>
            <a:r>
              <a:rPr lang="ru-RU" dirty="0">
                <a:latin typeface="Constantia" pitchFamily="18" charset="0"/>
              </a:rPr>
              <a:t> проходить в конверторах. Конвертор є </a:t>
            </a:r>
            <a:r>
              <a:rPr lang="ru-RU" dirty="0" err="1">
                <a:latin typeface="Constantia" pitchFamily="18" charset="0"/>
              </a:rPr>
              <a:t>сталевою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спорудою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грушевидної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форми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об’ємом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</a:t>
            </a:r>
            <a:r>
              <a:rPr lang="ru-RU" dirty="0">
                <a:latin typeface="Constantia" pitchFamily="18" charset="0"/>
              </a:rPr>
              <a:t> 20 до 350 т. </a:t>
            </a:r>
            <a:r>
              <a:rPr lang="ru-RU" dirty="0" err="1">
                <a:latin typeface="Constantia" pitchFamily="18" charset="0"/>
              </a:rPr>
              <a:t>Всередині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він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викладений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вогнетривким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матеріалом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зверху</a:t>
            </a:r>
            <a:r>
              <a:rPr lang="ru-RU" dirty="0">
                <a:latin typeface="Constantia" pitchFamily="18" charset="0"/>
              </a:rPr>
              <a:t> є </a:t>
            </a:r>
            <a:r>
              <a:rPr lang="ru-RU" dirty="0" err="1">
                <a:latin typeface="Constantia" pitchFamily="18" charset="0"/>
              </a:rPr>
              <a:t>отвір</a:t>
            </a:r>
            <a:r>
              <a:rPr lang="ru-RU" dirty="0">
                <a:latin typeface="Constantia" pitchFamily="18" charset="0"/>
              </a:rPr>
              <a:t> – горловина, через яку </a:t>
            </a:r>
            <a:r>
              <a:rPr lang="ru-RU" dirty="0" err="1">
                <a:latin typeface="Constantia" pitchFamily="18" charset="0"/>
              </a:rPr>
              <a:t>заливається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рідкий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закидається</a:t>
            </a:r>
            <a:r>
              <a:rPr lang="ru-RU" dirty="0">
                <a:latin typeface="Constantia" pitchFamily="18" charset="0"/>
              </a:rPr>
              <a:t> скрап (</a:t>
            </a:r>
            <a:r>
              <a:rPr lang="ru-RU" dirty="0" err="1">
                <a:latin typeface="Constantia" pitchFamily="18" charset="0"/>
              </a:rPr>
              <a:t>металобрухт</a:t>
            </a:r>
            <a:r>
              <a:rPr lang="ru-RU" dirty="0">
                <a:latin typeface="Constantia" pitchFamily="18" charset="0"/>
              </a:rPr>
              <a:t>). В </a:t>
            </a:r>
            <a:r>
              <a:rPr lang="ru-RU" dirty="0" err="1">
                <a:latin typeface="Constantia" pitchFamily="18" charset="0"/>
              </a:rPr>
              <a:t>горловинній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частині</a:t>
            </a:r>
            <a:r>
              <a:rPr lang="ru-RU" dirty="0">
                <a:latin typeface="Constantia" pitchFamily="18" charset="0"/>
              </a:rPr>
              <a:t> конвертера є </a:t>
            </a:r>
            <a:r>
              <a:rPr lang="ru-RU" dirty="0" err="1">
                <a:latin typeface="Constantia" pitchFamily="18" charset="0"/>
              </a:rPr>
              <a:t>льотка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отвір</a:t>
            </a:r>
            <a:r>
              <a:rPr lang="ru-RU" dirty="0">
                <a:latin typeface="Constantia" pitchFamily="18" charset="0"/>
              </a:rPr>
              <a:t> для </a:t>
            </a:r>
            <a:r>
              <a:rPr lang="ru-RU" dirty="0" err="1">
                <a:latin typeface="Constantia" pitchFamily="18" charset="0"/>
              </a:rPr>
              <a:t>виливання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сталі</a:t>
            </a:r>
            <a:r>
              <a:rPr lang="ru-RU" dirty="0">
                <a:latin typeface="Constantia" pitchFamily="18" charset="0"/>
              </a:rPr>
              <a:t>). Конвертор </a:t>
            </a:r>
            <a:r>
              <a:rPr lang="ru-RU" dirty="0" err="1">
                <a:latin typeface="Constantia" pitchFamily="18" charset="0"/>
              </a:rPr>
              <a:t>може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повертатися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навколо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горизонтальної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осі</a:t>
            </a:r>
            <a:r>
              <a:rPr lang="ru-RU" dirty="0">
                <a:latin typeface="Constantia" pitchFamily="18" charset="0"/>
              </a:rPr>
              <a:t>. По </a:t>
            </a:r>
            <a:r>
              <a:rPr lang="ru-RU" dirty="0" err="1">
                <a:latin typeface="Constantia" pitchFamily="18" charset="0"/>
              </a:rPr>
              <a:t>водоохолоджувальній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фурмі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що</a:t>
            </a:r>
            <a:r>
              <a:rPr lang="ru-RU" dirty="0">
                <a:latin typeface="Constantia" pitchFamily="18" charset="0"/>
              </a:rPr>
              <a:t> вводиться </a:t>
            </a:r>
            <a:r>
              <a:rPr lang="ru-RU" dirty="0" err="1">
                <a:latin typeface="Constantia" pitchFamily="18" charset="0"/>
              </a:rPr>
              <a:t>підйомником</a:t>
            </a:r>
            <a:r>
              <a:rPr lang="ru-RU" dirty="0">
                <a:latin typeface="Constantia" pitchFamily="18" charset="0"/>
              </a:rPr>
              <a:t> у горловину конвертора, </a:t>
            </a:r>
            <a:r>
              <a:rPr lang="ru-RU" dirty="0" err="1">
                <a:latin typeface="Constantia" pitchFamily="18" charset="0"/>
              </a:rPr>
              <a:t>подається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кисень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під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тиском</a:t>
            </a:r>
            <a:r>
              <a:rPr lang="ru-RU" dirty="0">
                <a:latin typeface="Constantia" pitchFamily="18" charset="0"/>
              </a:rPr>
              <a:t> 9 – 14 атмосфер.</a:t>
            </a:r>
          </a:p>
          <a:p>
            <a:r>
              <a:rPr lang="ru-RU" sz="2100" dirty="0">
                <a:latin typeface="Monotype Corsiva" pitchFamily="66" charset="0"/>
              </a:rPr>
              <a:t/>
            </a:r>
            <a:br>
              <a:rPr lang="ru-RU" sz="2100" dirty="0">
                <a:latin typeface="Monotype Corsiva" pitchFamily="66" charset="0"/>
              </a:rPr>
            </a:br>
            <a:endParaRPr lang="ru-RU" sz="21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770" y="6727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В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иробництво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сталі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8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3"/>
            <a:ext cx="864096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закидання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металолому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горловину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нахиленого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конвертора.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заливається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рідкий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Встановивши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конвертор вертикально,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встановлюють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фурму (через горловину) і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починають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продувати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окисляється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 + O</a:t>
            </a:r>
            <a:r>
              <a:rPr lang="en-US" sz="17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2FeO.</a:t>
            </a:r>
          </a:p>
          <a:p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залізо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окислення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Fe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+ С = СО + 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</a:p>
          <a:p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окисляє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решту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чавуні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тепло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фосфору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Накопичений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шлак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виводять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конвертора через горловину. Сталь – через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бокову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льотку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до 60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Конвертор є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дешевшим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мартенівську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піч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експлуатаційні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видатки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– 10%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вигорання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У великому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конвертері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фурм і за 1хв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4м</a:t>
            </a:r>
            <a:r>
              <a:rPr lang="ru-RU" sz="17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кисню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місткість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300 тонн і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давати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годину 400-500т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мартенівська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піч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80т.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мартенівських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печах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домішки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і при </a:t>
            </a:r>
            <a:r>
              <a:rPr lang="ru-RU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згорянні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Таня\Desktop\Metall-st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7548"/>
            <a:ext cx="4417846" cy="2340078"/>
          </a:xfrm>
          <a:prstGeom prst="rect">
            <a:avLst/>
          </a:prstGeom>
          <a:noFill/>
          <a:ln w="85725">
            <a:solidFill>
              <a:schemeClr val="accent2">
                <a:lumMod val="60000"/>
                <a:lumOff val="40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7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lumMod val="20000"/>
                <a:lumOff val="80000"/>
                <a:alpha val="3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020" y="1052736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початку ХХ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плавильні</a:t>
            </a:r>
            <a:r>
              <a:rPr lang="ru-RU" dirty="0"/>
              <a:t> </a:t>
            </a:r>
            <a:r>
              <a:rPr lang="ru-RU" dirty="0" err="1"/>
              <a:t>дугові</a:t>
            </a:r>
            <a:r>
              <a:rPr lang="ru-RU" dirty="0"/>
              <a:t> та </a:t>
            </a:r>
            <a:r>
              <a:rPr lang="ru-RU" dirty="0" err="1"/>
              <a:t>індукційні</a:t>
            </a:r>
            <a:r>
              <a:rPr lang="ru-RU" dirty="0"/>
              <a:t> </a:t>
            </a:r>
            <a:r>
              <a:rPr lang="ru-RU" dirty="0" err="1"/>
              <a:t>електропечі</a:t>
            </a:r>
            <a:r>
              <a:rPr lang="ru-RU" dirty="0"/>
              <a:t>.</a:t>
            </a:r>
          </a:p>
          <a:p>
            <a:r>
              <a:rPr lang="ru-RU" dirty="0"/>
              <a:t>В </a:t>
            </a:r>
            <a:r>
              <a:rPr lang="ru-RU" u="sng" dirty="0" err="1"/>
              <a:t>дугових</a:t>
            </a:r>
            <a:r>
              <a:rPr lang="ru-RU" u="sng" dirty="0"/>
              <a:t> </a:t>
            </a:r>
            <a:r>
              <a:rPr lang="ru-RU" u="sng" dirty="0" err="1"/>
              <a:t>електропечах</a:t>
            </a:r>
            <a:r>
              <a:rPr lang="ru-RU" dirty="0"/>
              <a:t> </a:t>
            </a:r>
            <a:r>
              <a:rPr lang="ru-RU" dirty="0" err="1"/>
              <a:t>виплавка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 проходить за </a:t>
            </a:r>
            <a:r>
              <a:rPr lang="ru-RU" dirty="0" err="1"/>
              <a:t>рахунок</a:t>
            </a:r>
            <a:r>
              <a:rPr lang="ru-RU" dirty="0"/>
              <a:t> тепла,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дуги. </a:t>
            </a:r>
            <a:r>
              <a:rPr lang="ru-RU" dirty="0" err="1"/>
              <a:t>Остання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графітовим</a:t>
            </a:r>
            <a:r>
              <a:rPr lang="ru-RU" dirty="0"/>
              <a:t>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вугільним</a:t>
            </a:r>
            <a:r>
              <a:rPr lang="ru-RU" dirty="0"/>
              <a:t>) </a:t>
            </a:r>
            <a:r>
              <a:rPr lang="ru-RU" dirty="0" err="1"/>
              <a:t>електродом</a:t>
            </a:r>
            <a:r>
              <a:rPr lang="ru-RU" dirty="0"/>
              <a:t> і </a:t>
            </a:r>
            <a:r>
              <a:rPr lang="ru-RU" dirty="0" err="1"/>
              <a:t>металевою</a:t>
            </a:r>
            <a:r>
              <a:rPr lang="ru-RU" dirty="0"/>
              <a:t> шихтою. </a:t>
            </a:r>
            <a:r>
              <a:rPr lang="ru-RU" dirty="0" err="1"/>
              <a:t>Віддаль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шихтою та </a:t>
            </a:r>
            <a:r>
              <a:rPr lang="ru-RU" dirty="0" err="1"/>
              <a:t>електродом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міняти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та температуру </a:t>
            </a:r>
            <a:r>
              <a:rPr lang="ru-RU" dirty="0" err="1"/>
              <a:t>електричної</a:t>
            </a:r>
            <a:r>
              <a:rPr lang="ru-RU" dirty="0"/>
              <a:t> дуги. Температура у </a:t>
            </a:r>
            <a:r>
              <a:rPr lang="ru-RU" dirty="0" err="1"/>
              <a:t>електропечах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smtClean="0"/>
              <a:t>3500°</a:t>
            </a:r>
            <a:r>
              <a:rPr lang="en-US" dirty="0" smtClean="0"/>
              <a:t>C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електропечей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0,5 до 400 т.</a:t>
            </a:r>
          </a:p>
          <a:p>
            <a:r>
              <a:rPr lang="ru-RU" dirty="0"/>
              <a:t>Шихта на 90%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скрапу (лом, метало </a:t>
            </a:r>
            <a:r>
              <a:rPr lang="ru-RU" dirty="0" err="1"/>
              <a:t>відходи</a:t>
            </a:r>
            <a:r>
              <a:rPr lang="ru-RU" dirty="0"/>
              <a:t>) і на 10%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чавуну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добавляється</a:t>
            </a:r>
            <a:r>
              <a:rPr lang="ru-RU" dirty="0"/>
              <a:t> для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вуглецем</a:t>
            </a:r>
            <a:r>
              <a:rPr lang="ru-RU" dirty="0"/>
              <a:t>. Для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ru-RU" dirty="0" err="1"/>
              <a:t>надлишку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і </a:t>
            </a:r>
            <a:r>
              <a:rPr lang="ru-RU" dirty="0" err="1"/>
              <a:t>домішок</a:t>
            </a:r>
            <a:r>
              <a:rPr lang="ru-RU" dirty="0"/>
              <a:t> </a:t>
            </a:r>
            <a:r>
              <a:rPr lang="ru-RU" dirty="0" err="1"/>
              <a:t>добавляється</a:t>
            </a:r>
            <a:r>
              <a:rPr lang="ru-RU" dirty="0"/>
              <a:t> </a:t>
            </a:r>
            <a:r>
              <a:rPr lang="ru-RU" dirty="0" err="1"/>
              <a:t>залізна</a:t>
            </a:r>
            <a:r>
              <a:rPr lang="ru-RU" dirty="0"/>
              <a:t> руда (10 кг на 1 т </a:t>
            </a:r>
            <a:r>
              <a:rPr lang="ru-RU" dirty="0" err="1"/>
              <a:t>розплавленого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). Для </a:t>
            </a:r>
            <a:r>
              <a:rPr lang="ru-RU" dirty="0" err="1"/>
              <a:t>нейтралізації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вводиться флюс (</a:t>
            </a:r>
            <a:r>
              <a:rPr lang="ru-RU" dirty="0" err="1"/>
              <a:t>вапно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кварц).</a:t>
            </a:r>
          </a:p>
          <a:p>
            <a:r>
              <a:rPr lang="ru-RU" dirty="0"/>
              <a:t>Для </a:t>
            </a:r>
            <a:r>
              <a:rPr lang="ru-RU" dirty="0" err="1"/>
              <a:t>виплавки</a:t>
            </a:r>
            <a:r>
              <a:rPr lang="ru-RU" dirty="0"/>
              <a:t> 1 т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потребується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600 до 1000 </a:t>
            </a:r>
            <a:r>
              <a:rPr lang="ru-RU" dirty="0" err="1"/>
              <a:t>кВт.год</a:t>
            </a:r>
            <a:r>
              <a:rPr lang="ru-RU" dirty="0"/>
              <a:t>. </a:t>
            </a:r>
            <a:r>
              <a:rPr lang="ru-RU" dirty="0" err="1"/>
              <a:t>електроенергії</a:t>
            </a:r>
            <a:r>
              <a:rPr lang="ru-RU" dirty="0"/>
              <a:t> та </a:t>
            </a:r>
            <a:r>
              <a:rPr lang="ru-RU" dirty="0" smtClean="0"/>
              <a:t>5</a:t>
            </a:r>
            <a:r>
              <a:rPr lang="en-US" dirty="0" smtClean="0"/>
              <a:t>-</a:t>
            </a:r>
            <a:r>
              <a:rPr lang="ru-RU" dirty="0" smtClean="0"/>
              <a:t>10 </a:t>
            </a:r>
            <a:r>
              <a:rPr lang="ru-RU" dirty="0"/>
              <a:t>кг </a:t>
            </a:r>
            <a:r>
              <a:rPr lang="ru-RU" dirty="0" err="1"/>
              <a:t>електродів</a:t>
            </a:r>
            <a:r>
              <a:rPr lang="ru-RU" dirty="0"/>
              <a:t>. </a:t>
            </a:r>
            <a:r>
              <a:rPr lang="ru-RU" dirty="0" err="1"/>
              <a:t>Тривалість</a:t>
            </a:r>
            <a:r>
              <a:rPr lang="ru-RU" dirty="0"/>
              <a:t> плавки – </a:t>
            </a:r>
            <a:r>
              <a:rPr lang="ru-RU" dirty="0" smtClean="0"/>
              <a:t>2</a:t>
            </a:r>
            <a:r>
              <a:rPr lang="en-US" dirty="0" smtClean="0"/>
              <a:t>-</a:t>
            </a:r>
            <a:r>
              <a:rPr lang="ru-RU" dirty="0" smtClean="0"/>
              <a:t>3 </a:t>
            </a:r>
            <a:r>
              <a:rPr lang="ru-RU" dirty="0" err="1"/>
              <a:t>години</a:t>
            </a:r>
            <a:r>
              <a:rPr lang="ru-RU" dirty="0"/>
              <a:t>. Сталь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незначними</a:t>
            </a:r>
            <a:r>
              <a:rPr lang="ru-RU" dirty="0"/>
              <a:t> </a:t>
            </a:r>
            <a:r>
              <a:rPr lang="ru-RU" dirty="0" err="1"/>
              <a:t>небажаними</a:t>
            </a:r>
            <a:r>
              <a:rPr lang="ru-RU" dirty="0"/>
              <a:t> </a:t>
            </a:r>
            <a:r>
              <a:rPr lang="ru-RU" dirty="0" err="1"/>
              <a:t>домішками</a:t>
            </a:r>
            <a:r>
              <a:rPr lang="ru-RU" dirty="0"/>
              <a:t> фосфору і </a:t>
            </a:r>
            <a:r>
              <a:rPr lang="ru-RU" dirty="0" err="1"/>
              <a:t>сірки</a:t>
            </a:r>
            <a:r>
              <a:rPr lang="ru-RU" dirty="0"/>
              <a:t>.</a:t>
            </a:r>
          </a:p>
          <a:p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ндукційна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піч</a:t>
            </a:r>
            <a:r>
              <a:rPr lang="ru-RU" dirty="0"/>
              <a:t> є </a:t>
            </a:r>
            <a:r>
              <a:rPr lang="ru-RU" dirty="0" err="1"/>
              <a:t>вогнетривким</a:t>
            </a:r>
            <a:r>
              <a:rPr lang="ru-RU" dirty="0"/>
              <a:t> тиглем,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обмотка </a:t>
            </a:r>
            <a:r>
              <a:rPr lang="ru-RU" dirty="0" err="1"/>
              <a:t>пустих</a:t>
            </a:r>
            <a:r>
              <a:rPr lang="ru-RU" dirty="0"/>
              <a:t> </a:t>
            </a:r>
            <a:r>
              <a:rPr lang="ru-RU" dirty="0" err="1"/>
              <a:t>мідних</a:t>
            </a:r>
            <a:r>
              <a:rPr lang="ru-RU" dirty="0"/>
              <a:t> трубок. </a:t>
            </a:r>
            <a:r>
              <a:rPr lang="ru-RU" dirty="0" err="1"/>
              <a:t>Ця</a:t>
            </a:r>
            <a:r>
              <a:rPr lang="ru-RU" dirty="0"/>
              <a:t> обмотка є </a:t>
            </a:r>
            <a:r>
              <a:rPr lang="ru-RU" dirty="0" err="1"/>
              <a:t>індуктором</a:t>
            </a:r>
            <a:r>
              <a:rPr lang="ru-RU" dirty="0"/>
              <a:t> і через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пропускається</a:t>
            </a:r>
            <a:r>
              <a:rPr lang="ru-RU" dirty="0"/>
              <a:t> струм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. В </a:t>
            </a:r>
            <a:r>
              <a:rPr lang="ru-RU" dirty="0" err="1"/>
              <a:t>пустій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трубок </a:t>
            </a:r>
            <a:r>
              <a:rPr lang="ru-RU" dirty="0" err="1"/>
              <a:t>циркулює</a:t>
            </a:r>
            <a:r>
              <a:rPr lang="ru-RU" dirty="0"/>
              <a:t> вода для </a:t>
            </a:r>
            <a:r>
              <a:rPr lang="ru-RU" dirty="0" err="1"/>
              <a:t>охолодження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пропускання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струму через обмотку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індукційні</a:t>
            </a:r>
            <a:r>
              <a:rPr lang="ru-RU" dirty="0"/>
              <a:t> </a:t>
            </a:r>
            <a:r>
              <a:rPr lang="ru-RU" dirty="0" err="1"/>
              <a:t>струми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розігрівають</a:t>
            </a:r>
            <a:r>
              <a:rPr lang="ru-RU" dirty="0"/>
              <a:t> і </a:t>
            </a:r>
            <a:r>
              <a:rPr lang="ru-RU" dirty="0" err="1"/>
              <a:t>плавлять</a:t>
            </a:r>
            <a:r>
              <a:rPr lang="ru-RU" dirty="0"/>
              <a:t> шихту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тигля.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В</a:t>
            </a:r>
            <a:r>
              <a:rPr lang="ru-RU" sz="40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иробництво</a:t>
            </a:r>
            <a:r>
              <a:rPr lang="ru-R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 </a:t>
            </a:r>
            <a:r>
              <a:rPr lang="ru-RU" sz="40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сталі</a:t>
            </a:r>
            <a:r>
              <a:rPr lang="ru-RU" sz="40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 в </a:t>
            </a:r>
            <a:r>
              <a:rPr lang="ru-RU" sz="40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 Amour Two" pitchFamily="2" charset="0"/>
              </a:rPr>
              <a:t>електропечах</a:t>
            </a:r>
            <a:endParaRPr lang="ru-RU" sz="4000" b="1" dirty="0">
              <a:ln w="31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Таким способом </a:t>
            </a:r>
            <a:r>
              <a:rPr lang="ru-RU" dirty="0" err="1"/>
              <a:t>електроплавлення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високолегійовані</a:t>
            </a:r>
            <a:r>
              <a:rPr lang="ru-RU" dirty="0"/>
              <a:t>, </a:t>
            </a:r>
            <a:r>
              <a:rPr lang="ru-RU" dirty="0" err="1"/>
              <a:t>нержавіючі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Окислювальні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тиглі</a:t>
            </a:r>
            <a:r>
              <a:rPr lang="ru-RU" dirty="0"/>
              <a:t> </a:t>
            </a:r>
            <a:r>
              <a:rPr lang="ru-RU" dirty="0" err="1"/>
              <a:t>усуваються</a:t>
            </a:r>
            <a:r>
              <a:rPr lang="ru-RU" dirty="0"/>
              <a:t> шляхом </a:t>
            </a:r>
            <a:r>
              <a:rPr lang="ru-RU" dirty="0" err="1"/>
              <a:t>застосування</a:t>
            </a:r>
            <a:r>
              <a:rPr lang="ru-RU" dirty="0"/>
              <a:t> вакууму </a:t>
            </a:r>
            <a:r>
              <a:rPr lang="ru-RU" dirty="0" err="1"/>
              <a:t>чи</a:t>
            </a:r>
            <a:r>
              <a:rPr lang="ru-RU" dirty="0"/>
              <a:t> газового </a:t>
            </a:r>
            <a:r>
              <a:rPr lang="ru-RU" dirty="0" err="1"/>
              <a:t>середовища</a:t>
            </a:r>
            <a:r>
              <a:rPr lang="ru-RU" dirty="0"/>
              <a:t>.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Об’єм</a:t>
            </a:r>
            <a:r>
              <a:rPr lang="ru-RU" dirty="0"/>
              <a:t> печей – до 25 т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b="1" u="sng" dirty="0"/>
              <a:t>Дуплекс-</a:t>
            </a:r>
            <a:r>
              <a:rPr lang="ru-RU" b="1" u="sng" dirty="0" err="1"/>
              <a:t>процес</a:t>
            </a:r>
            <a:r>
              <a:rPr lang="ru-RU" dirty="0"/>
              <a:t> 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високоякісної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в </a:t>
            </a:r>
            <a:r>
              <a:rPr lang="ru-RU" dirty="0" err="1"/>
              <a:t>електропечах</a:t>
            </a:r>
            <a:r>
              <a:rPr lang="ru-RU" dirty="0"/>
              <a:t> </a:t>
            </a:r>
            <a:r>
              <a:rPr lang="ru-RU" dirty="0" err="1"/>
              <a:t>рідкої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отриманої</a:t>
            </a:r>
            <a:r>
              <a:rPr lang="ru-RU" dirty="0"/>
              <a:t> в конверторах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мартенівській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  <a:r>
              <a:rPr lang="ru-RU" dirty="0" err="1"/>
              <a:t>Конверторна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мартенівська</a:t>
            </a:r>
            <a:r>
              <a:rPr lang="ru-RU" dirty="0"/>
              <a:t> сталь </a:t>
            </a:r>
            <a:r>
              <a:rPr lang="ru-RU" dirty="0" err="1"/>
              <a:t>звільняється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</a:t>
            </a:r>
          </a:p>
          <a:p>
            <a:r>
              <a:rPr lang="ru-RU" dirty="0" err="1"/>
              <a:t>Економічною</a:t>
            </a:r>
            <a:r>
              <a:rPr lang="ru-RU" dirty="0"/>
              <a:t> основою дуплекс-</a:t>
            </a:r>
            <a:r>
              <a:rPr lang="ru-RU" dirty="0" err="1"/>
              <a:t>процесу</a:t>
            </a:r>
            <a:r>
              <a:rPr lang="ru-RU" dirty="0"/>
              <a:t> є невелика </a:t>
            </a:r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високоякісної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при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потребі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у </a:t>
            </a:r>
            <a:r>
              <a:rPr lang="ru-RU" dirty="0" err="1"/>
              <a:t>якісній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r>
              <a:rPr lang="ru-RU" b="1" u="sng" dirty="0"/>
              <a:t>Розлив </a:t>
            </a:r>
            <a:r>
              <a:rPr lang="ru-RU" b="1" u="sng" dirty="0" err="1"/>
              <a:t>сталі</a:t>
            </a:r>
            <a:r>
              <a:rPr lang="ru-RU" dirty="0"/>
              <a:t>. </a:t>
            </a:r>
            <a:r>
              <a:rPr lang="ru-RU" dirty="0" err="1"/>
              <a:t>Рідка</a:t>
            </a:r>
            <a:r>
              <a:rPr lang="ru-RU" dirty="0"/>
              <a:t> сталь </a:t>
            </a:r>
            <a:r>
              <a:rPr lang="ru-RU" dirty="0" err="1"/>
              <a:t>потрапляє</a:t>
            </a:r>
            <a:r>
              <a:rPr lang="ru-RU" dirty="0"/>
              <a:t> у </a:t>
            </a:r>
            <a:r>
              <a:rPr lang="ru-RU" dirty="0" err="1"/>
              <a:t>ковші</a:t>
            </a:r>
            <a:r>
              <a:rPr lang="ru-RU" dirty="0"/>
              <a:t> і за </a:t>
            </a:r>
            <a:r>
              <a:rPr lang="ru-RU" dirty="0" err="1"/>
              <a:t>допомогою</a:t>
            </a:r>
            <a:r>
              <a:rPr lang="ru-RU" dirty="0"/>
              <a:t> крана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розливання</a:t>
            </a:r>
            <a:r>
              <a:rPr lang="ru-RU" dirty="0"/>
              <a:t> у </a:t>
            </a:r>
            <a:r>
              <a:rPr lang="ru-RU" dirty="0" err="1"/>
              <a:t>ливарні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Відливки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 готового </a:t>
            </a:r>
            <a:r>
              <a:rPr lang="ru-RU" dirty="0" err="1"/>
              <a:t>виробу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просто </a:t>
            </a:r>
            <a:r>
              <a:rPr lang="ru-RU" dirty="0" err="1"/>
              <a:t>болванкою</a:t>
            </a:r>
            <a:r>
              <a:rPr lang="ru-RU" dirty="0"/>
              <a:t>, яка проходить </a:t>
            </a:r>
            <a:r>
              <a:rPr lang="ru-RU" dirty="0" err="1"/>
              <a:t>подальшу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на </a:t>
            </a:r>
            <a:r>
              <a:rPr lang="ru-RU" dirty="0" err="1"/>
              <a:t>машинобудівному</a:t>
            </a:r>
            <a:r>
              <a:rPr lang="ru-RU" dirty="0"/>
              <a:t> </a:t>
            </a:r>
            <a:r>
              <a:rPr lang="ru-RU" dirty="0" err="1"/>
              <a:t>заводію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прокат, </a:t>
            </a:r>
            <a:r>
              <a:rPr lang="ru-RU" dirty="0" err="1"/>
              <a:t>відливають</a:t>
            </a:r>
            <a:r>
              <a:rPr lang="ru-RU" dirty="0"/>
              <a:t> </a:t>
            </a:r>
            <a:r>
              <a:rPr lang="ru-RU" dirty="0" err="1"/>
              <a:t>злитки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формах (</a:t>
            </a:r>
            <a:r>
              <a:rPr lang="ru-RU" dirty="0" err="1"/>
              <a:t>ізложницях</a:t>
            </a:r>
            <a:r>
              <a:rPr lang="ru-RU" dirty="0"/>
              <a:t>).</a:t>
            </a:r>
          </a:p>
          <a:p>
            <a:r>
              <a:rPr lang="ru-RU" b="1" u="sng" dirty="0"/>
              <a:t>Прокат </a:t>
            </a:r>
            <a:r>
              <a:rPr lang="ru-RU" b="1" u="sng" dirty="0" err="1"/>
              <a:t>металу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пресування</a:t>
            </a:r>
            <a:r>
              <a:rPr lang="ru-RU" dirty="0"/>
              <a:t> і </a:t>
            </a:r>
            <a:r>
              <a:rPr lang="ru-RU" dirty="0" err="1"/>
              <a:t>обтискання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над </a:t>
            </a:r>
            <a:r>
              <a:rPr lang="ru-RU" dirty="0" err="1"/>
              <a:t>розігрітими</a:t>
            </a:r>
            <a:r>
              <a:rPr lang="ru-RU" dirty="0"/>
              <a:t> болванками </a:t>
            </a:r>
            <a:r>
              <a:rPr lang="ru-RU" dirty="0" err="1"/>
              <a:t>обертовими</a:t>
            </a:r>
            <a:r>
              <a:rPr lang="ru-RU" dirty="0"/>
              <a:t> валиками </a:t>
            </a:r>
            <a:r>
              <a:rPr lang="ru-RU" dirty="0" err="1"/>
              <a:t>прокатних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. </a:t>
            </a:r>
            <a:r>
              <a:rPr lang="ru-RU" dirty="0" err="1"/>
              <a:t>Прокатні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прокату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сортовий</a:t>
            </a:r>
            <a:r>
              <a:rPr lang="ru-RU" dirty="0"/>
              <a:t> прокат, </a:t>
            </a:r>
            <a:r>
              <a:rPr lang="ru-RU" dirty="0" err="1"/>
              <a:t>листовий</a:t>
            </a:r>
            <a:r>
              <a:rPr lang="ru-RU" dirty="0"/>
              <a:t>, </a:t>
            </a:r>
            <a:r>
              <a:rPr lang="ru-RU" dirty="0" err="1"/>
              <a:t>спеціальний</a:t>
            </a:r>
            <a:r>
              <a:rPr lang="ru-RU" dirty="0"/>
              <a:t> прокат, труби.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3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Desktop\chemistr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80048"/>
            <a:ext cx="3377952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Сортовий</a:t>
            </a:r>
            <a:r>
              <a:rPr lang="ru-RU" dirty="0">
                <a:latin typeface="Constantia" pitchFamily="18" charset="0"/>
              </a:rPr>
              <a:t> прокат у </a:t>
            </a:r>
            <a:r>
              <a:rPr lang="ru-RU" dirty="0" err="1">
                <a:latin typeface="Constantia" pitchFamily="18" charset="0"/>
              </a:rPr>
              <a:t>залежності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профілю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поділяється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дві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групи</a:t>
            </a:r>
            <a:r>
              <a:rPr lang="ru-RU" dirty="0">
                <a:latin typeface="Constantia" pitchFamily="18" charset="0"/>
              </a:rPr>
              <a:t> – </a:t>
            </a:r>
            <a:r>
              <a:rPr lang="ru-RU" dirty="0" err="1">
                <a:latin typeface="Constantia" pitchFamily="18" charset="0"/>
              </a:rPr>
              <a:t>профілі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простої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геометричної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форми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круглої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квадратної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шестигранної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прямокутної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тощо</a:t>
            </a:r>
            <a:r>
              <a:rPr lang="ru-RU" dirty="0">
                <a:latin typeface="Constantia" pitchFamily="18" charset="0"/>
              </a:rPr>
              <a:t>) і </a:t>
            </a:r>
            <a:r>
              <a:rPr lang="ru-RU" dirty="0" err="1">
                <a:latin typeface="Constantia" pitchFamily="18" charset="0"/>
              </a:rPr>
              <a:t>фасонні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профілі</a:t>
            </a:r>
            <a:r>
              <a:rPr lang="ru-RU" dirty="0">
                <a:latin typeface="Constantia" pitchFamily="18" charset="0"/>
              </a:rPr>
              <a:t> прокату (</a:t>
            </a:r>
            <a:r>
              <a:rPr lang="ru-RU" dirty="0" err="1">
                <a:latin typeface="Constantia" pitchFamily="18" charset="0"/>
              </a:rPr>
              <a:t>овальний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напівкруглий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ромбовидний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трикутний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сегментний</a:t>
            </a:r>
            <a:r>
              <a:rPr lang="ru-RU" dirty="0">
                <a:latin typeface="Constantia" pitchFamily="18" charset="0"/>
              </a:rPr>
              <a:t>).</a:t>
            </a:r>
          </a:p>
          <a:p>
            <a:r>
              <a:rPr lang="ru-RU" dirty="0" err="1">
                <a:latin typeface="Constantia" pitchFamily="18" charset="0"/>
              </a:rPr>
              <a:t>Листовий</a:t>
            </a:r>
            <a:r>
              <a:rPr lang="ru-RU" dirty="0">
                <a:latin typeface="Constantia" pitchFamily="18" charset="0"/>
              </a:rPr>
              <a:t> прокат за стандартом </a:t>
            </a:r>
            <a:r>
              <a:rPr lang="ru-RU" dirty="0" err="1">
                <a:latin typeface="Constantia" pitchFamily="18" charset="0"/>
              </a:rPr>
              <a:t>випускається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двох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видів</a:t>
            </a:r>
            <a:r>
              <a:rPr lang="ru-RU" dirty="0">
                <a:latin typeface="Constantia" pitchFamily="18" charset="0"/>
              </a:rPr>
              <a:t>: </a:t>
            </a:r>
            <a:r>
              <a:rPr lang="ru-RU" dirty="0" err="1">
                <a:latin typeface="Constantia" pitchFamily="18" charset="0"/>
              </a:rPr>
              <a:t>листова</a:t>
            </a:r>
            <a:r>
              <a:rPr lang="ru-RU" dirty="0">
                <a:latin typeface="Constantia" pitchFamily="18" charset="0"/>
              </a:rPr>
              <a:t> сталь тонка (0,2 – 0,4 мм) і </a:t>
            </a:r>
            <a:r>
              <a:rPr lang="ru-RU" dirty="0" err="1">
                <a:latin typeface="Constantia" pitchFamily="18" charset="0"/>
              </a:rPr>
              <a:t>листова</a:t>
            </a:r>
            <a:r>
              <a:rPr lang="ru-RU" dirty="0">
                <a:latin typeface="Constantia" pitchFamily="18" charset="0"/>
              </a:rPr>
              <a:t> сталь </a:t>
            </a:r>
            <a:r>
              <a:rPr lang="ru-RU" dirty="0" err="1">
                <a:latin typeface="Constantia" pitchFamily="18" charset="0"/>
              </a:rPr>
              <a:t>товста</a:t>
            </a:r>
            <a:r>
              <a:rPr lang="ru-RU" dirty="0">
                <a:latin typeface="Constantia" pitchFamily="18" charset="0"/>
              </a:rPr>
              <a:t> (4 – 60 мм). </a:t>
            </a:r>
            <a:r>
              <a:rPr lang="ru-RU" dirty="0" err="1">
                <a:latin typeface="Constantia" pitchFamily="18" charset="0"/>
              </a:rPr>
              <a:t>Спеціальний</a:t>
            </a:r>
            <a:r>
              <a:rPr lang="ru-RU" dirty="0">
                <a:latin typeface="Constantia" pitchFamily="18" charset="0"/>
              </a:rPr>
              <a:t> вид прокату – колеса, </a:t>
            </a:r>
            <a:r>
              <a:rPr lang="ru-RU" dirty="0" err="1">
                <a:latin typeface="Constantia" pitchFamily="18" charset="0"/>
              </a:rPr>
              <a:t>зубчасті</a:t>
            </a:r>
            <a:r>
              <a:rPr lang="ru-RU" dirty="0">
                <a:latin typeface="Constantia" pitchFamily="18" charset="0"/>
              </a:rPr>
              <a:t> колеса, </a:t>
            </a:r>
            <a:r>
              <a:rPr lang="ru-RU" dirty="0" err="1">
                <a:latin typeface="Constantia" pitchFamily="18" charset="0"/>
              </a:rPr>
              <a:t>кулі</a:t>
            </a:r>
            <a:r>
              <a:rPr lang="ru-RU" dirty="0">
                <a:latin typeface="Constantia" pitchFamily="18" charset="0"/>
              </a:rPr>
              <a:t>, труби.</a:t>
            </a:r>
          </a:p>
          <a:p>
            <a:r>
              <a:rPr lang="ru-RU" dirty="0">
                <a:latin typeface="Constantia" pitchFamily="18" charset="0"/>
              </a:rPr>
              <a:t>В </a:t>
            </a:r>
            <a:r>
              <a:rPr lang="ru-RU" dirty="0" err="1">
                <a:latin typeface="Constantia" pitchFamily="18" charset="0"/>
              </a:rPr>
              <a:t>металургійній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промисловості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отримало</a:t>
            </a:r>
            <a:r>
              <a:rPr lang="ru-RU" dirty="0">
                <a:latin typeface="Constantia" pitchFamily="18" charset="0"/>
              </a:rPr>
              <a:t> великий </a:t>
            </a:r>
            <a:r>
              <a:rPr lang="ru-RU" dirty="0" err="1">
                <a:latin typeface="Constantia" pitchFamily="18" charset="0"/>
              </a:rPr>
              <a:t>розвиток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комбінування</a:t>
            </a:r>
            <a:r>
              <a:rPr lang="ru-RU" dirty="0">
                <a:latin typeface="Constantia" pitchFamily="18" charset="0"/>
              </a:rPr>
              <a:t>, яке </a:t>
            </a:r>
            <a:r>
              <a:rPr lang="ru-RU" dirty="0" err="1">
                <a:latin typeface="Constantia" pitchFamily="18" charset="0"/>
              </a:rPr>
              <a:t>може</a:t>
            </a:r>
            <a:r>
              <a:rPr lang="ru-RU" dirty="0">
                <a:latin typeface="Constantia" pitchFamily="18" charset="0"/>
              </a:rPr>
              <a:t> бути </a:t>
            </a:r>
            <a:r>
              <a:rPr lang="ru-RU" dirty="0" err="1">
                <a:latin typeface="Constantia" pitchFamily="18" charset="0"/>
              </a:rPr>
              <a:t>внутрігалузевим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 – сталь – прокат), </a:t>
            </a:r>
            <a:r>
              <a:rPr lang="ru-RU" dirty="0" err="1">
                <a:latin typeface="Constantia" pitchFamily="18" charset="0"/>
              </a:rPr>
              <a:t>міжгалузевим</a:t>
            </a:r>
            <a:r>
              <a:rPr lang="ru-RU" dirty="0">
                <a:latin typeface="Constantia" pitchFamily="18" charset="0"/>
              </a:rPr>
              <a:t> – при </a:t>
            </a:r>
            <a:r>
              <a:rPr lang="ru-RU" dirty="0" err="1">
                <a:latin typeface="Constantia" pitchFamily="18" charset="0"/>
              </a:rPr>
              <a:t>наявності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хімічних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цехів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підприємств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будівельних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матеріалів</a:t>
            </a:r>
            <a:r>
              <a:rPr lang="ru-RU" dirty="0">
                <a:latin typeface="Constantia" pitchFamily="18" charset="0"/>
              </a:rPr>
              <a:t> 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(</a:t>
            </a:r>
            <a:r>
              <a:rPr lang="ru-RU" dirty="0">
                <a:latin typeface="Constantia" pitchFamily="18" charset="0"/>
              </a:rPr>
              <a:t>на шлаку, </a:t>
            </a:r>
            <a:r>
              <a:rPr lang="ru-RU" dirty="0" err="1">
                <a:latin typeface="Constantia" pitchFamily="18" charset="0"/>
              </a:rPr>
              <a:t>цементних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шлаковатних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тощо</a:t>
            </a:r>
            <a:r>
              <a:rPr lang="ru-RU" dirty="0">
                <a:latin typeface="Constantia" pitchFamily="18" charset="0"/>
              </a:rPr>
              <a:t>). </a:t>
            </a:r>
            <a:r>
              <a:rPr lang="ru-RU" dirty="0" err="1">
                <a:latin typeface="Constantia" pitchFamily="18" charset="0"/>
              </a:rPr>
              <a:t>Таке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комбінування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дає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певний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економічний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ефект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003" y="4241999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Виходячи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витрат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сировини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інших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техніко-економічних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факторів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металургійні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підприємства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повного</a:t>
            </a:r>
            <a:r>
              <a:rPr lang="ru-RU" dirty="0">
                <a:latin typeface="Constantia" pitchFamily="18" charset="0"/>
              </a:rPr>
              <a:t> циклу </a:t>
            </a:r>
            <a:r>
              <a:rPr lang="ru-RU" dirty="0" err="1">
                <a:latin typeface="Constantia" pitchFamily="18" charset="0"/>
              </a:rPr>
              <a:t>тяжіють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розміщенні</a:t>
            </a:r>
            <a:r>
              <a:rPr lang="ru-RU" dirty="0">
                <a:latin typeface="Constantia" pitchFamily="18" charset="0"/>
              </a:rPr>
              <a:t> до </a:t>
            </a:r>
            <a:r>
              <a:rPr lang="ru-RU" dirty="0" err="1">
                <a:latin typeface="Constantia" pitchFamily="18" charset="0"/>
              </a:rPr>
              <a:t>паливних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рудних</a:t>
            </a:r>
            <a:r>
              <a:rPr lang="ru-RU" dirty="0">
                <a:latin typeface="Constantia" pitchFamily="18" charset="0"/>
              </a:rPr>
              <a:t> баз, а </a:t>
            </a:r>
            <a:r>
              <a:rPr lang="ru-RU" dirty="0" err="1">
                <a:latin typeface="Constantia" pitchFamily="18" charset="0"/>
              </a:rPr>
              <a:t>неповного</a:t>
            </a:r>
            <a:r>
              <a:rPr lang="ru-RU" dirty="0">
                <a:latin typeface="Constantia" pitchFamily="18" charset="0"/>
              </a:rPr>
              <a:t> циклу – до </a:t>
            </a:r>
            <a:r>
              <a:rPr lang="ru-RU" dirty="0" err="1">
                <a:latin typeface="Constantia" pitchFamily="18" charset="0"/>
              </a:rPr>
              <a:t>районів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машинобудування</a:t>
            </a:r>
            <a:r>
              <a:rPr lang="ru-RU" dirty="0">
                <a:latin typeface="Constantia" pitchFamily="18" charset="0"/>
              </a:rPr>
              <a:t>, де є </a:t>
            </a:r>
            <a:r>
              <a:rPr lang="ru-RU" dirty="0" err="1">
                <a:latin typeface="Constantia" pitchFamily="18" charset="0"/>
              </a:rPr>
              <a:t>багато</a:t>
            </a:r>
            <a:r>
              <a:rPr lang="ru-RU" dirty="0">
                <a:latin typeface="Constantia" pitchFamily="18" charset="0"/>
              </a:rPr>
              <a:t> метало </a:t>
            </a:r>
            <a:r>
              <a:rPr lang="ru-RU" dirty="0" err="1">
                <a:latin typeface="Constantia" pitchFamily="18" charset="0"/>
              </a:rPr>
              <a:t>відходів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190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н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Проблема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безвідходних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виробництв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у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металургії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та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охорона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довкілля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.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Розвиток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металургії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Rosamunda One" pitchFamily="66" charset="0"/>
              </a:rPr>
              <a:t>вУкраїні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Rosamunda 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22" y="908720"/>
            <a:ext cx="8566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ndara" pitchFamily="34" charset="0"/>
              </a:rPr>
              <a:t>Металургія</a:t>
            </a:r>
            <a:r>
              <a:rPr lang="ru-RU" dirty="0">
                <a:latin typeface="Candara" pitchFamily="34" charset="0"/>
              </a:rPr>
              <a:t> в </a:t>
            </a:r>
            <a:r>
              <a:rPr lang="ru-RU" dirty="0" err="1">
                <a:latin typeface="Candara" pitchFamily="34" charset="0"/>
              </a:rPr>
              <a:t>Україні</a:t>
            </a:r>
            <a:r>
              <a:rPr lang="ru-RU" dirty="0">
                <a:latin typeface="Candara" pitchFamily="34" charset="0"/>
              </a:rPr>
              <a:t> почала </a:t>
            </a:r>
            <a:r>
              <a:rPr lang="ru-RU" dirty="0" err="1">
                <a:latin typeface="Candara" pitchFamily="34" charset="0"/>
              </a:rPr>
              <a:t>розвиватись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досить</a:t>
            </a:r>
            <a:r>
              <a:rPr lang="ru-RU" dirty="0">
                <a:latin typeface="Candara" pitchFamily="34" charset="0"/>
              </a:rPr>
              <a:t> давно. На </a:t>
            </a:r>
            <a:r>
              <a:rPr lang="ru-RU" dirty="0" err="1">
                <a:latin typeface="Candara" pitchFamily="34" charset="0"/>
              </a:rPr>
              <a:t>сучасному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Запорожжі</a:t>
            </a:r>
            <a:r>
              <a:rPr lang="ru-RU" dirty="0">
                <a:latin typeface="Candara" pitchFamily="34" charset="0"/>
              </a:rPr>
              <a:t> археологи </a:t>
            </a:r>
            <a:r>
              <a:rPr lang="ru-RU" dirty="0" err="1">
                <a:latin typeface="Candara" pitchFamily="34" charset="0"/>
              </a:rPr>
              <a:t>відшукали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металургійні</a:t>
            </a:r>
            <a:r>
              <a:rPr lang="ru-RU" dirty="0">
                <a:latin typeface="Candara" pitchFamily="34" charset="0"/>
              </a:rPr>
              <a:t> горни і </a:t>
            </a:r>
            <a:r>
              <a:rPr lang="ru-RU" dirty="0" err="1">
                <a:latin typeface="Candara" pitchFamily="34" charset="0"/>
              </a:rPr>
              <a:t>прилади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залізні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мідні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вироби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які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датують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тисячоліттям</a:t>
            </a:r>
            <a:r>
              <a:rPr lang="ru-RU" dirty="0">
                <a:latin typeface="Candara" pitchFamily="34" charset="0"/>
              </a:rPr>
              <a:t> до </a:t>
            </a:r>
            <a:r>
              <a:rPr lang="ru-RU" dirty="0" err="1">
                <a:latin typeface="Candara" pitchFamily="34" charset="0"/>
              </a:rPr>
              <a:t>нашої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ери</a:t>
            </a:r>
            <a:r>
              <a:rPr lang="ru-RU" dirty="0">
                <a:latin typeface="Candara" pitchFamily="34" charset="0"/>
              </a:rPr>
              <a:t>. В </a:t>
            </a:r>
            <a:r>
              <a:rPr lang="ru-RU" dirty="0" err="1">
                <a:latin typeface="Candara" pitchFamily="34" charset="0"/>
              </a:rPr>
              <a:t>часи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Київської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Русі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використовували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сиродутний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спосіб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добування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заліза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Перші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доменні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печі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з’явилися</a:t>
            </a:r>
            <a:r>
              <a:rPr lang="ru-RU" dirty="0">
                <a:latin typeface="Candara" pitchFamily="34" charset="0"/>
              </a:rPr>
              <a:t> на </a:t>
            </a:r>
            <a:r>
              <a:rPr lang="ru-RU" dirty="0" err="1">
                <a:latin typeface="Candara" pitchFamily="34" charset="0"/>
              </a:rPr>
              <a:t>Поліссі</a:t>
            </a:r>
            <a:r>
              <a:rPr lang="ru-RU" dirty="0">
                <a:latin typeface="Candara" pitchFamily="34" charset="0"/>
              </a:rPr>
              <a:t> в </a:t>
            </a:r>
            <a:r>
              <a:rPr lang="ru-RU" dirty="0" err="1">
                <a:latin typeface="Candara" pitchFamily="34" charset="0"/>
              </a:rPr>
              <a:t>кінці</a:t>
            </a:r>
            <a:r>
              <a:rPr lang="ru-RU" dirty="0">
                <a:latin typeface="Candara" pitchFamily="34" charset="0"/>
              </a:rPr>
              <a:t> 18 </a:t>
            </a:r>
            <a:r>
              <a:rPr lang="ru-RU" dirty="0" err="1">
                <a:latin typeface="Candara" pitchFamily="34" charset="0"/>
              </a:rPr>
              <a:t>століття</a:t>
            </a:r>
            <a:r>
              <a:rPr lang="ru-RU" dirty="0">
                <a:latin typeface="Candara" pitchFamily="34" charset="0"/>
              </a:rPr>
              <a:t>. На </a:t>
            </a:r>
            <a:r>
              <a:rPr lang="ru-RU" dirty="0" err="1">
                <a:latin typeface="Candara" pitchFamily="34" charset="0"/>
              </a:rPr>
              <a:t>сучасному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рівні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металургія</a:t>
            </a:r>
            <a:r>
              <a:rPr lang="ru-RU" dirty="0">
                <a:latin typeface="Candara" pitchFamily="34" charset="0"/>
              </a:rPr>
              <a:t> в </a:t>
            </a:r>
            <a:r>
              <a:rPr lang="ru-RU" dirty="0" err="1">
                <a:latin typeface="Candara" pitchFamily="34" charset="0"/>
              </a:rPr>
              <a:t>Україні</a:t>
            </a:r>
            <a:r>
              <a:rPr lang="ru-RU" dirty="0">
                <a:latin typeface="Candara" pitchFamily="34" charset="0"/>
              </a:rPr>
              <a:t> почала </a:t>
            </a:r>
            <a:r>
              <a:rPr lang="ru-RU" dirty="0" err="1">
                <a:latin typeface="Candara" pitchFamily="34" charset="0"/>
              </a:rPr>
              <a:t>розвиватися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лише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кінця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XIX </a:t>
            </a:r>
            <a:r>
              <a:rPr lang="ru-RU" dirty="0" err="1">
                <a:latin typeface="Candara" pitchFamily="34" charset="0"/>
              </a:rPr>
              <a:t>століття</a:t>
            </a:r>
            <a:r>
              <a:rPr lang="ru-RU" dirty="0">
                <a:latin typeface="Candara" pitchFamily="34" charset="0"/>
              </a:rPr>
              <a:t>. З того часу </a:t>
            </a:r>
            <a:r>
              <a:rPr lang="ru-RU" dirty="0" err="1">
                <a:latin typeface="Candara" pitchFamily="34" charset="0"/>
              </a:rPr>
              <a:t>Україна</a:t>
            </a:r>
            <a:r>
              <a:rPr lang="ru-RU" dirty="0">
                <a:latin typeface="Candara" pitchFamily="34" charset="0"/>
              </a:rPr>
              <a:t> стала </a:t>
            </a:r>
            <a:r>
              <a:rPr lang="ru-RU" dirty="0" err="1">
                <a:latin typeface="Candara" pitchFamily="34" charset="0"/>
              </a:rPr>
              <a:t>вугільною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металургійною</a:t>
            </a:r>
            <a:r>
              <a:rPr lang="ru-RU" dirty="0">
                <a:latin typeface="Candara" pitchFamily="34" charset="0"/>
              </a:rPr>
              <a:t> базою </a:t>
            </a:r>
            <a:r>
              <a:rPr lang="ru-RU" dirty="0" err="1">
                <a:latin typeface="Candara" pitchFamily="34" charset="0"/>
              </a:rPr>
              <a:t>всієї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російської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промисловості</a:t>
            </a:r>
            <a:r>
              <a:rPr lang="ru-RU" dirty="0">
                <a:latin typeface="Candara" pitchFamily="34" charset="0"/>
              </a:rPr>
              <a:t>, а </a:t>
            </a:r>
            <a:r>
              <a:rPr lang="ru-RU" dirty="0" err="1">
                <a:latin typeface="Candara" pitchFamily="34" charset="0"/>
              </a:rPr>
              <a:t>Донбас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Кривий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Ріг</a:t>
            </a:r>
            <a:r>
              <a:rPr lang="ru-RU" dirty="0">
                <a:latin typeface="Candara" pitchFamily="34" charset="0"/>
              </a:rPr>
              <a:t> – центром </a:t>
            </a:r>
            <a:r>
              <a:rPr lang="ru-RU" dirty="0" err="1">
                <a:latin typeface="Candara" pitchFamily="34" charset="0"/>
              </a:rPr>
              <a:t>зосередження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важкої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промисловості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України</a:t>
            </a:r>
            <a:r>
              <a:rPr lang="ru-RU" dirty="0">
                <a:latin typeface="Candara" pitchFamily="34" charset="0"/>
              </a:rPr>
              <a:t>. Перший </a:t>
            </a:r>
            <a:r>
              <a:rPr lang="ru-RU" dirty="0" err="1">
                <a:latin typeface="Candara" pitchFamily="34" charset="0"/>
              </a:rPr>
              <a:t>металургійний</a:t>
            </a:r>
            <a:r>
              <a:rPr lang="ru-RU" dirty="0">
                <a:latin typeface="Candara" pitchFamily="34" charset="0"/>
              </a:rPr>
              <a:t> завод на </a:t>
            </a:r>
            <a:r>
              <a:rPr lang="ru-RU" dirty="0" err="1">
                <a:latin typeface="Candara" pitchFamily="34" charset="0"/>
              </a:rPr>
              <a:t>коксі</a:t>
            </a:r>
            <a:r>
              <a:rPr lang="ru-RU" dirty="0">
                <a:latin typeface="Candara" pitchFamily="34" charset="0"/>
              </a:rPr>
              <a:t> став до ладу 1872 р. в </a:t>
            </a:r>
            <a:r>
              <a:rPr lang="ru-RU" dirty="0" err="1">
                <a:latin typeface="Candara" pitchFamily="34" charset="0"/>
              </a:rPr>
              <a:t>Юзівці</a:t>
            </a:r>
            <a:r>
              <a:rPr lang="ru-RU" dirty="0">
                <a:latin typeface="Candara" pitchFamily="34" charset="0"/>
              </a:rPr>
              <a:t> (зараз </a:t>
            </a:r>
            <a:r>
              <a:rPr lang="ru-RU" dirty="0" smtClean="0">
                <a:latin typeface="Candara" pitchFamily="34" charset="0"/>
              </a:rPr>
              <a:t>–  </a:t>
            </a:r>
            <a:r>
              <a:rPr lang="ru-RU" dirty="0" err="1">
                <a:latin typeface="Candara" pitchFamily="34" charset="0"/>
              </a:rPr>
              <a:t>Донецьк</a:t>
            </a:r>
            <a:r>
              <a:rPr lang="ru-RU" dirty="0">
                <a:latin typeface="Candara" pitchFamily="34" charset="0"/>
              </a:rPr>
              <a:t>), а </a:t>
            </a:r>
            <a:r>
              <a:rPr lang="ru-RU" dirty="0" err="1">
                <a:latin typeface="Candara" pitchFamily="34" charset="0"/>
              </a:rPr>
              <a:t>вже</a:t>
            </a:r>
            <a:r>
              <a:rPr lang="ru-RU" dirty="0">
                <a:latin typeface="Candara" pitchFamily="34" charset="0"/>
              </a:rPr>
              <a:t> в 1913 р. в </a:t>
            </a:r>
            <a:r>
              <a:rPr lang="ru-RU" dirty="0" err="1">
                <a:latin typeface="Candara" pitchFamily="34" charset="0"/>
              </a:rPr>
              <a:t>Україні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діяв</a:t>
            </a:r>
            <a:r>
              <a:rPr lang="ru-RU" dirty="0">
                <a:latin typeface="Candara" pitchFamily="34" charset="0"/>
              </a:rPr>
              <a:t> 121 </a:t>
            </a:r>
            <a:r>
              <a:rPr lang="ru-RU" dirty="0" err="1">
                <a:latin typeface="Candara" pitchFamily="34" charset="0"/>
              </a:rPr>
              <a:t>металургійний</a:t>
            </a:r>
            <a:r>
              <a:rPr lang="ru-RU" dirty="0">
                <a:latin typeface="Candara" pitchFamily="34" charset="0"/>
              </a:rPr>
              <a:t> завод.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solidFill>
                  <a:srgbClr val="00B0F0"/>
                </a:solidFill>
                <a:latin typeface="Mon Amour Two" pitchFamily="2" charset="0"/>
              </a:rPr>
              <a:t>М</a:t>
            </a:r>
            <a:r>
              <a:rPr lang="ru-RU" sz="3600" dirty="0" err="1">
                <a:solidFill>
                  <a:srgbClr val="00B0F0"/>
                </a:solidFill>
                <a:latin typeface="Mon Amour Two" pitchFamily="2" charset="0"/>
              </a:rPr>
              <a:t>еталургія</a:t>
            </a:r>
            <a:r>
              <a:rPr lang="ru-RU" sz="3600" dirty="0">
                <a:solidFill>
                  <a:srgbClr val="00B0F0"/>
                </a:solidFill>
                <a:latin typeface="Mon Amour Two" pitchFamily="2" charset="0"/>
              </a:rPr>
              <a:t> в </a:t>
            </a:r>
            <a:r>
              <a:rPr lang="ru-RU" sz="3600" dirty="0" err="1">
                <a:solidFill>
                  <a:srgbClr val="00B0F0"/>
                </a:solidFill>
                <a:latin typeface="Mon Amour Two" pitchFamily="2" charset="0"/>
              </a:rPr>
              <a:t>Україні</a:t>
            </a:r>
            <a:r>
              <a:rPr lang="ru-RU" sz="3600" dirty="0">
                <a:solidFill>
                  <a:srgbClr val="00B0F0"/>
                </a:solidFill>
                <a:latin typeface="Mon Amour Two" pitchFamily="2" charset="0"/>
              </a:rPr>
              <a:t> </a:t>
            </a:r>
          </a:p>
        </p:txBody>
      </p:sp>
      <p:pic>
        <p:nvPicPr>
          <p:cNvPr id="9218" name="Picture 2" descr="C:\Users\Таня\Desktop\1226388794_km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76816"/>
            <a:ext cx="2952328" cy="22083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ня\Desktop\FlagMap_of_Ukraine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90" y="3561391"/>
            <a:ext cx="3600400" cy="243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2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Металургійна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промисловість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спричиняє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серйозні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екологічні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проблеми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Відходи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металургійних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підприємств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забруднюють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довкілля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пилом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шкідливими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газами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стічними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водами. Домни,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сталеплавильні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печі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коксові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печі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тощо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чимало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небезпечних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відходів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Україні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проблеми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особливо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загострені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масове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використання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старих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ресурсо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-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енерго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високовитратних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технологій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При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виробництві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1 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чавуну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довкілля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потрапляє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крім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викидів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чадного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вуглекислого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газів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4,5 кг пилу і 2,7 кг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сірчистого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газу,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також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невеликій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кількості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сполуки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Арсену, Фосфору,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Стибію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Плюмбуму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смолисті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речовини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Викиди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мартенівських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конвертерних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сталеплавильних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цехів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містять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оксиди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Нітрогену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Сульфуру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також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значну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кількість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 пилу.</a:t>
            </a:r>
          </a:p>
        </p:txBody>
      </p:sp>
      <p:pic>
        <p:nvPicPr>
          <p:cNvPr id="7170" name="Picture 2" descr="C:\Users\Таня\Desktop\image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1667"/>
            <a:ext cx="4212468" cy="280968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я\Desktop\36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30" y="3122969"/>
            <a:ext cx="4180949" cy="276460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99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0567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Т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ехнологія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 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виробництва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 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металів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 і 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 Amour Two" pitchFamily="2" charset="0"/>
              </a:rPr>
              <a:t>сплавів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4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052736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металургійних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заводах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постійну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увагу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приділяють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проведенню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капітальних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ремонтів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діючих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агрегатів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впровадження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нового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обладнання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питанням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охорони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навколишнього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середовища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охорони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праці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Встановлюють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системи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газоочищення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дозволяють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затримувати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близько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98%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шкідливих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повітря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Перспективним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напрямом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використання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якості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відновника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водню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особливо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кольоровій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металургії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беззаперечними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перевагами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зниження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шкідливих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викидів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навколишнє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середовище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ході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виробництва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металу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здійснюється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переробка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відходів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їхня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утилізація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Газові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викиди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 великим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вмістом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одержання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сульфатної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кислоти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При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меншому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вмісті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оксиду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сірки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IV)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його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утилізують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проводячи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хімічну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реакцію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вапняком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присутності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кисню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повітря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Продукт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реакції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будівельній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промисловості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Шлаки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доменної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й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летучі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продукти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коксування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кам'яного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вугілля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використовують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виробництві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добрив.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Шлакові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води,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містять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розчинені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сполуки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Сульфуру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знаходять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застосування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лікування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водолікарнях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 Amour Two" pitchFamily="2" charset="0"/>
              </a:rPr>
              <a:t>З</a:t>
            </a:r>
            <a:r>
              <a:rPr lang="ru-RU" sz="3200" dirty="0" smtClean="0">
                <a:latin typeface="Mon Amour Two" pitchFamily="2" charset="0"/>
              </a:rPr>
              <a:t>аходи </a:t>
            </a:r>
            <a:r>
              <a:rPr lang="ru-RU" sz="3200" dirty="0" err="1" smtClean="0">
                <a:latin typeface="Mon Amour Two" pitchFamily="2" charset="0"/>
              </a:rPr>
              <a:t>щодо</a:t>
            </a:r>
            <a:r>
              <a:rPr lang="ru-RU" sz="3200" dirty="0" smtClean="0">
                <a:latin typeface="Mon Amour Two" pitchFamily="2" charset="0"/>
              </a:rPr>
              <a:t> </a:t>
            </a:r>
            <a:r>
              <a:rPr lang="ru-RU" sz="3200" dirty="0" err="1" smtClean="0">
                <a:latin typeface="Mon Amour Two" pitchFamily="2" charset="0"/>
              </a:rPr>
              <a:t>охорони</a:t>
            </a:r>
            <a:r>
              <a:rPr lang="ru-RU" sz="3200" dirty="0" smtClean="0">
                <a:latin typeface="Mon Amour Two" pitchFamily="2" charset="0"/>
              </a:rPr>
              <a:t> </a:t>
            </a:r>
            <a:r>
              <a:rPr lang="ru-RU" sz="3200" dirty="0" err="1" smtClean="0">
                <a:latin typeface="Mon Amour Two" pitchFamily="2" charset="0"/>
              </a:rPr>
              <a:t>довкілля</a:t>
            </a:r>
            <a:endParaRPr lang="ru-RU" sz="3200" dirty="0"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8000">
              <a:srgbClr val="29C938">
                <a:alpha val="9000"/>
              </a:srgbClr>
            </a:gs>
            <a:gs pos="100000">
              <a:srgbClr val="00B050">
                <a:alpha val="98000"/>
              </a:srgb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ndara" pitchFamily="34" charset="0"/>
              </a:rPr>
              <a:t>Важливим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напрямом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охорони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довкілля</a:t>
            </a:r>
            <a:r>
              <a:rPr lang="ru-RU" dirty="0">
                <a:latin typeface="Candara" pitchFamily="34" charset="0"/>
              </a:rPr>
              <a:t> в </a:t>
            </a:r>
            <a:r>
              <a:rPr lang="ru-RU" dirty="0" err="1">
                <a:latin typeface="Candara" pitchFamily="34" charset="0"/>
              </a:rPr>
              <a:t>металургії</a:t>
            </a:r>
            <a:r>
              <a:rPr lang="ru-RU" dirty="0">
                <a:latin typeface="Candara" pitchFamily="34" charset="0"/>
              </a:rPr>
              <a:t> є </a:t>
            </a:r>
            <a:r>
              <a:rPr lang="ru-RU" dirty="0" err="1">
                <a:latin typeface="Candara" pitchFamily="34" charset="0"/>
              </a:rPr>
              <a:t>впровадження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безвідходних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технологій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технологій</a:t>
            </a:r>
            <a:r>
              <a:rPr lang="ru-RU" dirty="0">
                <a:latin typeface="Candara" pitchFamily="34" charset="0"/>
              </a:rPr>
              <a:t> комплексного </a:t>
            </a:r>
            <a:r>
              <a:rPr lang="ru-RU" dirty="0" err="1">
                <a:latin typeface="Candara" pitchFamily="34" charset="0"/>
              </a:rPr>
              <a:t>використання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сировини</a:t>
            </a:r>
            <a:r>
              <a:rPr lang="ru-RU" dirty="0">
                <a:latin typeface="Candara" pitchFamily="34" charset="0"/>
              </a:rPr>
              <a:t>. При </a:t>
            </a:r>
            <a:r>
              <a:rPr lang="ru-RU" dirty="0" err="1">
                <a:latin typeface="Candara" pitchFamily="34" charset="0"/>
              </a:rPr>
              <a:t>цьому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забезпечується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збагачення</a:t>
            </a:r>
            <a:r>
              <a:rPr lang="ru-RU" dirty="0">
                <a:latin typeface="Candara" pitchFamily="34" charset="0"/>
              </a:rPr>
              <a:t> руд, </a:t>
            </a:r>
            <a:r>
              <a:rPr lang="ru-RU" dirty="0" err="1">
                <a:latin typeface="Candara" pitchFamily="34" charset="0"/>
              </a:rPr>
              <a:t>раціональна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повнота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вилучення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основних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супутніх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елементів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утилізація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відходів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виробництв</a:t>
            </a:r>
            <a:r>
              <a:rPr lang="ru-RU" dirty="0">
                <a:latin typeface="Candara" pitchFamily="34" charset="0"/>
              </a:rPr>
              <a:t> без </a:t>
            </a:r>
            <a:r>
              <a:rPr lang="ru-RU" dirty="0" err="1">
                <a:latin typeface="Candara" pitchFamily="34" charset="0"/>
              </a:rPr>
              <a:t>заподіяння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шкоди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навколишньому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середовищу</a:t>
            </a:r>
            <a:r>
              <a:rPr lang="ru-RU" dirty="0">
                <a:latin typeface="Candara" pitchFamily="34" charset="0"/>
              </a:rPr>
              <a:t>. При </a:t>
            </a:r>
            <a:r>
              <a:rPr lang="ru-RU" dirty="0" err="1">
                <a:latin typeface="Candara" pitchFamily="34" charset="0"/>
              </a:rPr>
              <a:t>збагаченні</a:t>
            </a:r>
            <a:r>
              <a:rPr lang="ru-RU" dirty="0">
                <a:latin typeface="Candara" pitchFamily="34" charset="0"/>
              </a:rPr>
              <a:t> руд велика </a:t>
            </a:r>
            <a:r>
              <a:rPr lang="ru-RU" dirty="0" err="1">
                <a:latin typeface="Candara" pitchFamily="34" charset="0"/>
              </a:rPr>
              <a:t>кількість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відходів</a:t>
            </a:r>
            <a:r>
              <a:rPr lang="ru-RU" dirty="0">
                <a:latin typeface="Candara" pitchFamily="34" charset="0"/>
              </a:rPr>
              <a:t> за </a:t>
            </a:r>
            <a:r>
              <a:rPr lang="ru-RU" dirty="0" err="1">
                <a:latin typeface="Candara" pitchFamily="34" charset="0"/>
              </a:rPr>
              <a:t>відповідної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обробки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необхідними</a:t>
            </a:r>
            <a:r>
              <a:rPr lang="ru-RU" dirty="0">
                <a:latin typeface="Candara" pitchFamily="34" charset="0"/>
              </a:rPr>
              <a:t> продуктами. </a:t>
            </a:r>
            <a:r>
              <a:rPr lang="ru-RU" dirty="0" err="1">
                <a:latin typeface="Candara" pitchFamily="34" charset="0"/>
              </a:rPr>
              <a:t>Кварцові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піски</a:t>
            </a:r>
            <a:r>
              <a:rPr lang="ru-RU" dirty="0">
                <a:latin typeface="Candara" pitchFamily="34" charset="0"/>
              </a:rPr>
              <a:t> є </a:t>
            </a:r>
            <a:r>
              <a:rPr lang="ru-RU" dirty="0" err="1">
                <a:latin typeface="Candara" pitchFamily="34" charset="0"/>
              </a:rPr>
              <a:t>сировиною</a:t>
            </a:r>
            <a:r>
              <a:rPr lang="ru-RU" dirty="0">
                <a:latin typeface="Candara" pitchFamily="34" charset="0"/>
              </a:rPr>
              <a:t> для </a:t>
            </a:r>
            <a:r>
              <a:rPr lang="ru-RU" dirty="0" err="1">
                <a:latin typeface="Candara" pitchFamily="34" charset="0"/>
              </a:rPr>
              <a:t>скляної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промисловості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тощо</a:t>
            </a:r>
            <a:r>
              <a:rPr lang="ru-RU" dirty="0">
                <a:latin typeface="Candara" pitchFamily="34" charset="0"/>
              </a:rPr>
              <a:t>. Глина </a:t>
            </a:r>
            <a:r>
              <a:rPr lang="ru-RU" dirty="0" err="1">
                <a:latin typeface="Candara" pitchFamily="34" charset="0"/>
              </a:rPr>
              <a:t>стає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сировиною</a:t>
            </a:r>
            <a:r>
              <a:rPr lang="ru-RU" dirty="0">
                <a:latin typeface="Candara" pitchFamily="34" charset="0"/>
              </a:rPr>
              <a:t> для </a:t>
            </a:r>
            <a:r>
              <a:rPr lang="ru-RU" dirty="0" err="1">
                <a:latin typeface="Candara" pitchFamily="34" charset="0"/>
              </a:rPr>
              <a:t>фаянсової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промисловості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виготовлення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технічної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кераміки</a:t>
            </a:r>
            <a:r>
              <a:rPr lang="ru-RU" dirty="0">
                <a:latin typeface="Candara" pitchFamily="34" charset="0"/>
              </a:rPr>
              <a:t>. Шлаки ― </a:t>
            </a:r>
            <a:r>
              <a:rPr lang="ru-RU" dirty="0" err="1">
                <a:latin typeface="Candara" pitchFamily="34" charset="0"/>
              </a:rPr>
              <a:t>цінна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сировина</a:t>
            </a:r>
            <a:r>
              <a:rPr lang="ru-RU" dirty="0">
                <a:latin typeface="Candara" pitchFamily="34" charset="0"/>
              </a:rPr>
              <a:t> для </a:t>
            </a:r>
            <a:r>
              <a:rPr lang="ru-RU" dirty="0" err="1">
                <a:latin typeface="Candara" pitchFamily="34" charset="0"/>
              </a:rPr>
              <a:t>будівельної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дорожньобудівельної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галузей</a:t>
            </a:r>
            <a:r>
              <a:rPr lang="ru-RU" dirty="0">
                <a:latin typeface="Candara" pitchFamily="34" charset="0"/>
              </a:rPr>
              <a:t>.</a:t>
            </a:r>
          </a:p>
        </p:txBody>
      </p:sp>
      <p:pic>
        <p:nvPicPr>
          <p:cNvPr id="8194" name="Picture 2" descr="C:\Users\Таня\Desktop\dizajn_ekolog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3491"/>
            <a:ext cx="5173104" cy="38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ня\Desktop\4ee87906ca37ec834700000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11" y="3705118"/>
            <a:ext cx="3164389" cy="31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39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03" y="188640"/>
            <a:ext cx="9087597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Monotype Corsiva" pitchFamily="66" charset="0"/>
              </a:rPr>
              <a:t>М</a:t>
            </a:r>
            <a:r>
              <a:rPr lang="ru-RU" sz="2400" i="1" dirty="0">
                <a:latin typeface="Monotype Corsiva" pitchFamily="66" charset="0"/>
              </a:rPr>
              <a:t>етали</a:t>
            </a:r>
            <a:r>
              <a:rPr lang="ru-RU" dirty="0">
                <a:latin typeface="Candara" pitchFamily="34" charset="0"/>
              </a:rPr>
              <a:t> </a:t>
            </a:r>
            <a:r>
              <a:rPr lang="ru-RU" dirty="0">
                <a:latin typeface="Constantia" pitchFamily="18" charset="0"/>
              </a:rPr>
              <a:t>– </a:t>
            </a:r>
            <a:r>
              <a:rPr lang="ru-RU" dirty="0" err="1">
                <a:latin typeface="Constantia" pitchFamily="18" charset="0"/>
              </a:rPr>
              <a:t>хімічні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елементи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що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мають</a:t>
            </a:r>
            <a:r>
              <a:rPr lang="ru-RU" dirty="0">
                <a:latin typeface="Constantia" pitchFamily="18" charset="0"/>
              </a:rPr>
              <a:t> "</a:t>
            </a:r>
            <a:r>
              <a:rPr lang="ru-RU" dirty="0" err="1">
                <a:latin typeface="Constantia" pitchFamily="18" charset="0"/>
              </a:rPr>
              <a:t>металевий</a:t>
            </a:r>
            <a:r>
              <a:rPr lang="ru-RU" dirty="0">
                <a:latin typeface="Constantia" pitchFamily="18" charset="0"/>
              </a:rPr>
              <a:t>” </a:t>
            </a:r>
            <a:r>
              <a:rPr lang="ru-RU" dirty="0" err="1">
                <a:latin typeface="Constantia" pitchFamily="18" charset="0"/>
              </a:rPr>
              <a:t>блиск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пластичність</a:t>
            </a:r>
            <a:r>
              <a:rPr lang="ru-RU" dirty="0">
                <a:latin typeface="Constantia" pitchFamily="18" charset="0"/>
              </a:rPr>
              <a:t>, тепло і </a:t>
            </a:r>
            <a:r>
              <a:rPr lang="ru-RU" dirty="0" err="1">
                <a:latin typeface="Constantia" pitchFamily="18" charset="0"/>
              </a:rPr>
              <a:t>електропровідність</a:t>
            </a:r>
            <a:r>
              <a:rPr lang="ru-RU" dirty="0">
                <a:latin typeface="Constantia" pitchFamily="18" charset="0"/>
              </a:rPr>
              <a:t>. Метали </a:t>
            </a:r>
            <a:r>
              <a:rPr lang="ru-RU" dirty="0" err="1">
                <a:latin typeface="Constantia" pitchFamily="18" charset="0"/>
              </a:rPr>
              <a:t>можут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мати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кристалічну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або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аморфну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будову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sz="2800" i="1" dirty="0" err="1">
                <a:latin typeface="Monotype Corsiva" pitchFamily="66" charset="0"/>
              </a:rPr>
              <a:t>С</a:t>
            </a:r>
            <a:r>
              <a:rPr lang="ru-RU" sz="2400" i="1" dirty="0" err="1">
                <a:latin typeface="Monotype Corsiva" pitchFamily="66" charset="0"/>
              </a:rPr>
              <a:t>плави</a:t>
            </a:r>
            <a:r>
              <a:rPr lang="ru-RU" sz="2400" dirty="0">
                <a:latin typeface="Constantia" pitchFamily="18" charset="0"/>
              </a:rPr>
              <a:t> </a:t>
            </a:r>
            <a:r>
              <a:rPr lang="ru-RU" dirty="0">
                <a:latin typeface="Constantia" pitchFamily="18" charset="0"/>
              </a:rPr>
              <a:t>– </a:t>
            </a:r>
            <a:r>
              <a:rPr lang="ru-RU" dirty="0" err="1">
                <a:latin typeface="Constantia" pitchFamily="18" charset="0"/>
              </a:rPr>
              <a:t>складні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конструкційні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матеріали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які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отримують</a:t>
            </a:r>
            <a:r>
              <a:rPr lang="ru-RU" dirty="0">
                <a:latin typeface="Constantia" pitchFamily="18" charset="0"/>
              </a:rPr>
              <a:t> як правило </a:t>
            </a:r>
            <a:r>
              <a:rPr lang="ru-RU" dirty="0" err="1">
                <a:latin typeface="Constantia" pitchFamily="18" charset="0"/>
              </a:rPr>
              <a:t>сплавленням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або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спіканням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двох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або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більше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металів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неметалів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dirty="0" err="1">
                <a:latin typeface="Constantia" pitchFamily="18" charset="0"/>
              </a:rPr>
              <a:t>Виділяють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сплави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чорних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ru-RU" dirty="0" err="1">
                <a:latin typeface="Constantia" pitchFamily="18" charset="0"/>
              </a:rPr>
              <a:t>чавун</a:t>
            </a:r>
            <a:r>
              <a:rPr lang="ru-RU" dirty="0">
                <a:latin typeface="Constantia" pitchFamily="18" charset="0"/>
              </a:rPr>
              <a:t>, сталь), та </a:t>
            </a:r>
            <a:r>
              <a:rPr lang="ru-RU" dirty="0" err="1">
                <a:latin typeface="Constantia" pitchFamily="18" charset="0"/>
              </a:rPr>
              <a:t>сплави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кольорових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металів</a:t>
            </a:r>
            <a:r>
              <a:rPr lang="ru-RU" dirty="0">
                <a:latin typeface="Constantia" pitchFamily="18" charset="0"/>
              </a:rPr>
              <a:t> (латунь, бронза).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За характером </a:t>
            </a:r>
            <a:r>
              <a:rPr lang="ru-RU" dirty="0" err="1">
                <a:latin typeface="Constantia" pitchFamily="18" charset="0"/>
              </a:rPr>
              <a:t>залягання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земній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корі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фізичними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хімічними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властивостями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кольорові</a:t>
            </a:r>
            <a:r>
              <a:rPr lang="ru-RU" dirty="0">
                <a:latin typeface="Constantia" pitchFamily="18" charset="0"/>
              </a:rPr>
              <a:t> метали </a:t>
            </a:r>
            <a:r>
              <a:rPr lang="ru-RU" dirty="0" err="1">
                <a:latin typeface="Constantia" pitchFamily="18" charset="0"/>
              </a:rPr>
              <a:t>бувають</a:t>
            </a:r>
            <a:r>
              <a:rPr lang="ru-RU" dirty="0" smtClean="0">
                <a:latin typeface="Constantia" pitchFamily="18" charset="0"/>
              </a:rPr>
              <a:t>:</a:t>
            </a:r>
            <a:endParaRPr lang="ru-RU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легкі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</a:t>
            </a:r>
            <a:r>
              <a:rPr lang="ru-RU" dirty="0" err="1">
                <a:latin typeface="Constantia" pitchFamily="18" charset="0"/>
              </a:rPr>
              <a:t>алюміній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берилій,титан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літій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натрій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smtClean="0">
                <a:latin typeface="Constantia" pitchFamily="18" charset="0"/>
              </a:rPr>
              <a:t>…);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важкі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</a:t>
            </a:r>
            <a:r>
              <a:rPr lang="ru-RU" dirty="0" err="1">
                <a:latin typeface="Constantia" pitchFamily="18" charset="0"/>
              </a:rPr>
              <a:t>мідь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свинець</a:t>
            </a:r>
            <a:r>
              <a:rPr lang="ru-RU" dirty="0">
                <a:latin typeface="Constantia" pitchFamily="18" charset="0"/>
              </a:rPr>
              <a:t>, цинк, </a:t>
            </a:r>
            <a:r>
              <a:rPr lang="ru-RU" dirty="0" err="1">
                <a:latin typeface="Constantia" pitchFamily="18" charset="0"/>
              </a:rPr>
              <a:t>нікель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smtClean="0">
                <a:latin typeface="Constantia" pitchFamily="18" charset="0"/>
              </a:rPr>
              <a:t>…);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благородні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</a:t>
            </a:r>
            <a:r>
              <a:rPr lang="ru-RU" dirty="0" err="1">
                <a:latin typeface="Constantia" pitchFamily="18" charset="0"/>
              </a:rPr>
              <a:t>золото,срібло</a:t>
            </a:r>
            <a:r>
              <a:rPr lang="ru-RU" dirty="0">
                <a:latin typeface="Constantia" pitchFamily="18" charset="0"/>
              </a:rPr>
              <a:t>, платина</a:t>
            </a:r>
            <a:r>
              <a:rPr lang="ru-RU" dirty="0" smtClean="0">
                <a:latin typeface="Constantia" pitchFamily="18" charset="0"/>
              </a:rPr>
              <a:t>,…);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трудноплавкі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(вольфрам, </a:t>
            </a:r>
            <a:r>
              <a:rPr lang="ru-RU" dirty="0" err="1">
                <a:latin typeface="Constantia" pitchFamily="18" charset="0"/>
              </a:rPr>
              <a:t>ванадій</a:t>
            </a:r>
            <a:r>
              <a:rPr lang="ru-RU" dirty="0">
                <a:latin typeface="Constantia" pitchFamily="18" charset="0"/>
              </a:rPr>
              <a:t>, тантал, хром, </a:t>
            </a:r>
            <a:r>
              <a:rPr lang="ru-RU" dirty="0" smtClean="0">
                <a:latin typeface="Constantia" pitchFamily="18" charset="0"/>
              </a:rPr>
              <a:t>…);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розсіяні</a:t>
            </a:r>
            <a:r>
              <a:rPr lang="ru-RU" dirty="0" smtClean="0">
                <a:latin typeface="Constantia" pitchFamily="18" charset="0"/>
              </a:rPr>
              <a:t>(</a:t>
            </a:r>
            <a:r>
              <a:rPr lang="ru-RU" dirty="0" err="1" smtClean="0">
                <a:latin typeface="Constantia" pitchFamily="18" charset="0"/>
              </a:rPr>
              <a:t>галій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індій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талій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smtClean="0">
                <a:latin typeface="Constantia" pitchFamily="18" charset="0"/>
              </a:rPr>
              <a:t>…);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рідкоземельні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</a:t>
            </a:r>
            <a:r>
              <a:rPr lang="ru-RU" dirty="0" err="1">
                <a:latin typeface="Constantia" pitchFamily="18" charset="0"/>
              </a:rPr>
              <a:t>скандій</a:t>
            </a:r>
            <a:r>
              <a:rPr lang="ru-RU" dirty="0">
                <a:latin typeface="Constantia" pitchFamily="18" charset="0"/>
              </a:rPr>
              <a:t>, лантан і </a:t>
            </a:r>
            <a:r>
              <a:rPr lang="ru-RU" dirty="0" err="1">
                <a:latin typeface="Constantia" pitchFamily="18" charset="0"/>
              </a:rPr>
              <a:t>лантаноїди</a:t>
            </a:r>
            <a:r>
              <a:rPr lang="ru-RU" dirty="0" smtClean="0">
                <a:latin typeface="Constantia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Constantia" pitchFamily="18" charset="0"/>
              </a:rPr>
              <a:t>радіоактивні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(</a:t>
            </a:r>
            <a:r>
              <a:rPr lang="ru-RU" dirty="0" err="1">
                <a:latin typeface="Constantia" pitchFamily="18" charset="0"/>
              </a:rPr>
              <a:t>технецій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францій</a:t>
            </a:r>
            <a:r>
              <a:rPr lang="ru-RU" dirty="0">
                <a:latin typeface="Constantia" pitchFamily="18" charset="0"/>
              </a:rPr>
              <a:t>, уран, </a:t>
            </a:r>
            <a:r>
              <a:rPr lang="ru-RU" dirty="0" err="1">
                <a:latin typeface="Constantia" pitchFamily="18" charset="0"/>
              </a:rPr>
              <a:t>плутоній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…).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>
                <a:latin typeface="Constantia" pitchFamily="18" charset="0"/>
              </a:rPr>
              <a:t>За </a:t>
            </a:r>
            <a:r>
              <a:rPr lang="ru-RU" dirty="0" err="1">
                <a:latin typeface="Constantia" pitchFamily="18" charset="0"/>
              </a:rPr>
              <a:t>вмістом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домішок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сплави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можуть</a:t>
            </a:r>
            <a:r>
              <a:rPr lang="ru-RU" dirty="0">
                <a:latin typeface="Constantia" pitchFamily="18" charset="0"/>
              </a:rPr>
              <a:t> бути </a:t>
            </a:r>
            <a:r>
              <a:rPr lang="ru-RU" dirty="0" err="1">
                <a:latin typeface="Constantia" pitchFamily="18" charset="0"/>
              </a:rPr>
              <a:t>технічно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чисті</a:t>
            </a:r>
            <a:r>
              <a:rPr lang="ru-RU" dirty="0">
                <a:latin typeface="Constantia" pitchFamily="18" charset="0"/>
              </a:rPr>
              <a:t> (0,1% - </a:t>
            </a:r>
            <a:r>
              <a:rPr lang="ru-RU" dirty="0" smtClean="0">
                <a:latin typeface="Constantia" pitchFamily="18" charset="0"/>
              </a:rPr>
              <a:t>0,5</a:t>
            </a:r>
            <a:r>
              <a:rPr lang="ru-RU" dirty="0">
                <a:latin typeface="Constantia" pitchFamily="18" charset="0"/>
              </a:rPr>
              <a:t>% 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домішок</a:t>
            </a:r>
            <a:r>
              <a:rPr lang="ru-RU" dirty="0">
                <a:latin typeface="Constantia" pitchFamily="18" charset="0"/>
              </a:rPr>
              <a:t>), </a:t>
            </a:r>
            <a:r>
              <a:rPr lang="ru-RU" dirty="0" err="1">
                <a:latin typeface="Constantia" pitchFamily="18" charset="0"/>
              </a:rPr>
              <a:t>хімічно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чисті</a:t>
            </a:r>
            <a:r>
              <a:rPr lang="ru-RU" dirty="0">
                <a:latin typeface="Constantia" pitchFamily="18" charset="0"/>
              </a:rPr>
              <a:t> (0,01% - 0,1%) і </a:t>
            </a:r>
            <a:r>
              <a:rPr lang="ru-RU" dirty="0" err="1">
                <a:latin typeface="Constantia" pitchFamily="18" charset="0"/>
              </a:rPr>
              <a:t>надчисті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Дуже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чисті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сплави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використовуються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у </a:t>
            </a:r>
            <a:r>
              <a:rPr lang="ru-RU" dirty="0" err="1">
                <a:latin typeface="Constantia" pitchFamily="18" charset="0"/>
              </a:rPr>
              <a:t>надзвуковій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авіації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ракетних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техніці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медицині</a:t>
            </a:r>
            <a:r>
              <a:rPr lang="ru-RU" dirty="0">
                <a:latin typeface="Constantia" pitchFamily="18" charset="0"/>
              </a:rPr>
              <a:t>.</a:t>
            </a:r>
            <a:br>
              <a:rPr lang="ru-RU" dirty="0">
                <a:latin typeface="Constantia" pitchFamily="18" charset="0"/>
              </a:rPr>
            </a:br>
            <a:r>
              <a:rPr lang="ru-RU" dirty="0" err="1">
                <a:latin typeface="Constantia" pitchFamily="18" charset="0"/>
              </a:rPr>
              <a:t>Металургія</a:t>
            </a:r>
            <a:r>
              <a:rPr lang="ru-RU" dirty="0">
                <a:latin typeface="Constantia" pitchFamily="18" charset="0"/>
              </a:rPr>
              <a:t> як </a:t>
            </a:r>
            <a:r>
              <a:rPr lang="ru-RU" dirty="0" err="1">
                <a:latin typeface="Constantia" pitchFamily="18" charset="0"/>
              </a:rPr>
              <a:t>галузь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промисловості</a:t>
            </a:r>
            <a:r>
              <a:rPr lang="ru-RU" dirty="0">
                <a:latin typeface="Constantia" pitchFamily="18" charset="0"/>
              </a:rPr>
              <a:t>  </a:t>
            </a:r>
            <a:r>
              <a:rPr lang="ru-RU" dirty="0" err="1">
                <a:latin typeface="Constantia" pitchFamily="18" charset="0"/>
              </a:rPr>
              <a:t>що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поєднує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виробництво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металів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руд і </a:t>
            </a:r>
            <a:r>
              <a:rPr lang="ru-RU" dirty="0" err="1">
                <a:latin typeface="Constantia" pitchFamily="18" charset="0"/>
              </a:rPr>
              <a:t>інших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матеріалів</a:t>
            </a:r>
            <a:r>
              <a:rPr lang="ru-RU" dirty="0">
                <a:latin typeface="Constantia" pitchFamily="18" charset="0"/>
              </a:rPr>
              <a:t>. Вона </a:t>
            </a:r>
            <a:r>
              <a:rPr lang="ru-RU" dirty="0" err="1">
                <a:latin typeface="Constantia" pitchFamily="18" charset="0"/>
              </a:rPr>
              <a:t>поділяється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чорну</a:t>
            </a:r>
            <a:r>
              <a:rPr lang="ru-RU" dirty="0">
                <a:latin typeface="Constantia" pitchFamily="18" charset="0"/>
              </a:rPr>
              <a:t> і 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кольорову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Залізо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його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сплави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вуглецем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іншими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елементами</a:t>
            </a:r>
            <a:r>
              <a:rPr lang="ru-RU" dirty="0">
                <a:latin typeface="Constantia" pitchFamily="18" charset="0"/>
              </a:rPr>
              <a:t> </a:t>
            </a:r>
            <a:endParaRPr lang="en-US" dirty="0" smtClean="0">
              <a:latin typeface="Constantia" pitchFamily="18" charset="0"/>
            </a:endParaRPr>
          </a:p>
          <a:p>
            <a:r>
              <a:rPr lang="ru-RU" dirty="0" err="1" smtClean="0">
                <a:latin typeface="Constantia" pitchFamily="18" charset="0"/>
              </a:rPr>
              <a:t>формують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групу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чорних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металів</a:t>
            </a:r>
            <a:r>
              <a:rPr lang="ru-RU" dirty="0">
                <a:latin typeface="Constantia" pitchFamily="18" charset="0"/>
              </a:rPr>
              <a:t>.</a:t>
            </a:r>
            <a:br>
              <a:rPr lang="ru-RU" dirty="0">
                <a:latin typeface="Constantia" pitchFamily="18" charset="0"/>
              </a:rPr>
            </a:br>
            <a:endParaRPr lang="ru-RU" dirty="0">
              <a:latin typeface="Constantia" pitchFamily="18" charset="0"/>
            </a:endParaRPr>
          </a:p>
          <a:p>
            <a:endParaRPr lang="ru-RU" dirty="0">
              <a:latin typeface="Candara" pitchFamily="34" charset="0"/>
            </a:endParaRPr>
          </a:p>
          <a:p>
            <a:r>
              <a:rPr lang="ru-RU" dirty="0">
                <a:latin typeface="Candara" pitchFamily="34" charset="0"/>
              </a:rPr>
              <a:t/>
            </a:r>
            <a:br>
              <a:rPr lang="ru-RU" dirty="0">
                <a:latin typeface="Candara" pitchFamily="34" charset="0"/>
              </a:rPr>
            </a:br>
            <a:r>
              <a:rPr lang="ru-RU" dirty="0">
                <a:latin typeface="Candara" pitchFamily="34" charset="0"/>
              </a:rPr>
              <a:t/>
            </a:r>
            <a:br>
              <a:rPr lang="ru-RU" dirty="0">
                <a:latin typeface="Candara" pitchFamily="34" charset="0"/>
              </a:rPr>
            </a:br>
            <a:endParaRPr lang="ru-RU" b="1" dirty="0">
              <a:latin typeface="Candara" pitchFamily="34" charset="0"/>
            </a:endParaRPr>
          </a:p>
        </p:txBody>
      </p:sp>
      <p:pic>
        <p:nvPicPr>
          <p:cNvPr id="1026" name="Picture 2" descr="C:\Users\Таня\Desktop\chemistr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80048"/>
            <a:ext cx="3377952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71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  <a:alpha val="2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374" y="2482281"/>
            <a:ext cx="5195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пірометалургійний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до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температури</a:t>
            </a:r>
            <a:r>
              <a:rPr lang="ru-RU" dirty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електрометалургійний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плазмовий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хіміко-металургійний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виплавка</a:t>
            </a:r>
            <a:r>
              <a:rPr lang="ru-RU" dirty="0"/>
              <a:t> титану);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гідрометалургійний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електролізом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розчинів</a:t>
            </a:r>
            <a:r>
              <a:rPr lang="ru-RU" dirty="0"/>
              <a:t> </a:t>
            </a:r>
            <a:r>
              <a:rPr lang="en-US" dirty="0"/>
              <a:t>Cu, Zn, Ni, Co, Au, Ag);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порошкова</a:t>
            </a:r>
            <a:r>
              <a:rPr lang="ru-RU" dirty="0" smtClean="0"/>
              <a:t> </a:t>
            </a:r>
            <a:r>
              <a:rPr lang="ru-RU" dirty="0" err="1"/>
              <a:t>металургія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космічна</a:t>
            </a:r>
            <a:r>
              <a:rPr lang="ru-RU" dirty="0" smtClean="0"/>
              <a:t> </a:t>
            </a:r>
            <a:r>
              <a:rPr lang="ru-RU" dirty="0" err="1"/>
              <a:t>металургія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/>
              <a:t>ведеться</a:t>
            </a:r>
            <a:r>
              <a:rPr lang="ru-RU" dirty="0"/>
              <a:t> у</a:t>
            </a:r>
            <a:r>
              <a:rPr lang="ru-RU" dirty="0" smtClean="0"/>
              <a:t> </a:t>
            </a:r>
          </a:p>
          <a:p>
            <a:r>
              <a:rPr lang="ru-RU" dirty="0"/>
              <a:t>  </a:t>
            </a:r>
            <a:r>
              <a:rPr lang="ru-RU" dirty="0" smtClean="0"/>
              <a:t>   </a:t>
            </a:r>
            <a:r>
              <a:rPr lang="ru-RU" dirty="0" err="1" smtClean="0"/>
              <a:t>вакумному</a:t>
            </a:r>
            <a:r>
              <a:rPr lang="ru-RU" dirty="0" smtClean="0"/>
              <a:t> </a:t>
            </a:r>
            <a:r>
              <a:rPr lang="ru-RU" dirty="0" err="1"/>
              <a:t>середовищі</a:t>
            </a:r>
            <a:r>
              <a:rPr lang="ru-RU" dirty="0"/>
              <a:t>, при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С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пособи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виробництва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металів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 і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сплавів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 Amour Two" pitchFamily="2" charset="0"/>
              </a:rPr>
              <a:t>:</a:t>
            </a:r>
          </a:p>
          <a:p>
            <a:endParaRPr lang="ru-RU" sz="3200" dirty="0">
              <a:latin typeface="Mon Amour Two" pitchFamily="2" charset="0"/>
            </a:endParaRPr>
          </a:p>
        </p:txBody>
      </p:sp>
      <p:pic>
        <p:nvPicPr>
          <p:cNvPr id="2051" name="Picture 3" descr="C:\Users\Таня\Desktop\metal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53" y="2004357"/>
            <a:ext cx="3096344" cy="2324583"/>
          </a:xfrm>
          <a:prstGeom prst="rect">
            <a:avLst/>
          </a:prstGeom>
          <a:noFill/>
          <a:ln w="85725">
            <a:solidFill>
              <a:schemeClr val="accent3">
                <a:lumMod val="75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ня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42" y="4436926"/>
            <a:ext cx="2689366" cy="2304000"/>
          </a:xfrm>
          <a:prstGeom prst="rect">
            <a:avLst/>
          </a:prstGeom>
          <a:noFill/>
          <a:ln w="85725">
            <a:solidFill>
              <a:schemeClr val="accent3">
                <a:lumMod val="75000"/>
              </a:schemeClr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6000">
              <a:schemeClr val="bg1"/>
            </a:gs>
            <a:gs pos="100000">
              <a:schemeClr val="bg2">
                <a:lumMod val="75000"/>
                <a:alpha val="1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857" y="1255450"/>
            <a:ext cx="88206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onstantia" pitchFamily="18" charset="0"/>
              </a:rPr>
              <a:t>Сировиною</a:t>
            </a:r>
            <a:r>
              <a:rPr lang="ru-RU" dirty="0">
                <a:latin typeface="Constantia" pitchFamily="18" charset="0"/>
              </a:rPr>
              <a:t> для </a:t>
            </a:r>
            <a:r>
              <a:rPr lang="ru-RU" dirty="0" err="1">
                <a:latin typeface="Constantia" pitchFamily="18" charset="0"/>
              </a:rPr>
              <a:t>чавуну</a:t>
            </a:r>
            <a:r>
              <a:rPr lang="ru-RU" dirty="0">
                <a:latin typeface="Constantia" pitchFamily="18" charset="0"/>
              </a:rPr>
              <a:t> є породи, </a:t>
            </a:r>
            <a:r>
              <a:rPr lang="ru-RU" dirty="0" err="1">
                <a:latin typeface="Constantia" pitchFamily="18" charset="0"/>
              </a:rPr>
              <a:t>вміст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заліза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яких</a:t>
            </a:r>
            <a:r>
              <a:rPr lang="ru-RU" dirty="0">
                <a:latin typeface="Constantia" pitchFamily="18" charset="0"/>
              </a:rPr>
              <a:t> 23 – 70%. Ними </a:t>
            </a:r>
            <a:r>
              <a:rPr lang="ru-RU" dirty="0" err="1">
                <a:latin typeface="Constantia" pitchFamily="18" charset="0"/>
              </a:rPr>
              <a:t>виступають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магнетитовий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залізняк</a:t>
            </a:r>
            <a:r>
              <a:rPr lang="ru-RU" dirty="0">
                <a:latin typeface="Constantia" pitchFamily="18" charset="0"/>
              </a:rPr>
              <a:t> (50-60%,), </a:t>
            </a:r>
            <a:r>
              <a:rPr lang="ru-RU" dirty="0" err="1">
                <a:latin typeface="Constantia" pitchFamily="18" charset="0"/>
              </a:rPr>
              <a:t>червоний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залізняк</a:t>
            </a:r>
            <a:r>
              <a:rPr lang="ru-RU" dirty="0">
                <a:latin typeface="Constantia" pitchFamily="18" charset="0"/>
              </a:rPr>
              <a:t> (51-69%), </a:t>
            </a:r>
            <a:r>
              <a:rPr lang="ru-RU" dirty="0" err="1">
                <a:latin typeface="Constantia" pitchFamily="18" charset="0"/>
              </a:rPr>
              <a:t>бурий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залізняк</a:t>
            </a:r>
            <a:r>
              <a:rPr lang="ru-RU" dirty="0">
                <a:latin typeface="Constantia" pitchFamily="18" charset="0"/>
              </a:rPr>
              <a:t> (35-40%), </a:t>
            </a:r>
            <a:r>
              <a:rPr lang="ru-RU" dirty="0" err="1">
                <a:latin typeface="Constantia" pitchFamily="18" charset="0"/>
              </a:rPr>
              <a:t>шпатовий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залізняк</a:t>
            </a:r>
            <a:r>
              <a:rPr lang="ru-RU" dirty="0">
                <a:latin typeface="Constantia" pitchFamily="18" charset="0"/>
              </a:rPr>
              <a:t> (до 40%), </a:t>
            </a:r>
            <a:r>
              <a:rPr lang="ru-RU" dirty="0" err="1">
                <a:latin typeface="Constantia" pitchFamily="18" charset="0"/>
              </a:rPr>
              <a:t>залізні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кварцити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Також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процесі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виплавки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чавуну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використовуються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флюси</a:t>
            </a:r>
            <a:r>
              <a:rPr lang="ru-RU" dirty="0">
                <a:latin typeface="Constantia" pitchFamily="18" charset="0"/>
              </a:rPr>
              <a:t> – </a:t>
            </a:r>
            <a:r>
              <a:rPr lang="ru-RU" dirty="0" err="1">
                <a:latin typeface="Constantia" pitchFamily="18" charset="0"/>
              </a:rPr>
              <a:t>речовини</a:t>
            </a:r>
            <a:r>
              <a:rPr lang="ru-RU" dirty="0">
                <a:latin typeface="Constantia" pitchFamily="18" charset="0"/>
              </a:rPr>
              <a:t> для </a:t>
            </a:r>
            <a:r>
              <a:rPr lang="ru-RU" dirty="0" err="1">
                <a:latin typeface="Constantia" pitchFamily="18" charset="0"/>
              </a:rPr>
              <a:t>видалення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домішок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шлаків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оксидів</a:t>
            </a:r>
            <a:r>
              <a:rPr lang="ru-RU" dirty="0">
                <a:latin typeface="Constantia" pitchFamily="18" charset="0"/>
              </a:rPr>
              <a:t> (ними </a:t>
            </a:r>
            <a:r>
              <a:rPr lang="ru-RU" dirty="0" err="1">
                <a:latin typeface="Constantia" pitchFamily="18" charset="0"/>
              </a:rPr>
              <a:t>виступають</a:t>
            </a:r>
            <a:r>
              <a:rPr lang="ru-RU" dirty="0">
                <a:latin typeface="Constantia" pitchFamily="18" charset="0"/>
              </a:rPr>
              <a:t> як правило </a:t>
            </a:r>
            <a:r>
              <a:rPr lang="ru-RU" dirty="0" err="1">
                <a:latin typeface="Constantia" pitchFamily="18" charset="0"/>
              </a:rPr>
              <a:t>вапняки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чи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доломіти</a:t>
            </a:r>
            <a:r>
              <a:rPr lang="ru-RU" dirty="0">
                <a:latin typeface="Constantia" pitchFamily="18" charset="0"/>
              </a:rPr>
              <a:t>), кокс, </a:t>
            </a:r>
            <a:r>
              <a:rPr lang="ru-RU" dirty="0" err="1">
                <a:latin typeface="Constantia" pitchFamily="18" charset="0"/>
              </a:rPr>
              <a:t>природний</a:t>
            </a:r>
            <a:r>
              <a:rPr lang="ru-RU" dirty="0">
                <a:latin typeface="Constantia" pitchFamily="18" charset="0"/>
              </a:rPr>
              <a:t> газ, </a:t>
            </a:r>
            <a:r>
              <a:rPr lang="ru-RU" dirty="0" err="1">
                <a:latin typeface="Constantia" pitchFamily="18" charset="0"/>
              </a:rPr>
              <a:t>марганцеві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хромітові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, вода, </a:t>
            </a:r>
            <a:r>
              <a:rPr lang="ru-RU" dirty="0" err="1">
                <a:latin typeface="Constantia" pitchFamily="18" charset="0"/>
              </a:rPr>
              <a:t>кисень</a:t>
            </a:r>
            <a:r>
              <a:rPr lang="ru-RU" dirty="0">
                <a:latin typeface="Constantia" pitchFamily="18" charset="0"/>
              </a:rPr>
              <a:t> та </a:t>
            </a:r>
            <a:r>
              <a:rPr lang="ru-RU" dirty="0" err="1">
                <a:latin typeface="Constantia" pitchFamily="18" charset="0"/>
              </a:rPr>
              <a:t>легуючі</a:t>
            </a:r>
            <a:r>
              <a:rPr lang="ru-RU" dirty="0">
                <a:latin typeface="Constantia" pitchFamily="18" charset="0"/>
              </a:rPr>
              <a:t> метали.</a:t>
            </a:r>
          </a:p>
          <a:p>
            <a:r>
              <a:rPr lang="ru-RU" dirty="0" err="1">
                <a:latin typeface="Constantia" pitchFamily="18" charset="0"/>
              </a:rPr>
              <a:t>Видобута</a:t>
            </a:r>
            <a:r>
              <a:rPr lang="ru-RU" dirty="0">
                <a:latin typeface="Constantia" pitchFamily="18" charset="0"/>
              </a:rPr>
              <a:t> руда проходить </a:t>
            </a:r>
            <a:r>
              <a:rPr lang="ru-RU" dirty="0" err="1">
                <a:latin typeface="Constantia" pitchFamily="18" charset="0"/>
              </a:rPr>
              <a:t>підготовчу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обробку</a:t>
            </a:r>
            <a:r>
              <a:rPr lang="ru-RU" dirty="0">
                <a:latin typeface="Constantia" pitchFamily="18" charset="0"/>
              </a:rPr>
              <a:t>: </a:t>
            </a:r>
            <a:r>
              <a:rPr lang="ru-RU" dirty="0" err="1">
                <a:latin typeface="Constantia" pitchFamily="18" charset="0"/>
              </a:rPr>
              <a:t>подрібнення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обпалювання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збагачення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агломерацію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dirty="0">
                <a:latin typeface="Constantia" pitchFamily="18" charset="0"/>
              </a:rPr>
              <a:t>Метою </a:t>
            </a:r>
            <a:r>
              <a:rPr lang="ru-RU" dirty="0" err="1">
                <a:latin typeface="Constantia" pitchFamily="18" charset="0"/>
              </a:rPr>
              <a:t>подрібнення</a:t>
            </a:r>
            <a:r>
              <a:rPr lang="ru-RU" dirty="0">
                <a:latin typeface="Constantia" pitchFamily="18" charset="0"/>
              </a:rPr>
              <a:t> є </a:t>
            </a:r>
            <a:r>
              <a:rPr lang="ru-RU" dirty="0" err="1">
                <a:latin typeface="Constantia" pitchFamily="18" charset="0"/>
              </a:rPr>
              <a:t>надання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єдиного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фізичного</a:t>
            </a:r>
            <a:r>
              <a:rPr lang="ru-RU" dirty="0">
                <a:latin typeface="Constantia" pitchFamily="18" charset="0"/>
              </a:rPr>
              <a:t> стану. </a:t>
            </a:r>
            <a:r>
              <a:rPr lang="ru-RU" dirty="0" err="1">
                <a:latin typeface="Constantia" pitchFamily="18" charset="0"/>
              </a:rPr>
              <a:t>Воно</a:t>
            </a:r>
            <a:r>
              <a:rPr lang="ru-RU" dirty="0">
                <a:latin typeface="Constantia" pitchFamily="18" charset="0"/>
              </a:rPr>
              <a:t> проходить на </a:t>
            </a:r>
            <a:r>
              <a:rPr lang="ru-RU" dirty="0" err="1">
                <a:latin typeface="Constantia" pitchFamily="18" charset="0"/>
              </a:rPr>
              <a:t>дробильних</a:t>
            </a:r>
            <a:r>
              <a:rPr lang="ru-RU" dirty="0">
                <a:latin typeface="Constantia" pitchFamily="18" charset="0"/>
              </a:rPr>
              <a:t> машинах, </a:t>
            </a:r>
            <a:r>
              <a:rPr lang="ru-RU" dirty="0" err="1">
                <a:latin typeface="Constantia" pitchFamily="18" charset="0"/>
              </a:rPr>
              <a:t>які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надають</a:t>
            </a:r>
            <a:r>
              <a:rPr lang="ru-RU" dirty="0">
                <a:latin typeface="Constantia" pitchFamily="18" charset="0"/>
              </a:rPr>
              <a:t> кускам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розмірів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від</a:t>
            </a:r>
            <a:r>
              <a:rPr lang="ru-RU" dirty="0">
                <a:latin typeface="Constantia" pitchFamily="18" charset="0"/>
              </a:rPr>
              <a:t> 8 до 300 мм. </a:t>
            </a:r>
            <a:r>
              <a:rPr lang="ru-RU" dirty="0" err="1">
                <a:latin typeface="Constantia" pitchFamily="18" charset="0"/>
              </a:rPr>
              <a:t>Інколи</a:t>
            </a:r>
            <a:r>
              <a:rPr lang="ru-RU" dirty="0">
                <a:latin typeface="Constantia" pitchFamily="18" charset="0"/>
              </a:rPr>
              <a:t> руду </a:t>
            </a:r>
            <a:r>
              <a:rPr lang="ru-RU" dirty="0" err="1">
                <a:latin typeface="Constantia" pitchFamily="18" charset="0"/>
              </a:rPr>
              <a:t>розтирають</a:t>
            </a:r>
            <a:r>
              <a:rPr lang="ru-RU" dirty="0">
                <a:latin typeface="Constantia" pitchFamily="18" charset="0"/>
              </a:rPr>
              <a:t> на </a:t>
            </a:r>
            <a:r>
              <a:rPr lang="ru-RU" dirty="0" err="1">
                <a:latin typeface="Constantia" pitchFamily="18" charset="0"/>
              </a:rPr>
              <a:t>менші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частинки</a:t>
            </a:r>
            <a:r>
              <a:rPr lang="ru-RU" dirty="0">
                <a:latin typeface="Constantia" pitchFamily="18" charset="0"/>
              </a:rPr>
              <a:t>. На машинах-ситах </a:t>
            </a:r>
            <a:r>
              <a:rPr lang="ru-RU" dirty="0" err="1">
                <a:latin typeface="Constantia" pitchFamily="18" charset="0"/>
              </a:rPr>
              <a:t>здійснюють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сортування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подрібненої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чи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розтертої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dirty="0" err="1">
                <a:latin typeface="Constantia" pitchFamily="18" charset="0"/>
              </a:rPr>
              <a:t>Обпалювання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здійснюють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метою </a:t>
            </a:r>
            <a:r>
              <a:rPr lang="ru-RU" dirty="0" err="1">
                <a:latin typeface="Constantia" pitchFamily="18" charset="0"/>
              </a:rPr>
              <a:t>видалення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хімічно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зв’язаної</a:t>
            </a:r>
            <a:r>
              <a:rPr lang="ru-RU" dirty="0">
                <a:latin typeface="Constantia" pitchFamily="18" charset="0"/>
              </a:rPr>
              <a:t> води, </a:t>
            </a:r>
            <a:r>
              <a:rPr lang="ru-RU" dirty="0" err="1">
                <a:latin typeface="Constantia" pitchFamily="18" charset="0"/>
              </a:rPr>
              <a:t>вуглекислоти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частково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сірки</a:t>
            </a:r>
            <a:r>
              <a:rPr lang="ru-RU" dirty="0">
                <a:latin typeface="Constantia" pitchFamily="18" charset="0"/>
              </a:rPr>
              <a:t> та фосфору. </a:t>
            </a:r>
            <a:r>
              <a:rPr lang="ru-RU" dirty="0" err="1">
                <a:latin typeface="Constantia" pitchFamily="18" charset="0"/>
              </a:rPr>
              <a:t>Обпалювання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проводять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спеціальних</a:t>
            </a:r>
            <a:r>
              <a:rPr lang="ru-RU" dirty="0">
                <a:latin typeface="Constantia" pitchFamily="18" charset="0"/>
              </a:rPr>
              <a:t> печах при </a:t>
            </a:r>
            <a:r>
              <a:rPr lang="ru-RU" dirty="0" err="1">
                <a:latin typeface="Constantia" pitchFamily="18" charset="0"/>
              </a:rPr>
              <a:t>температурі</a:t>
            </a:r>
            <a:r>
              <a:rPr lang="ru-RU" dirty="0">
                <a:latin typeface="Constantia" pitchFamily="18" charset="0"/>
              </a:rPr>
              <a:t> 700-800</a:t>
            </a:r>
            <a:r>
              <a:rPr lang="en-US" dirty="0" smtClean="0">
                <a:latin typeface="Constantia" pitchFamily="18" charset="0"/>
              </a:rPr>
              <a:t>ºC.</a:t>
            </a:r>
            <a:endParaRPr lang="en-US" dirty="0">
              <a:latin typeface="Constantia" pitchFamily="18" charset="0"/>
            </a:endParaRPr>
          </a:p>
          <a:p>
            <a:r>
              <a:rPr lang="ru-RU" dirty="0" err="1">
                <a:latin typeface="Constantia" pitchFamily="18" charset="0"/>
              </a:rPr>
              <a:t>Збагачення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руди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підвищує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в </a:t>
            </a:r>
            <a:r>
              <a:rPr lang="ru-RU" dirty="0" err="1">
                <a:latin typeface="Constantia" pitchFamily="18" charset="0"/>
              </a:rPr>
              <a:t>руді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вміст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заліза</a:t>
            </a:r>
            <a:r>
              <a:rPr lang="ru-RU" dirty="0">
                <a:latin typeface="Constantia" pitchFamily="18" charset="0"/>
              </a:rPr>
              <a:t> за </a:t>
            </a:r>
            <a:r>
              <a:rPr lang="ru-RU" dirty="0" err="1">
                <a:latin typeface="Constantia" pitchFamily="18" charset="0"/>
              </a:rPr>
              <a:t>рахунок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видалення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пустої</a:t>
            </a:r>
            <a:r>
              <a:rPr lang="ru-RU" dirty="0">
                <a:latin typeface="Constantia" pitchFamily="18" charset="0"/>
              </a:rPr>
              <a:t> породи. </a:t>
            </a:r>
            <a:r>
              <a:rPr lang="ru-RU" dirty="0" err="1">
                <a:latin typeface="Constantia" pitchFamily="18" charset="0"/>
              </a:rPr>
              <a:t>Застосовують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кілька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видів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збагачення</a:t>
            </a:r>
            <a:r>
              <a:rPr lang="ru-RU" dirty="0">
                <a:latin typeface="Constantia" pitchFamily="18" charset="0"/>
              </a:rPr>
              <a:t>: </a:t>
            </a:r>
            <a:r>
              <a:rPr lang="ru-RU" dirty="0" err="1">
                <a:latin typeface="Constantia" pitchFamily="18" charset="0"/>
              </a:rPr>
              <a:t>гравітаційне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промивання</a:t>
            </a:r>
            <a:r>
              <a:rPr lang="ru-RU" dirty="0">
                <a:latin typeface="Constantia" pitchFamily="18" charset="0"/>
              </a:rPr>
              <a:t> водою, </a:t>
            </a:r>
            <a:r>
              <a:rPr lang="ru-RU" dirty="0" err="1">
                <a:latin typeface="Constantia" pitchFamily="18" charset="0"/>
              </a:rPr>
              <a:t>магнітне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флотація</a:t>
            </a:r>
            <a:r>
              <a:rPr lang="ru-RU" dirty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Промивання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здійснюють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струменем</a:t>
            </a:r>
            <a:r>
              <a:rPr lang="ru-RU" dirty="0">
                <a:latin typeface="Constantia" pitchFamily="18" charset="0"/>
              </a:rPr>
              <a:t> води у барабанах </a:t>
            </a:r>
            <a:r>
              <a:rPr lang="ru-RU" dirty="0" err="1">
                <a:latin typeface="Constantia" pitchFamily="18" charset="0"/>
              </a:rPr>
              <a:t>що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обертаються</a:t>
            </a:r>
            <a:r>
              <a:rPr lang="ru-RU" dirty="0">
                <a:latin typeface="Constantia" pitchFamily="18" charset="0"/>
              </a:rPr>
              <a:t>. Порода </a:t>
            </a:r>
            <a:r>
              <a:rPr lang="ru-RU" dirty="0" err="1">
                <a:latin typeface="Constantia" pitchFamily="18" charset="0"/>
              </a:rPr>
              <a:t>має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меншу</a:t>
            </a:r>
            <a:r>
              <a:rPr lang="ru-RU" dirty="0">
                <a:latin typeface="Constantia" pitchFamily="18" charset="0"/>
              </a:rPr>
              <a:t> вагу, тому </a:t>
            </a:r>
            <a:r>
              <a:rPr lang="ru-RU" dirty="0" err="1">
                <a:latin typeface="Constantia" pitchFamily="18" charset="0"/>
              </a:rPr>
              <a:t>вимивається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барабану у </a:t>
            </a:r>
            <a:r>
              <a:rPr lang="ru-RU" dirty="0" err="1">
                <a:latin typeface="Constantia" pitchFamily="18" charset="0"/>
              </a:rPr>
              <a:t>відходи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4" y="1886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В</a:t>
            </a:r>
            <a:r>
              <a:rPr lang="ru-RU" sz="4400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иробництво</a:t>
            </a:r>
            <a:r>
              <a:rPr lang="ru-RU" sz="4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 </a:t>
            </a:r>
            <a:r>
              <a:rPr lang="ru-RU" sz="4400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чавуну</a:t>
            </a:r>
            <a:endParaRPr lang="ru-RU" sz="44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 Amour Tw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2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DynV_Laboratory_imag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0379"/>
            <a:ext cx="3275856" cy="24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53663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технологією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промивання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сепарація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роторних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латунних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барабанах,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нерухомо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електромагніти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магнетизмом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магнетити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титаномагнетити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Руда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притягується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барабану, а порода –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вилітає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Агломерація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пористих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кусочків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спікання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подрібненої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спікання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руду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зволожують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5% коксу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обпалюють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Часто 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спіканні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флюси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подрібнений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вапняк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технологічному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виплавки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коксу на 5%,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збільшує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6 – 7%.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доменному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кокс,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рідше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деревне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торф’яний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кокс, 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Кам’яновугільний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кокс є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висококалорійним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пористим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твердим,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В доменному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339343" y="4427145"/>
            <a:ext cx="63374" cy="12071"/>
          </a:xfrm>
          <a:custGeom>
            <a:avLst/>
            <a:gdLst>
              <a:gd name="connsiteX0" fmla="*/ 0 w 63374"/>
              <a:gd name="connsiteY0" fmla="*/ 12071 h 12071"/>
              <a:gd name="connsiteX1" fmla="*/ 24142 w 63374"/>
              <a:gd name="connsiteY1" fmla="*/ 0 h 12071"/>
              <a:gd name="connsiteX2" fmla="*/ 63374 w 63374"/>
              <a:gd name="connsiteY2" fmla="*/ 3017 h 1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74" h="12071">
                <a:moveTo>
                  <a:pt x="0" y="12071"/>
                </a:moveTo>
                <a:cubicBezTo>
                  <a:pt x="2845" y="10364"/>
                  <a:pt x="17643" y="0"/>
                  <a:pt x="24142" y="0"/>
                </a:cubicBezTo>
                <a:cubicBezTo>
                  <a:pt x="37258" y="0"/>
                  <a:pt x="50258" y="3017"/>
                  <a:pt x="63374" y="301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ndara" pitchFamily="34" charset="0"/>
              </a:rPr>
              <a:t>Флюси</a:t>
            </a:r>
            <a:r>
              <a:rPr lang="ru-RU" dirty="0">
                <a:latin typeface="Candara" pitchFamily="34" charset="0"/>
              </a:rPr>
              <a:t> (</a:t>
            </a:r>
            <a:r>
              <a:rPr lang="ru-RU" dirty="0" err="1">
                <a:latin typeface="Candara" pitchFamily="34" charset="0"/>
              </a:rPr>
              <a:t>вапняки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кварцовий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пісок</a:t>
            </a:r>
            <a:r>
              <a:rPr lang="ru-RU" dirty="0">
                <a:latin typeface="Candara" pitchFamily="34" charset="0"/>
              </a:rPr>
              <a:t>) </a:t>
            </a:r>
            <a:r>
              <a:rPr lang="ru-RU" dirty="0" err="1">
                <a:latin typeface="Candara" pitchFamily="34" charset="0"/>
              </a:rPr>
              <a:t>добавляються</a:t>
            </a:r>
            <a:r>
              <a:rPr lang="ru-RU" dirty="0">
                <a:latin typeface="Candara" pitchFamily="34" charset="0"/>
              </a:rPr>
              <a:t> до </a:t>
            </a:r>
            <a:r>
              <a:rPr lang="ru-RU" dirty="0" err="1">
                <a:latin typeface="Candara" pitchFamily="34" charset="0"/>
              </a:rPr>
              <a:t>руди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Під</a:t>
            </a:r>
            <a:r>
              <a:rPr lang="ru-RU" dirty="0">
                <a:latin typeface="Candara" pitchFamily="34" charset="0"/>
              </a:rPr>
              <a:t> час </a:t>
            </a:r>
            <a:r>
              <a:rPr lang="ru-RU" dirty="0" err="1">
                <a:latin typeface="Candara" pitchFamily="34" charset="0"/>
              </a:rPr>
              <a:t>плавлення</a:t>
            </a:r>
            <a:r>
              <a:rPr lang="ru-RU" dirty="0">
                <a:latin typeface="Candara" pitchFamily="34" charset="0"/>
              </a:rPr>
              <a:t> вони </a:t>
            </a:r>
            <a:r>
              <a:rPr lang="ru-RU" dirty="0" err="1">
                <a:latin typeface="Candara" pitchFamily="34" charset="0"/>
              </a:rPr>
              <a:t>вступають</a:t>
            </a:r>
            <a:r>
              <a:rPr lang="ru-RU" dirty="0">
                <a:latin typeface="Candara" pitchFamily="34" charset="0"/>
              </a:rPr>
              <a:t> у </a:t>
            </a:r>
            <a:r>
              <a:rPr lang="ru-RU" dirty="0" err="1">
                <a:latin typeface="Candara" pitchFamily="34" charset="0"/>
              </a:rPr>
              <a:t>реакцію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із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часткою</a:t>
            </a:r>
            <a:r>
              <a:rPr lang="ru-RU" dirty="0">
                <a:latin typeface="Candara" pitchFamily="34" charset="0"/>
              </a:rPr>
              <a:t> породи, </a:t>
            </a:r>
            <a:r>
              <a:rPr lang="ru-RU" dirty="0" err="1">
                <a:latin typeface="Candara" pitchFamily="34" charset="0"/>
              </a:rPr>
              <a:t>що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залишилася</a:t>
            </a:r>
            <a:r>
              <a:rPr lang="ru-RU" dirty="0">
                <a:latin typeface="Candara" pitchFamily="34" charset="0"/>
              </a:rPr>
              <a:t> у </a:t>
            </a:r>
            <a:r>
              <a:rPr lang="ru-RU" dirty="0" err="1">
                <a:latin typeface="Candara" pitchFamily="34" charset="0"/>
              </a:rPr>
              <a:t>руді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утворюють</a:t>
            </a:r>
            <a:r>
              <a:rPr lang="ru-RU" dirty="0">
                <a:latin typeface="Candara" pitchFamily="34" charset="0"/>
              </a:rPr>
              <a:t> шлак, </a:t>
            </a:r>
            <a:r>
              <a:rPr lang="ru-RU" dirty="0" err="1">
                <a:latin typeface="Candara" pitchFamily="34" charset="0"/>
              </a:rPr>
              <a:t>який</a:t>
            </a:r>
            <a:r>
              <a:rPr lang="ru-RU" dirty="0">
                <a:latin typeface="Candara" pitchFamily="34" charset="0"/>
              </a:rPr>
              <a:t> легко </a:t>
            </a:r>
            <a:r>
              <a:rPr lang="ru-RU" dirty="0" err="1">
                <a:latin typeface="Candara" pitchFamily="34" charset="0"/>
              </a:rPr>
              <a:t>відділяється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від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чавуну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r>
              <a:rPr lang="ru-RU" dirty="0" err="1">
                <a:latin typeface="Candara" pitchFamily="34" charset="0"/>
              </a:rPr>
              <a:t>Вогнетривкі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матеріали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складають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внутрішню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частину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плавильних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агрегатів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ємностей</a:t>
            </a:r>
            <a:r>
              <a:rPr lang="ru-RU" dirty="0">
                <a:latin typeface="Candara" pitchFamily="34" charset="0"/>
              </a:rPr>
              <a:t> для </a:t>
            </a:r>
            <a:r>
              <a:rPr lang="ru-RU" dirty="0" err="1">
                <a:latin typeface="Candara" pitchFamily="34" charset="0"/>
              </a:rPr>
              <a:t>розливання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металу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Їм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притаманна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термічна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хімічна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стійкість</a:t>
            </a:r>
            <a:r>
              <a:rPr lang="ru-RU" dirty="0">
                <a:latin typeface="Candara" pitchFamily="34" charset="0"/>
              </a:rPr>
              <a:t>. За </a:t>
            </a:r>
            <a:r>
              <a:rPr lang="ru-RU" dirty="0" err="1">
                <a:latin typeface="Candara" pitchFamily="34" charset="0"/>
              </a:rPr>
              <a:t>хімічними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властивостями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вогнетриви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поділяються</a:t>
            </a:r>
            <a:r>
              <a:rPr lang="ru-RU" dirty="0">
                <a:latin typeface="Candara" pitchFamily="34" charset="0"/>
              </a:rPr>
              <a:t> на три </a:t>
            </a:r>
            <a:r>
              <a:rPr lang="ru-RU" dirty="0" err="1">
                <a:latin typeface="Candara" pitchFamily="34" charset="0"/>
              </a:rPr>
              <a:t>види</a:t>
            </a:r>
            <a:r>
              <a:rPr lang="ru-RU" dirty="0">
                <a:latin typeface="Candara" pitchFamily="34" charset="0"/>
              </a:rPr>
              <a:t>: </a:t>
            </a:r>
            <a:r>
              <a:rPr lang="ru-RU" dirty="0" err="1">
                <a:latin typeface="Candara" pitchFamily="34" charset="0"/>
              </a:rPr>
              <a:t>основні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нейтральні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кислі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Основними</a:t>
            </a:r>
            <a:r>
              <a:rPr lang="ru-RU" dirty="0">
                <a:latin typeface="Candara" pitchFamily="34" charset="0"/>
              </a:rPr>
              <a:t> є: магнезит, </a:t>
            </a:r>
            <a:r>
              <a:rPr lang="ru-RU" dirty="0" err="1">
                <a:latin typeface="Candara" pitchFamily="34" charset="0"/>
              </a:rPr>
              <a:t>доломіт</a:t>
            </a:r>
            <a:r>
              <a:rPr lang="ru-RU" dirty="0">
                <a:latin typeface="Candara" pitchFamily="34" charset="0"/>
              </a:rPr>
              <a:t> і хромомагнезит. </a:t>
            </a:r>
            <a:r>
              <a:rPr lang="ru-RU" dirty="0" err="1">
                <a:latin typeface="Candara" pitchFamily="34" charset="0"/>
              </a:rPr>
              <a:t>Останній</a:t>
            </a:r>
            <a:r>
              <a:rPr lang="ru-RU" dirty="0">
                <a:latin typeface="Candara" pitchFamily="34" charset="0"/>
              </a:rPr>
              <a:t> є </a:t>
            </a:r>
            <a:r>
              <a:rPr lang="ru-RU" dirty="0" err="1">
                <a:latin typeface="Candara" pitchFamily="34" charset="0"/>
              </a:rPr>
              <a:t>найбільш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тривким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його</a:t>
            </a:r>
            <a:r>
              <a:rPr lang="ru-RU" dirty="0">
                <a:latin typeface="Candara" pitchFamily="34" charset="0"/>
              </a:rPr>
              <a:t> температура </a:t>
            </a:r>
            <a:r>
              <a:rPr lang="ru-RU" dirty="0" err="1">
                <a:latin typeface="Candara" pitchFamily="34" charset="0"/>
              </a:rPr>
              <a:t>плавлення</a:t>
            </a:r>
            <a:r>
              <a:rPr lang="ru-RU" dirty="0">
                <a:latin typeface="Candara" pitchFamily="34" charset="0"/>
              </a:rPr>
              <a:t> 2000 </a:t>
            </a:r>
            <a:r>
              <a:rPr lang="ru-RU" dirty="0" err="1">
                <a:latin typeface="Candara" pitchFamily="34" charset="0"/>
              </a:rPr>
              <a:t>градусів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r>
              <a:rPr lang="ru-RU" dirty="0" err="1">
                <a:latin typeface="Candara" pitchFamily="34" charset="0"/>
              </a:rPr>
              <a:t>Нейтральними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вогнетривами</a:t>
            </a:r>
            <a:r>
              <a:rPr lang="ru-RU" dirty="0">
                <a:latin typeface="Candara" pitchFamily="34" charset="0"/>
              </a:rPr>
              <a:t> є шамот і </a:t>
            </a:r>
            <a:r>
              <a:rPr lang="ru-RU" dirty="0" err="1">
                <a:latin typeface="Candara" pitchFamily="34" charset="0"/>
              </a:rPr>
              <a:t>хромовий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залізняк</a:t>
            </a:r>
            <a:r>
              <a:rPr lang="ru-RU" dirty="0">
                <a:latin typeface="Candara" pitchFamily="34" charset="0"/>
              </a:rPr>
              <a:t>. Шамот </a:t>
            </a:r>
            <a:r>
              <a:rPr lang="ru-RU" dirty="0" err="1">
                <a:latin typeface="Candara" pitchFamily="34" charset="0"/>
              </a:rPr>
              <a:t>виготовляють</a:t>
            </a:r>
            <a:r>
              <a:rPr lang="ru-RU" dirty="0">
                <a:latin typeface="Candara" pitchFamily="34" charset="0"/>
              </a:rPr>
              <a:t> з </a:t>
            </a:r>
            <a:r>
              <a:rPr lang="ru-RU" dirty="0" err="1">
                <a:latin typeface="Candara" pitchFamily="34" charset="0"/>
              </a:rPr>
              <a:t>обпаленої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вогнетривкої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глини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каоліну</a:t>
            </a:r>
            <a:r>
              <a:rPr lang="ru-RU" dirty="0">
                <a:latin typeface="Candara" pitchFamily="34" charset="0"/>
              </a:rPr>
              <a:t>. Температура </a:t>
            </a:r>
            <a:r>
              <a:rPr lang="ru-RU" dirty="0" err="1">
                <a:latin typeface="Candara" pitchFamily="34" charset="0"/>
              </a:rPr>
              <a:t>плавлення</a:t>
            </a:r>
            <a:r>
              <a:rPr lang="ru-RU" dirty="0">
                <a:latin typeface="Candara" pitchFamily="34" charset="0"/>
              </a:rPr>
              <a:t> - 1700 </a:t>
            </a:r>
            <a:r>
              <a:rPr lang="ru-RU" dirty="0" err="1">
                <a:latin typeface="Candara" pitchFamily="34" charset="0"/>
              </a:rPr>
              <a:t>градусів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r>
              <a:rPr lang="ru-RU" dirty="0" err="1">
                <a:latin typeface="Candara" pitchFamily="34" charset="0"/>
              </a:rPr>
              <a:t>Кислі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вогнетриви</a:t>
            </a:r>
            <a:r>
              <a:rPr lang="ru-RU" dirty="0">
                <a:latin typeface="Candara" pitchFamily="34" charset="0"/>
              </a:rPr>
              <a:t> - динас і кварцит. вони </a:t>
            </a:r>
            <a:r>
              <a:rPr lang="ru-RU" dirty="0" err="1">
                <a:latin typeface="Candara" pitchFamily="34" charset="0"/>
              </a:rPr>
              <a:t>містять</a:t>
            </a:r>
            <a:r>
              <a:rPr lang="ru-RU" dirty="0">
                <a:latin typeface="Candara" pitchFamily="34" charset="0"/>
              </a:rPr>
              <a:t> до 90% </a:t>
            </a:r>
            <a:r>
              <a:rPr lang="ru-RU" dirty="0" err="1">
                <a:latin typeface="Candara" pitchFamily="34" charset="0"/>
              </a:rPr>
              <a:t>окису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кремнію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мають</a:t>
            </a:r>
            <a:r>
              <a:rPr lang="ru-RU" dirty="0">
                <a:latin typeface="Candara" pitchFamily="34" charset="0"/>
              </a:rPr>
              <a:t> температуру </a:t>
            </a:r>
            <a:r>
              <a:rPr lang="ru-RU" dirty="0" err="1">
                <a:latin typeface="Candara" pitchFamily="34" charset="0"/>
              </a:rPr>
              <a:t>плавлення</a:t>
            </a:r>
            <a:r>
              <a:rPr lang="ru-RU" dirty="0">
                <a:latin typeface="Candara" pitchFamily="34" charset="0"/>
              </a:rPr>
              <a:t> 1750 </a:t>
            </a:r>
            <a:r>
              <a:rPr lang="ru-RU" dirty="0" err="1">
                <a:latin typeface="Candara" pitchFamily="34" charset="0"/>
              </a:rPr>
              <a:t>градусів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r>
              <a:rPr lang="ru-RU" dirty="0">
                <a:latin typeface="Candara" pitchFamily="34" charset="0"/>
              </a:rPr>
              <a:t>У </a:t>
            </a:r>
            <a:r>
              <a:rPr lang="ru-RU" dirty="0" err="1">
                <a:latin typeface="Candara" pitchFamily="34" charset="0"/>
              </a:rPr>
              <a:t>металургійному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виробництві</a:t>
            </a:r>
            <a:r>
              <a:rPr lang="ru-RU" dirty="0">
                <a:latin typeface="Candara" pitchFamily="34" charset="0"/>
              </a:rPr>
              <a:t> в </a:t>
            </a:r>
            <a:r>
              <a:rPr lang="ru-RU" dirty="0" err="1">
                <a:latin typeface="Candara" pitchFamily="34" charset="0"/>
              </a:rPr>
              <a:t>якості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легуючих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металів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використовують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марганець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нікель</a:t>
            </a:r>
            <a:r>
              <a:rPr lang="ru-RU" dirty="0">
                <a:latin typeface="Candara" pitchFamily="34" charset="0"/>
              </a:rPr>
              <a:t>, вольфрам, </a:t>
            </a:r>
            <a:r>
              <a:rPr lang="ru-RU" dirty="0" err="1">
                <a:latin typeface="Candara" pitchFamily="34" charset="0"/>
              </a:rPr>
              <a:t>ванадій</a:t>
            </a:r>
            <a:r>
              <a:rPr lang="ru-RU" dirty="0">
                <a:latin typeface="Candara" pitchFamily="34" charset="0"/>
              </a:rPr>
              <a:t> і </a:t>
            </a:r>
            <a:r>
              <a:rPr lang="ru-RU" dirty="0" err="1">
                <a:latin typeface="Candara" pitchFamily="34" charset="0"/>
              </a:rPr>
              <a:t>інші</a:t>
            </a:r>
            <a:r>
              <a:rPr lang="ru-RU" dirty="0">
                <a:latin typeface="Candara" pitchFamily="34" charset="0"/>
              </a:rPr>
              <a:t>, </a:t>
            </a:r>
            <a:r>
              <a:rPr lang="ru-RU" dirty="0" err="1">
                <a:latin typeface="Candara" pitchFamily="34" charset="0"/>
              </a:rPr>
              <a:t>які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придають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металу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ті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чи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інші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властивості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r>
              <a:rPr lang="ru-RU" dirty="0" err="1">
                <a:latin typeface="Candara" pitchFamily="34" charset="0"/>
              </a:rPr>
              <a:t>Металургійне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виробництво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споживає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велику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кількість</a:t>
            </a:r>
            <a:r>
              <a:rPr lang="ru-RU" dirty="0">
                <a:latin typeface="Candara" pitchFamily="34" charset="0"/>
              </a:rPr>
              <a:t> води, яка </a:t>
            </a:r>
            <a:r>
              <a:rPr lang="ru-RU" dirty="0" err="1">
                <a:latin typeface="Candara" pitchFamily="34" charset="0"/>
              </a:rPr>
              <a:t>використовується</a:t>
            </a:r>
            <a:r>
              <a:rPr lang="ru-RU" dirty="0">
                <a:latin typeface="Candara" pitchFamily="34" charset="0"/>
              </a:rPr>
              <a:t> для </a:t>
            </a:r>
            <a:r>
              <a:rPr lang="ru-RU" dirty="0" err="1">
                <a:latin typeface="Candara" pitchFamily="34" charset="0"/>
              </a:rPr>
              <a:t>охолодження</a:t>
            </a:r>
            <a:r>
              <a:rPr lang="ru-RU" dirty="0">
                <a:latin typeface="Candara" pitchFamily="34" charset="0"/>
              </a:rPr>
              <a:t> </a:t>
            </a:r>
            <a:r>
              <a:rPr lang="ru-RU" dirty="0" err="1">
                <a:latin typeface="Candara" pitchFamily="34" charset="0"/>
              </a:rPr>
              <a:t>агрегатів</a:t>
            </a:r>
            <a:r>
              <a:rPr lang="ru-RU" dirty="0">
                <a:latin typeface="Candara" pitchFamily="34" charset="0"/>
              </a:rPr>
              <a:t> та </a:t>
            </a:r>
            <a:r>
              <a:rPr lang="ru-RU" dirty="0" err="1">
                <a:latin typeface="Candara" pitchFamily="34" charset="0"/>
              </a:rPr>
              <a:t>ін</a:t>
            </a:r>
            <a:r>
              <a:rPr lang="ru-RU" dirty="0">
                <a:latin typeface="Candara" pitchFamily="34" charset="0"/>
              </a:rPr>
              <a:t>. </a:t>
            </a:r>
            <a:r>
              <a:rPr lang="ru-RU" dirty="0" err="1">
                <a:latin typeface="Candara" pitchFamily="34" charset="0"/>
              </a:rPr>
              <a:t>Витрати</a:t>
            </a:r>
            <a:r>
              <a:rPr lang="ru-RU" dirty="0">
                <a:latin typeface="Candara" pitchFamily="34" charset="0"/>
              </a:rPr>
              <a:t> води </a:t>
            </a:r>
            <a:r>
              <a:rPr lang="ru-RU" dirty="0" err="1">
                <a:latin typeface="Candara" pitchFamily="34" charset="0"/>
              </a:rPr>
              <a:t>досягають</a:t>
            </a:r>
            <a:r>
              <a:rPr lang="ru-RU" dirty="0">
                <a:latin typeface="Candara" pitchFamily="34" charset="0"/>
              </a:rPr>
              <a:t> 150-200 </a:t>
            </a:r>
            <a:r>
              <a:rPr lang="ru-RU" dirty="0" smtClean="0">
                <a:latin typeface="Candara" pitchFamily="34" charset="0"/>
              </a:rPr>
              <a:t>м</a:t>
            </a:r>
            <a:r>
              <a:rPr lang="ru-RU" dirty="0" smtClean="0"/>
              <a:t>³</a:t>
            </a:r>
            <a:r>
              <a:rPr lang="ru-RU" dirty="0" smtClean="0">
                <a:latin typeface="Candara" pitchFamily="34" charset="0"/>
              </a:rPr>
              <a:t> </a:t>
            </a:r>
            <a:r>
              <a:rPr lang="ru-RU" dirty="0">
                <a:latin typeface="Candara" pitchFamily="34" charset="0"/>
              </a:rPr>
              <a:t>на тонну </a:t>
            </a:r>
            <a:r>
              <a:rPr lang="ru-RU" dirty="0" err="1">
                <a:latin typeface="Candara" pitchFamily="34" charset="0"/>
              </a:rPr>
              <a:t>металу</a:t>
            </a:r>
            <a:r>
              <a:rPr lang="ru-RU" dirty="0">
                <a:latin typeface="Candara" pitchFamily="34" charset="0"/>
              </a:rPr>
              <a:t>.</a:t>
            </a:r>
          </a:p>
          <a:p>
            <a:endParaRPr lang="ru-RU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348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lumMod val="20000"/>
                <a:lumOff val="80000"/>
                <a:alpha val="3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398585"/>
            <a:ext cx="55446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Чавун</a:t>
            </a:r>
            <a:r>
              <a:rPr lang="ru-RU" dirty="0" smtClean="0"/>
              <a:t> </a:t>
            </a:r>
            <a:r>
              <a:rPr lang="ru-RU" dirty="0" err="1"/>
              <a:t>варять</a:t>
            </a:r>
            <a:r>
              <a:rPr lang="ru-RU" dirty="0"/>
              <a:t> у печах-домнах. </a:t>
            </a:r>
            <a:r>
              <a:rPr lang="ru-RU" dirty="0" err="1"/>
              <a:t>Доменний</a:t>
            </a:r>
            <a:r>
              <a:rPr lang="ru-RU" dirty="0"/>
              <a:t> цех </a:t>
            </a:r>
            <a:r>
              <a:rPr lang="ru-RU" dirty="0" err="1"/>
              <a:t>металургійного</a:t>
            </a:r>
            <a:r>
              <a:rPr lang="ru-RU" dirty="0"/>
              <a:t> заводу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 до 10 </a:t>
            </a:r>
            <a:r>
              <a:rPr lang="ru-RU" dirty="0" err="1"/>
              <a:t>доменних</a:t>
            </a:r>
            <a:r>
              <a:rPr lang="ru-RU" dirty="0"/>
              <a:t> печей, </a:t>
            </a:r>
            <a:r>
              <a:rPr lang="ru-RU" dirty="0" err="1"/>
              <a:t>рудний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, </a:t>
            </a:r>
            <a:r>
              <a:rPr lang="ru-RU" dirty="0" err="1"/>
              <a:t>підйомні</a:t>
            </a:r>
            <a:r>
              <a:rPr lang="ru-RU" dirty="0"/>
              <a:t> і </a:t>
            </a:r>
            <a:r>
              <a:rPr lang="ru-RU" dirty="0" err="1"/>
              <a:t>вантажні</a:t>
            </a:r>
            <a:r>
              <a:rPr lang="ru-RU" dirty="0"/>
              <a:t> </a:t>
            </a:r>
            <a:r>
              <a:rPr lang="ru-RU" dirty="0" err="1"/>
              <a:t>агрегати</a:t>
            </a:r>
            <a:r>
              <a:rPr lang="ru-RU" dirty="0"/>
              <a:t>, </a:t>
            </a:r>
            <a:r>
              <a:rPr lang="ru-RU" dirty="0" err="1"/>
              <a:t>повітронагрівачі</a:t>
            </a:r>
            <a:r>
              <a:rPr lang="ru-RU" dirty="0"/>
              <a:t> і </a:t>
            </a:r>
            <a:r>
              <a:rPr lang="ru-RU" dirty="0" err="1"/>
              <a:t>газоочисники</a:t>
            </a:r>
            <a:r>
              <a:rPr lang="ru-RU" dirty="0"/>
              <a:t>.</a:t>
            </a:r>
          </a:p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оменна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піч</a:t>
            </a:r>
            <a:r>
              <a:rPr lang="ru-RU" sz="2400" dirty="0">
                <a:latin typeface="Monotype Corsiva" pitchFamily="66" charset="0"/>
              </a:rPr>
              <a:t> </a:t>
            </a:r>
            <a:r>
              <a:rPr lang="en-US" dirty="0"/>
              <a:t> –</a:t>
            </a:r>
            <a:r>
              <a:rPr lang="ru-RU" dirty="0" smtClean="0"/>
              <a:t> </a:t>
            </a:r>
            <a:r>
              <a:rPr lang="ru-RU" dirty="0" err="1"/>
              <a:t>промислова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 для </a:t>
            </a:r>
            <a:r>
              <a:rPr lang="ru-RU" dirty="0" err="1"/>
              <a:t>виплавки</a:t>
            </a:r>
            <a:r>
              <a:rPr lang="ru-RU" dirty="0"/>
              <a:t> доменного </a:t>
            </a:r>
            <a:r>
              <a:rPr lang="ru-RU" dirty="0" err="1"/>
              <a:t>чавуну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вертикальна </a:t>
            </a:r>
            <a:r>
              <a:rPr lang="ru-RU" dirty="0" err="1"/>
              <a:t>споруда</a:t>
            </a:r>
            <a:r>
              <a:rPr lang="ru-RU" dirty="0"/>
              <a:t> (30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40 </a:t>
            </a:r>
            <a:r>
              <a:rPr lang="ru-RU" dirty="0"/>
              <a:t>м </a:t>
            </a:r>
            <a:r>
              <a:rPr lang="ru-RU" dirty="0" err="1"/>
              <a:t>висоти</a:t>
            </a:r>
            <a:r>
              <a:rPr lang="ru-RU" dirty="0"/>
              <a:t>)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викладена</a:t>
            </a:r>
            <a:r>
              <a:rPr lang="ru-RU" dirty="0"/>
              <a:t> </a:t>
            </a:r>
            <a:r>
              <a:rPr lang="ru-RU" dirty="0" err="1"/>
              <a:t>вогнетривким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 smtClean="0"/>
              <a:t> </a:t>
            </a:r>
            <a:r>
              <a:rPr lang="ru-RU" dirty="0"/>
              <a:t>шамотом, а </a:t>
            </a:r>
            <a:r>
              <a:rPr lang="ru-RU" dirty="0" err="1"/>
              <a:t>зовнішня</a:t>
            </a:r>
            <a:r>
              <a:rPr lang="ru-RU" dirty="0"/>
              <a:t> представлена </a:t>
            </a:r>
            <a:r>
              <a:rPr lang="ru-RU" dirty="0" err="1"/>
              <a:t>зварним</a:t>
            </a:r>
            <a:r>
              <a:rPr lang="ru-RU" dirty="0"/>
              <a:t> </a:t>
            </a:r>
            <a:r>
              <a:rPr lang="ru-RU" dirty="0" err="1"/>
              <a:t>стальним</a:t>
            </a:r>
            <a:r>
              <a:rPr lang="ru-RU" dirty="0"/>
              <a:t> кожухом.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 smtClean="0"/>
              <a:t>печі</a:t>
            </a:r>
            <a:r>
              <a:rPr lang="en-US" dirty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3 до 5 тис. </a:t>
            </a:r>
            <a:r>
              <a:rPr lang="ru-RU" dirty="0" smtClean="0"/>
              <a:t>м³.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: </a:t>
            </a:r>
            <a:r>
              <a:rPr lang="ru-RU" i="1" dirty="0"/>
              <a:t>колошник, шахта, </a:t>
            </a:r>
            <a:r>
              <a:rPr lang="ru-RU" i="1" dirty="0" err="1"/>
              <a:t>розпар</a:t>
            </a:r>
            <a:r>
              <a:rPr lang="ru-RU" i="1" dirty="0"/>
              <a:t>, заплечики, </a:t>
            </a:r>
            <a:r>
              <a:rPr lang="ru-RU" i="1" dirty="0" err="1"/>
              <a:t>горно</a:t>
            </a:r>
            <a:r>
              <a:rPr lang="ru-RU" i="1" dirty="0"/>
              <a:t>, лещадь(</a:t>
            </a:r>
            <a:r>
              <a:rPr lang="ru-RU" i="1" dirty="0" err="1"/>
              <a:t>черінь</a:t>
            </a:r>
            <a:r>
              <a:rPr lang="ru-RU" i="1" dirty="0"/>
              <a:t>)</a:t>
            </a:r>
            <a:r>
              <a:rPr lang="ru-RU" dirty="0"/>
              <a:t>.</a:t>
            </a:r>
          </a:p>
          <a:p>
            <a:r>
              <a:rPr lang="ru-RU" dirty="0"/>
              <a:t>Колошник -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. Тут </a:t>
            </a:r>
            <a:r>
              <a:rPr lang="ru-RU" dirty="0" err="1"/>
              <a:t>завантажують</a:t>
            </a:r>
            <a:r>
              <a:rPr lang="ru-RU" dirty="0"/>
              <a:t> шихту. Є </a:t>
            </a:r>
            <a:r>
              <a:rPr lang="ru-RU" dirty="0" err="1"/>
              <a:t>газовідводи</a:t>
            </a:r>
            <a:r>
              <a:rPr lang="ru-RU" dirty="0"/>
              <a:t> для доменного і колошникового газу. Температура </a:t>
            </a:r>
            <a:r>
              <a:rPr lang="ru-RU" dirty="0" err="1"/>
              <a:t>шихти</a:t>
            </a:r>
            <a:r>
              <a:rPr lang="ru-RU" dirty="0"/>
              <a:t> в колошнику </a:t>
            </a:r>
            <a:r>
              <a:rPr lang="ru-RU" dirty="0" err="1"/>
              <a:t>досягає</a:t>
            </a:r>
            <a:r>
              <a:rPr lang="ru-RU" dirty="0"/>
              <a:t> 150 - </a:t>
            </a:r>
            <a:r>
              <a:rPr lang="ru-RU" dirty="0" smtClean="0"/>
              <a:t>300</a:t>
            </a:r>
            <a:r>
              <a:rPr lang="en-US" dirty="0" smtClean="0">
                <a:latin typeface="Constantia" pitchFamily="18" charset="0"/>
              </a:rPr>
              <a:t>ºC</a:t>
            </a:r>
            <a:r>
              <a:rPr lang="ru-RU" dirty="0" smtClean="0"/>
              <a:t>. </a:t>
            </a:r>
            <a:r>
              <a:rPr lang="ru-RU" dirty="0"/>
              <a:t>Шахта </a:t>
            </a:r>
            <a:r>
              <a:rPr lang="en-US" dirty="0" smtClean="0"/>
              <a:t>–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печі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колошником. Тут температура </a:t>
            </a:r>
            <a:r>
              <a:rPr lang="ru-RU" dirty="0" err="1"/>
              <a:t>досягає</a:t>
            </a:r>
            <a:r>
              <a:rPr lang="ru-RU" dirty="0"/>
              <a:t> до </a:t>
            </a:r>
            <a:r>
              <a:rPr lang="ru-RU" dirty="0" smtClean="0"/>
              <a:t>1200</a:t>
            </a:r>
            <a:r>
              <a:rPr lang="en-US" dirty="0" smtClean="0">
                <a:latin typeface="Constantia" pitchFamily="18" charset="0"/>
              </a:rPr>
              <a:t>ºC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Д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оменне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 Amour Two" pitchFamily="2" charset="0"/>
              </a:rPr>
              <a:t>виробництво</a:t>
            </a:r>
            <a:r>
              <a:rPr lang="ru-RU" sz="4400" b="1" dirty="0"/>
              <a:t> </a:t>
            </a:r>
            <a:endParaRPr lang="ru-RU" sz="4400" dirty="0"/>
          </a:p>
        </p:txBody>
      </p:sp>
      <p:pic>
        <p:nvPicPr>
          <p:cNvPr id="2050" name="Picture 2" descr="C:\Users\Таня\Desktop\dom_p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5844"/>
            <a:ext cx="3452342" cy="5074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19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chemi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67508"/>
            <a:ext cx="31409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482" y="476672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tantia" pitchFamily="18" charset="0"/>
              </a:rPr>
              <a:t>Проходить </a:t>
            </a:r>
            <a:r>
              <a:rPr lang="ru-RU" dirty="0" err="1">
                <a:latin typeface="Constantia" pitchFamily="18" charset="0"/>
              </a:rPr>
              <a:t>видалення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вологи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шихти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відновлення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руди</a:t>
            </a:r>
            <a:r>
              <a:rPr lang="ru-RU" dirty="0">
                <a:latin typeface="Constantia" pitchFamily="18" charset="0"/>
              </a:rPr>
              <a:t> (в </a:t>
            </a:r>
            <a:r>
              <a:rPr lang="ru-RU" dirty="0" err="1">
                <a:latin typeface="Constantia" pitchFamily="18" charset="0"/>
              </a:rPr>
              <a:t>результаті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горіння</a:t>
            </a:r>
            <a:r>
              <a:rPr lang="ru-RU" dirty="0">
                <a:latin typeface="Constantia" pitchFamily="18" charset="0"/>
              </a:rPr>
              <a:t> коксу </a:t>
            </a:r>
            <a:r>
              <a:rPr lang="ru-RU" dirty="0" err="1">
                <a:latin typeface="Constantia" pitchFamily="18" charset="0"/>
              </a:rPr>
              <a:t>формується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вуглекислий</a:t>
            </a:r>
            <a:r>
              <a:rPr lang="ru-RU" dirty="0">
                <a:latin typeface="Constantia" pitchFamily="18" charset="0"/>
              </a:rPr>
              <a:t> газ (СО</a:t>
            </a:r>
            <a:r>
              <a:rPr lang="ru-RU" baseline="-25000" dirty="0">
                <a:latin typeface="Constantia" pitchFamily="18" charset="0"/>
              </a:rPr>
              <a:t>2</a:t>
            </a:r>
            <a:r>
              <a:rPr lang="ru-RU" dirty="0">
                <a:latin typeface="Constantia" pitchFamily="18" charset="0"/>
              </a:rPr>
              <a:t>), </a:t>
            </a:r>
            <a:r>
              <a:rPr lang="ru-RU" dirty="0" err="1">
                <a:latin typeface="Constantia" pitchFamily="18" charset="0"/>
              </a:rPr>
              <a:t>який</a:t>
            </a:r>
            <a:r>
              <a:rPr lang="ru-RU" dirty="0">
                <a:latin typeface="Constantia" pitchFamily="18" charset="0"/>
              </a:rPr>
              <a:t> проходить через </a:t>
            </a:r>
            <a:r>
              <a:rPr lang="ru-RU" dirty="0" err="1">
                <a:latin typeface="Constantia" pitchFamily="18" charset="0"/>
              </a:rPr>
              <a:t>розжарений</a:t>
            </a:r>
            <a:r>
              <a:rPr lang="ru-RU" dirty="0">
                <a:latin typeface="Constantia" pitchFamily="18" charset="0"/>
              </a:rPr>
              <a:t> кокс і </a:t>
            </a:r>
            <a:r>
              <a:rPr lang="ru-RU" dirty="0" err="1">
                <a:latin typeface="Constantia" pitchFamily="18" charset="0"/>
              </a:rPr>
              <a:t>формує</a:t>
            </a:r>
            <a:r>
              <a:rPr lang="ru-RU" dirty="0">
                <a:latin typeface="Constantia" pitchFamily="18" charset="0"/>
              </a:rPr>
              <a:t> окис </a:t>
            </a:r>
            <a:r>
              <a:rPr lang="ru-RU" dirty="0" err="1">
                <a:latin typeface="Constantia" pitchFamily="18" charset="0"/>
              </a:rPr>
              <a:t>вуглецю</a:t>
            </a:r>
            <a:r>
              <a:rPr lang="ru-RU" dirty="0">
                <a:latin typeface="Constantia" pitchFamily="18" charset="0"/>
              </a:rPr>
              <a:t> (2СО</a:t>
            </a:r>
            <a:r>
              <a:rPr lang="ru-RU" dirty="0" smtClean="0">
                <a:latin typeface="Constantia" pitchFamily="18" charset="0"/>
              </a:rPr>
              <a:t>)</a:t>
            </a:r>
            <a:r>
              <a:rPr lang="en-US" dirty="0" smtClean="0">
                <a:latin typeface="Constantia" pitchFamily="18" charset="0"/>
              </a:rPr>
              <a:t>)</a:t>
            </a:r>
            <a:r>
              <a:rPr lang="ru-RU" dirty="0" smtClean="0">
                <a:latin typeface="Constantia" pitchFamily="18" charset="0"/>
              </a:rPr>
              <a:t>. </a:t>
            </a:r>
            <a:r>
              <a:rPr lang="ru-RU" dirty="0" err="1">
                <a:latin typeface="Constantia" pitchFamily="18" charset="0"/>
              </a:rPr>
              <a:t>Остання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підіймаючись</a:t>
            </a:r>
            <a:r>
              <a:rPr lang="ru-RU" dirty="0">
                <a:latin typeface="Constantia" pitchFamily="18" charset="0"/>
              </a:rPr>
              <a:t> вверх</a:t>
            </a:r>
            <a:r>
              <a:rPr lang="en-US" dirty="0">
                <a:latin typeface="Constantia" pitchFamily="18" charset="0"/>
              </a:rPr>
              <a:t>,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вступає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ru-RU" dirty="0" err="1">
                <a:latin typeface="Constantia" pitchFamily="18" charset="0"/>
              </a:rPr>
              <a:t>взаємодію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із</a:t>
            </a:r>
            <a:r>
              <a:rPr lang="ru-RU" dirty="0">
                <a:latin typeface="Constantia" pitchFamily="18" charset="0"/>
              </a:rPr>
              <a:t> рудою (</a:t>
            </a:r>
            <a:r>
              <a:rPr lang="en-US" dirty="0">
                <a:latin typeface="Constantia" pitchFamily="18" charset="0"/>
              </a:rPr>
              <a:t>Fe</a:t>
            </a:r>
            <a:r>
              <a:rPr lang="ru-RU" dirty="0">
                <a:latin typeface="Constantia" pitchFamily="18" charset="0"/>
              </a:rPr>
              <a:t>О) і </a:t>
            </a:r>
            <a:r>
              <a:rPr lang="ru-RU" dirty="0" err="1">
                <a:latin typeface="Constantia" pitchFamily="18" charset="0"/>
              </a:rPr>
              <a:t>відновлює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залізо</a:t>
            </a:r>
            <a:r>
              <a:rPr lang="ru-RU" dirty="0">
                <a:latin typeface="Constantia" pitchFamily="18" charset="0"/>
              </a:rPr>
              <a:t> –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забирає</a:t>
            </a:r>
            <a:r>
              <a:rPr lang="ru-RU" dirty="0">
                <a:latin typeface="Constantia" pitchFamily="18" charset="0"/>
              </a:rPr>
              <a:t> з </a:t>
            </a:r>
            <a:r>
              <a:rPr lang="ru-RU" dirty="0" err="1">
                <a:latin typeface="Constantia" pitchFamily="18" charset="0"/>
              </a:rPr>
              <a:t>окису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кисень</a:t>
            </a:r>
            <a:r>
              <a:rPr lang="ru-RU" dirty="0">
                <a:latin typeface="Constantia" pitchFamily="18" charset="0"/>
              </a:rPr>
              <a:t> (</a:t>
            </a:r>
            <a:r>
              <a:rPr lang="en-US" dirty="0">
                <a:latin typeface="Constantia" pitchFamily="18" charset="0"/>
              </a:rPr>
              <a:t>Fe+</a:t>
            </a:r>
            <a:r>
              <a:rPr lang="ru-RU" dirty="0">
                <a:latin typeface="Constantia" pitchFamily="18" charset="0"/>
              </a:rPr>
              <a:t>СО</a:t>
            </a:r>
            <a:r>
              <a:rPr lang="ru-RU" baseline="-25000" dirty="0">
                <a:latin typeface="Constantia" pitchFamily="18" charset="0"/>
              </a:rPr>
              <a:t>2</a:t>
            </a:r>
            <a:r>
              <a:rPr lang="ru-RU" dirty="0">
                <a:latin typeface="Constantia" pitchFamily="18" charset="0"/>
              </a:rPr>
              <a:t>). </a:t>
            </a:r>
          </a:p>
          <a:p>
            <a:r>
              <a:rPr lang="ru-RU" dirty="0" err="1" smtClean="0">
                <a:latin typeface="Constantia" pitchFamily="18" charset="0"/>
              </a:rPr>
              <a:t>Нижче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знаходиться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розпар</a:t>
            </a:r>
            <a:r>
              <a:rPr lang="ru-RU" dirty="0" smtClean="0">
                <a:latin typeface="Constantia" pitchFamily="18" charset="0"/>
              </a:rPr>
              <a:t>, де температура </a:t>
            </a:r>
            <a:r>
              <a:rPr lang="ru-RU" dirty="0" err="1" smtClean="0">
                <a:latin typeface="Constantia" pitchFamily="18" charset="0"/>
              </a:rPr>
              <a:t>досягає</a:t>
            </a:r>
            <a:r>
              <a:rPr lang="ru-RU" dirty="0" smtClean="0">
                <a:latin typeface="Constantia" pitchFamily="18" charset="0"/>
              </a:rPr>
              <a:t> 1400</a:t>
            </a:r>
            <a:r>
              <a:rPr lang="en-US" dirty="0" smtClean="0">
                <a:latin typeface="Constantia" pitchFamily="18" charset="0"/>
              </a:rPr>
              <a:t>ºC</a:t>
            </a:r>
            <a:r>
              <a:rPr lang="ru-RU" dirty="0" smtClean="0">
                <a:latin typeface="Constantia" pitchFamily="18" charset="0"/>
              </a:rPr>
              <a:t> і проходить </a:t>
            </a:r>
            <a:r>
              <a:rPr lang="ru-RU" dirty="0" err="1" smtClean="0">
                <a:latin typeface="Constantia" pitchFamily="18" charset="0"/>
              </a:rPr>
              <a:t>процес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формування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чавуну</a:t>
            </a:r>
            <a:r>
              <a:rPr lang="ru-RU" dirty="0" smtClean="0">
                <a:latin typeface="Constantia" pitchFamily="18" charset="0"/>
              </a:rPr>
              <a:t>. Заплечики </a:t>
            </a:r>
            <a:r>
              <a:rPr lang="ru-RU" dirty="0" err="1" smtClean="0">
                <a:latin typeface="Constantia" pitchFamily="18" charset="0"/>
              </a:rPr>
              <a:t>мають</a:t>
            </a:r>
            <a:r>
              <a:rPr lang="ru-RU" dirty="0" smtClean="0">
                <a:latin typeface="Constantia" pitchFamily="18" charset="0"/>
              </a:rPr>
              <a:t> форму конуса, </a:t>
            </a:r>
            <a:r>
              <a:rPr lang="ru-RU" dirty="0" err="1" smtClean="0">
                <a:latin typeface="Constantia" pitchFamily="18" charset="0"/>
              </a:rPr>
              <a:t>що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звужується</a:t>
            </a:r>
            <a:r>
              <a:rPr lang="ru-RU" dirty="0" smtClean="0">
                <a:latin typeface="Constantia" pitchFamily="18" charset="0"/>
              </a:rPr>
              <a:t> до низу. </a:t>
            </a:r>
            <a:r>
              <a:rPr lang="ru-RU" dirty="0" err="1" smtClean="0">
                <a:latin typeface="Constantia" pitchFamily="18" charset="0"/>
              </a:rPr>
              <a:t>Це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втримує</a:t>
            </a:r>
            <a:r>
              <a:rPr lang="ru-RU" dirty="0" smtClean="0">
                <a:latin typeface="Constantia" pitchFamily="18" charset="0"/>
              </a:rPr>
              <a:t> шихту, </a:t>
            </a:r>
            <a:r>
              <a:rPr lang="ru-RU" dirty="0" err="1" smtClean="0">
                <a:latin typeface="Constantia" pitchFamily="18" charset="0"/>
              </a:rPr>
              <a:t>що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знаходиться</a:t>
            </a:r>
            <a:r>
              <a:rPr lang="ru-RU" dirty="0" smtClean="0">
                <a:latin typeface="Constantia" pitchFamily="18" charset="0"/>
              </a:rPr>
              <a:t> у </a:t>
            </a:r>
            <a:r>
              <a:rPr lang="ru-RU" dirty="0" err="1" smtClean="0">
                <a:latin typeface="Constantia" pitchFamily="18" charset="0"/>
              </a:rPr>
              <a:t>шахті</a:t>
            </a:r>
            <a:r>
              <a:rPr lang="ru-RU" dirty="0" smtClean="0">
                <a:latin typeface="Constantia" pitchFamily="18" charset="0"/>
              </a:rPr>
              <a:t> і </a:t>
            </a:r>
            <a:r>
              <a:rPr lang="ru-RU" dirty="0" err="1" smtClean="0">
                <a:latin typeface="Constantia" pitchFamily="18" charset="0"/>
              </a:rPr>
              <a:t>розпарі</a:t>
            </a:r>
            <a:r>
              <a:rPr lang="ru-RU" dirty="0" smtClean="0">
                <a:latin typeface="Constantia" pitchFamily="18" charset="0"/>
              </a:rPr>
              <a:t>. </a:t>
            </a:r>
            <a:r>
              <a:rPr lang="ru-RU" dirty="0" err="1" smtClean="0">
                <a:latin typeface="Constantia" pitchFamily="18" charset="0"/>
              </a:rPr>
              <a:t>Нижня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частина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печі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називається</a:t>
            </a:r>
            <a:r>
              <a:rPr lang="ru-RU" dirty="0" smtClean="0">
                <a:latin typeface="Constantia" pitchFamily="18" charset="0"/>
              </a:rPr>
              <a:t> горном. Тут </a:t>
            </a:r>
            <a:r>
              <a:rPr lang="ru-RU" dirty="0" err="1" smtClean="0">
                <a:latin typeface="Constantia" pitchFamily="18" charset="0"/>
              </a:rPr>
              <a:t>накопичується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розплавлений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чавун</a:t>
            </a:r>
            <a:r>
              <a:rPr lang="ru-RU" dirty="0" smtClean="0">
                <a:latin typeface="Constantia" pitchFamily="18" charset="0"/>
              </a:rPr>
              <a:t> та шлак. </a:t>
            </a:r>
            <a:r>
              <a:rPr lang="ru-RU" dirty="0" err="1" smtClean="0">
                <a:latin typeface="Constantia" pitchFamily="18" charset="0"/>
              </a:rPr>
              <a:t>Чавун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важчий</a:t>
            </a:r>
            <a:r>
              <a:rPr lang="ru-RU" dirty="0" smtClean="0">
                <a:latin typeface="Constantia" pitchFamily="18" charset="0"/>
              </a:rPr>
              <a:t>, тому </a:t>
            </a:r>
            <a:r>
              <a:rPr lang="ru-RU" dirty="0" err="1" smtClean="0">
                <a:latin typeface="Constantia" pitchFamily="18" charset="0"/>
              </a:rPr>
              <a:t>він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опускається</a:t>
            </a:r>
            <a:r>
              <a:rPr lang="ru-RU" dirty="0" smtClean="0">
                <a:latin typeface="Constantia" pitchFamily="18" charset="0"/>
              </a:rPr>
              <a:t> на дно горна – лещадь. В </a:t>
            </a:r>
            <a:r>
              <a:rPr lang="ru-RU" dirty="0" err="1" smtClean="0">
                <a:latin typeface="Constantia" pitchFamily="18" charset="0"/>
              </a:rPr>
              <a:t>горні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розташовані</a:t>
            </a:r>
            <a:r>
              <a:rPr lang="ru-RU" dirty="0" smtClean="0">
                <a:latin typeface="Constantia" pitchFamily="18" charset="0"/>
              </a:rPr>
              <a:t> отвори (</a:t>
            </a:r>
            <a:r>
              <a:rPr lang="ru-RU" dirty="0" err="1" smtClean="0">
                <a:latin typeface="Constantia" pitchFamily="18" charset="0"/>
              </a:rPr>
              <a:t>льотки</a:t>
            </a:r>
            <a:r>
              <a:rPr lang="ru-RU" dirty="0" smtClean="0">
                <a:latin typeface="Constantia" pitchFamily="18" charset="0"/>
              </a:rPr>
              <a:t>), через </a:t>
            </a:r>
            <a:r>
              <a:rPr lang="ru-RU" dirty="0" err="1" smtClean="0">
                <a:latin typeface="Constantia" pitchFamily="18" charset="0"/>
              </a:rPr>
              <a:t>які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періодично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зливають</a:t>
            </a:r>
            <a:r>
              <a:rPr lang="ru-RU" dirty="0" smtClean="0">
                <a:latin typeface="Constantia" pitchFamily="18" charset="0"/>
              </a:rPr>
              <a:t> шлак та </a:t>
            </a:r>
            <a:r>
              <a:rPr lang="ru-RU" dirty="0" err="1" smtClean="0">
                <a:latin typeface="Constantia" pitchFamily="18" charset="0"/>
              </a:rPr>
              <a:t>чавун</a:t>
            </a:r>
            <a:r>
              <a:rPr lang="ru-RU" dirty="0" smtClean="0">
                <a:latin typeface="Constantia" pitchFamily="18" charset="0"/>
              </a:rPr>
              <a:t>. У </a:t>
            </a:r>
            <a:r>
              <a:rPr lang="ru-RU" dirty="0" err="1" smtClean="0">
                <a:latin typeface="Constantia" pitchFamily="18" charset="0"/>
              </a:rPr>
              <a:t>верхній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частині</a:t>
            </a:r>
            <a:r>
              <a:rPr lang="ru-RU" dirty="0" smtClean="0">
                <a:latin typeface="Constantia" pitchFamily="18" charset="0"/>
              </a:rPr>
              <a:t> горна </a:t>
            </a:r>
            <a:r>
              <a:rPr lang="ru-RU" dirty="0" err="1" smtClean="0">
                <a:latin typeface="Constantia" pitchFamily="18" charset="0"/>
              </a:rPr>
              <a:t>розташовані</a:t>
            </a:r>
            <a:r>
              <a:rPr lang="ru-RU" dirty="0" smtClean="0">
                <a:latin typeface="Constantia" pitchFamily="18" charset="0"/>
              </a:rPr>
              <a:t> отвори (</a:t>
            </a:r>
            <a:r>
              <a:rPr lang="ru-RU" dirty="0" err="1" smtClean="0">
                <a:latin typeface="Constantia" pitchFamily="18" charset="0"/>
              </a:rPr>
              <a:t>фурми</a:t>
            </a:r>
            <a:r>
              <a:rPr lang="ru-RU" dirty="0" smtClean="0">
                <a:latin typeface="Constantia" pitchFamily="18" charset="0"/>
              </a:rPr>
              <a:t>), через </a:t>
            </a:r>
            <a:r>
              <a:rPr lang="ru-RU" dirty="0" err="1" smtClean="0">
                <a:latin typeface="Constantia" pitchFamily="18" charset="0"/>
              </a:rPr>
              <a:t>які</a:t>
            </a:r>
            <a:r>
              <a:rPr lang="ru-RU" dirty="0" smtClean="0">
                <a:latin typeface="Constantia" pitchFamily="18" charset="0"/>
              </a:rPr>
              <a:t> з метою </a:t>
            </a:r>
            <a:r>
              <a:rPr lang="ru-RU" dirty="0" err="1" smtClean="0">
                <a:latin typeface="Constantia" pitchFamily="18" charset="0"/>
              </a:rPr>
              <a:t>підтримання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err="1" smtClean="0">
                <a:latin typeface="Constantia" pitchFamily="18" charset="0"/>
              </a:rPr>
              <a:t>процесу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горіння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подають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гаряче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повітря</a:t>
            </a:r>
            <a:r>
              <a:rPr lang="ru-RU" dirty="0" smtClean="0">
                <a:latin typeface="Constantia" pitchFamily="18" charset="0"/>
              </a:rPr>
              <a:t>. </a:t>
            </a:r>
            <a:r>
              <a:rPr lang="ru-RU" dirty="0" err="1" smtClean="0">
                <a:latin typeface="Constantia" pitchFamily="18" charset="0"/>
              </a:rPr>
              <a:t>Нижня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частина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горна а </a:t>
            </a:r>
            <a:r>
              <a:rPr lang="ru-RU" dirty="0" err="1" smtClean="0">
                <a:latin typeface="Constantia" pitchFamily="18" charset="0"/>
              </a:rPr>
              <a:t>також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фурми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охолоджуються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циркулюючою</a:t>
            </a:r>
            <a:r>
              <a:rPr lang="ru-RU" dirty="0" smtClean="0">
                <a:latin typeface="Constantia" pitchFamily="18" charset="0"/>
              </a:rPr>
              <a:t> водою.</a:t>
            </a:r>
          </a:p>
          <a:p>
            <a:r>
              <a:rPr lang="ru-RU" dirty="0" err="1" smtClean="0">
                <a:latin typeface="Constantia" pitchFamily="18" charset="0"/>
              </a:rPr>
              <a:t>Допоміжні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пристрої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доменної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печі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– </a:t>
            </a:r>
            <a:r>
              <a:rPr lang="ru-RU" dirty="0" err="1" smtClean="0">
                <a:latin typeface="Constantia" pitchFamily="18" charset="0"/>
              </a:rPr>
              <a:t>водонагрівачі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>
                <a:latin typeface="Constantia" pitchFamily="18" charset="0"/>
              </a:rPr>
              <a:t>і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err="1" smtClean="0">
                <a:latin typeface="Constantia" pitchFamily="18" charset="0"/>
              </a:rPr>
              <a:t>газоочисники</a:t>
            </a:r>
            <a:r>
              <a:rPr lang="ru-RU" dirty="0">
                <a:latin typeface="Constantia" pitchFamily="18" charset="0"/>
              </a:rPr>
              <a:t>. У </a:t>
            </a:r>
            <a:r>
              <a:rPr lang="ru-RU" dirty="0" err="1">
                <a:latin typeface="Constantia" pitchFamily="18" charset="0"/>
              </a:rPr>
              <a:t>повітронагрівачах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нагрів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іде</a:t>
            </a:r>
            <a:r>
              <a:rPr lang="ru-RU" dirty="0">
                <a:latin typeface="Constantia" pitchFamily="18" charset="0"/>
              </a:rPr>
              <a:t> за </a:t>
            </a:r>
            <a:r>
              <a:rPr lang="ru-RU" dirty="0" err="1">
                <a:latin typeface="Constantia" pitchFamily="18" charset="0"/>
              </a:rPr>
              <a:t>рахунок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err="1" smtClean="0">
                <a:latin typeface="Constantia" pitchFamily="18" charset="0"/>
              </a:rPr>
              <a:t>спалювання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доменних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газів</a:t>
            </a:r>
            <a:r>
              <a:rPr lang="ru-RU" dirty="0">
                <a:latin typeface="Constantia" pitchFamily="18" charset="0"/>
              </a:rPr>
              <a:t>, а в </a:t>
            </a:r>
            <a:r>
              <a:rPr lang="ru-RU" dirty="0" err="1">
                <a:latin typeface="Constantia" pitchFamily="18" charset="0"/>
              </a:rPr>
              <a:t>газоочисниках</a:t>
            </a:r>
            <a:r>
              <a:rPr lang="ru-RU" dirty="0">
                <a:latin typeface="Constantia" pitchFamily="18" charset="0"/>
              </a:rPr>
              <a:t> проходить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очистка </a:t>
            </a:r>
            <a:r>
              <a:rPr lang="ru-RU" dirty="0">
                <a:latin typeface="Constantia" pitchFamily="18" charset="0"/>
              </a:rPr>
              <a:t>колошникового газу </a:t>
            </a:r>
            <a:r>
              <a:rPr lang="ru-RU" dirty="0" err="1">
                <a:latin typeface="Constantia" pitchFamily="18" charset="0"/>
              </a:rPr>
              <a:t>від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рудної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пилюки</a:t>
            </a:r>
            <a:r>
              <a:rPr lang="ru-RU" dirty="0">
                <a:latin typeface="Constantia" pitchFamily="18" charset="0"/>
              </a:rPr>
              <a:t> і </a:t>
            </a:r>
            <a:r>
              <a:rPr lang="ru-RU" dirty="0" err="1">
                <a:latin typeface="Constantia" pitchFamily="18" charset="0"/>
              </a:rPr>
              <a:t>частинок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коксу</a:t>
            </a:r>
            <a:r>
              <a:rPr lang="ru-RU" dirty="0">
                <a:latin typeface="Constantia" pitchFamily="18" charset="0"/>
              </a:rPr>
              <a:t>. Очищений газ </a:t>
            </a:r>
            <a:r>
              <a:rPr lang="ru-RU" dirty="0" err="1">
                <a:latin typeface="Constantia" pitchFamily="18" charset="0"/>
              </a:rPr>
              <a:t>направляють</a:t>
            </a:r>
            <a:r>
              <a:rPr lang="ru-RU" dirty="0">
                <a:latin typeface="Constantia" pitchFamily="18" charset="0"/>
              </a:rPr>
              <a:t> для </a:t>
            </a:r>
            <a:r>
              <a:rPr lang="ru-RU" dirty="0" err="1">
                <a:latin typeface="Constantia" pitchFamily="18" charset="0"/>
              </a:rPr>
              <a:t>спалювання</a:t>
            </a:r>
            <a:r>
              <a:rPr lang="ru-RU" dirty="0">
                <a:latin typeface="Constantia" pitchFamily="18" charset="0"/>
              </a:rPr>
              <a:t> у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err="1" smtClean="0">
                <a:latin typeface="Constantia" pitchFamily="18" charset="0"/>
              </a:rPr>
              <a:t>повітронагрівачі</a:t>
            </a:r>
            <a:r>
              <a:rPr lang="ru-RU" dirty="0">
                <a:latin typeface="Constantia" pitchFamily="18" charset="0"/>
              </a:rPr>
              <a:t>.</a:t>
            </a:r>
          </a:p>
          <a:p>
            <a:r>
              <a:rPr lang="ru-RU" dirty="0">
                <a:latin typeface="Constantia" pitchFamily="18" charset="0"/>
              </a:rPr>
              <a:t>Робота </a:t>
            </a:r>
            <a:r>
              <a:rPr lang="ru-RU" dirty="0" err="1">
                <a:latin typeface="Constantia" pitchFamily="18" charset="0"/>
              </a:rPr>
              <a:t>доменних</a:t>
            </a:r>
            <a:r>
              <a:rPr lang="ru-RU" dirty="0">
                <a:latin typeface="Constantia" pitchFamily="18" charset="0"/>
              </a:rPr>
              <a:t> печей </a:t>
            </a:r>
            <a:r>
              <a:rPr lang="ru-RU" dirty="0" err="1">
                <a:latin typeface="Constantia" pitchFamily="18" charset="0"/>
              </a:rPr>
              <a:t>іде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безперервно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протягом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ru-RU" dirty="0" err="1" smtClean="0">
                <a:latin typeface="Constantia" pitchFamily="18" charset="0"/>
              </a:rPr>
              <a:t>кількох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років</a:t>
            </a:r>
            <a:r>
              <a:rPr lang="ru-RU" dirty="0">
                <a:latin typeface="Constantia" pitchFamily="18" charset="0"/>
              </a:rPr>
              <a:t>, </a:t>
            </a:r>
            <a:r>
              <a:rPr lang="ru-RU" dirty="0" err="1">
                <a:latin typeface="Constantia" pitchFamily="18" charset="0"/>
              </a:rPr>
              <a:t>поки</a:t>
            </a:r>
            <a:r>
              <a:rPr lang="ru-RU" dirty="0">
                <a:latin typeface="Constantia" pitchFamily="18" charset="0"/>
              </a:rPr>
              <a:t> не </a:t>
            </a:r>
            <a:r>
              <a:rPr lang="ru-RU" dirty="0" err="1">
                <a:latin typeface="Constantia" pitchFamily="18" charset="0"/>
              </a:rPr>
              <a:t>потрібен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капітальний</a:t>
            </a:r>
            <a:r>
              <a:rPr lang="ru-RU" dirty="0">
                <a:latin typeface="Constantia" pitchFamily="18" charset="0"/>
              </a:rPr>
              <a:t> ремонт.</a:t>
            </a:r>
          </a:p>
          <a:p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22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1135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42" baseType="lpstr">
      <vt:lpstr>Arial</vt:lpstr>
      <vt:lpstr>Constantia</vt:lpstr>
      <vt:lpstr>Trebuchet MS</vt:lpstr>
      <vt:lpstr>Ariston</vt:lpstr>
      <vt:lpstr>Calibri</vt:lpstr>
      <vt:lpstr>Candara</vt:lpstr>
      <vt:lpstr>Wingdings 2</vt:lpstr>
      <vt:lpstr>Tw Cen MT</vt:lpstr>
      <vt:lpstr>Symbol</vt:lpstr>
      <vt:lpstr>Rosamunda One</vt:lpstr>
      <vt:lpstr>Georgia</vt:lpstr>
      <vt:lpstr>Mon Amour Two</vt:lpstr>
      <vt:lpstr>Monotype Corsiva</vt:lpstr>
      <vt:lpstr>Wingdings</vt:lpstr>
      <vt:lpstr>Garamond</vt:lpstr>
      <vt:lpstr>Тема Office</vt:lpstr>
      <vt:lpstr>Волна</vt:lpstr>
      <vt:lpstr>Воздушный поток</vt:lpstr>
      <vt:lpstr>Поток</vt:lpstr>
      <vt:lpstr>1_Тема Office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навколишнього середовища під час виробництва і використання металів</dc:title>
  <dc:creator>Таня</dc:creator>
  <cp:lastModifiedBy>Таня</cp:lastModifiedBy>
  <cp:revision>34</cp:revision>
  <dcterms:created xsi:type="dcterms:W3CDTF">2013-05-09T11:20:42Z</dcterms:created>
  <dcterms:modified xsi:type="dcterms:W3CDTF">2013-05-19T18:48:47Z</dcterms:modified>
</cp:coreProperties>
</file>