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52CAB90-9F3F-4F36-BA55-248A9CDEB37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799F14A-52F2-4A13-9E6C-21D200225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AB90-9F3F-4F36-BA55-248A9CDEB37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F14A-52F2-4A13-9E6C-21D200225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AB90-9F3F-4F36-BA55-248A9CDEB37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F14A-52F2-4A13-9E6C-21D200225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52CAB90-9F3F-4F36-BA55-248A9CDEB37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F14A-52F2-4A13-9E6C-21D200225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52CAB90-9F3F-4F36-BA55-248A9CDEB37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799F14A-52F2-4A13-9E6C-21D20022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52CAB90-9F3F-4F36-BA55-248A9CDEB37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99F14A-52F2-4A13-9E6C-21D200225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52CAB90-9F3F-4F36-BA55-248A9CDEB37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799F14A-52F2-4A13-9E6C-21D2002253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AB90-9F3F-4F36-BA55-248A9CDEB37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F14A-52F2-4A13-9E6C-21D200225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52CAB90-9F3F-4F36-BA55-248A9CDEB37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99F14A-52F2-4A13-9E6C-21D200225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52CAB90-9F3F-4F36-BA55-248A9CDEB37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799F14A-52F2-4A13-9E6C-21D2002253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52CAB90-9F3F-4F36-BA55-248A9CDEB37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799F14A-52F2-4A13-9E6C-21D2002253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52CAB90-9F3F-4F36-BA55-248A9CDEB37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799F14A-52F2-4A13-9E6C-21D2002253A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uk.wikipedia.org/wiki/%D0%9F%D1%80%D0%BE%D1%80%D0%B2%D0%B5%D0%BC%D0%BE%D1%81%D1%8C!_(%D1%84%D1%96%D0%BB%D1%8C%D0%BC)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://uk.wikipedia.org/wiki/%D0%9F%D0%BE%D0%BC%D0%B0%D1%80%D0%B0%D0%BD%D1%87%D0%B5%D0%B2%D0%B5_%D0%BD%D0%B5%D0%B1%D0%BE_(%D1%84%D1%96%D0%BB%D1%8C%D0%BC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uk.wikipedia.org/wiki/%D0%9E%D1%80%D0%B0%D0%BD%D0%B6%D0%BB%D0%B0%D0%B2_(%D1%84%D1%96%D0%BB%D1%8C%D0%BC)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fisha.tochka.net/ua/14223-luchshie-ukrainskie-filmy-desyatka-znakovykh-lent-nezavisimoy-ukrainy/" TargetMode="External"/><Relationship Id="rId2" Type="http://schemas.openxmlformats.org/officeDocument/2006/relationships/hyperlink" Target="http://uk.wikipedia.org/wiki/%D0%A0%D0%BE%D0%BA%D1%81%D0%BE%D0%BB%D0%B0%D0%BD%D0%B0#.D0.A3_.D0.BA.D1.96.D0.BD.D0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1%D1%83%D0%BC%D1%81%D1%8C%D0%BA%D0%B0_%D0%9E%D0%BB%D1%8C%D0%B3%D0%B0_%D0%92'%D1%8F%D1%87%D0%B5%D1%81%D0%BB%D0%B0%D0%B2%D1%96%D0%B2%D0%BD%D0%B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062912" cy="1470025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К</a:t>
            </a:r>
            <a:r>
              <a:rPr lang="uk-UA" sz="6000" b="1" dirty="0" err="1" smtClean="0"/>
              <a:t>інематограф</a:t>
            </a:r>
            <a:r>
              <a:rPr lang="uk-UA" sz="6000" b="1" dirty="0" smtClean="0"/>
              <a:t> незалежної</a:t>
            </a:r>
            <a:br>
              <a:rPr lang="uk-UA" sz="6000" b="1" dirty="0" smtClean="0"/>
            </a:br>
            <a:r>
              <a:rPr lang="uk-UA" sz="6000" b="1" dirty="0" smtClean="0"/>
              <a:t>України</a:t>
            </a:r>
            <a:endParaRPr lang="ru-RU" sz="6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149080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Підготувала учениця 2 курсу природничого класу Ніжинського ліцею ніжинської міської ради при НДУ ім. М. </a:t>
            </a:r>
            <a:r>
              <a:rPr lang="uk-UA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Гоголя Савченко Анна 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"</a:t>
            </a:r>
            <a:r>
              <a:rPr lang="ru-RU" b="1" dirty="0" err="1" smtClean="0"/>
              <a:t>Подорожні</a:t>
            </a:r>
            <a:r>
              <a:rPr lang="ru-RU" b="1" dirty="0" smtClean="0"/>
              <a:t>", 2005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http://kinobaza.biz/uploads/media/moment/a9/cb/2789f0ac08e67127ec64428f59f27fca8d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150292" cy="5040560"/>
          </a:xfrm>
          <a:prstGeom prst="rect">
            <a:avLst/>
          </a:prstGeom>
          <a:noFill/>
        </p:spPr>
      </p:pic>
      <p:pic>
        <p:nvPicPr>
          <p:cNvPr id="14340" name="Picture 4" descr="http://image.tsn.ua/media/images2/608xX/May2009/c2012b54c4_128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96504"/>
            <a:ext cx="7272808" cy="576149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093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tooltip="Помаранчеве небо (фільм)"/>
              </a:rPr>
              <a:t>«</a:t>
            </a:r>
            <a:r>
              <a:rPr lang="ru-RU" dirty="0" err="1" smtClean="0">
                <a:hlinkClick r:id="rId2" tooltip="Помаранчеве небо (фільм)"/>
              </a:rPr>
              <a:t>Помаранчеве</a:t>
            </a:r>
            <a:r>
              <a:rPr lang="ru-RU" dirty="0" smtClean="0">
                <a:hlinkClick r:id="rId2" tooltip="Помаранчеве небо (фільм)"/>
              </a:rPr>
              <a:t> небо»</a:t>
            </a:r>
            <a:r>
              <a:rPr lang="ru-RU" dirty="0" smtClean="0"/>
              <a:t> </a:t>
            </a:r>
            <a:r>
              <a:rPr lang="ru-RU" dirty="0" smtClean="0"/>
              <a:t>2006</a:t>
            </a:r>
            <a:r>
              <a:rPr lang="ru-RU" dirty="0" smtClean="0"/>
              <a:t>,  </a:t>
            </a:r>
            <a:r>
              <a:rPr lang="ru-RU" dirty="0" smtClean="0">
                <a:hlinkClick r:id="rId3" tooltip="Прорвемось! (фільм)"/>
              </a:rPr>
              <a:t>«</a:t>
            </a:r>
            <a:r>
              <a:rPr lang="ru-RU" dirty="0" err="1" smtClean="0">
                <a:hlinkClick r:id="rId3" tooltip="Прорвемось! (фільм)"/>
              </a:rPr>
              <a:t>Прорвемось</a:t>
            </a:r>
            <a:r>
              <a:rPr lang="ru-RU" dirty="0" smtClean="0">
                <a:hlinkClick r:id="rId3" tooltip="Прорвемось! (фільм)"/>
              </a:rPr>
              <a:t>!»</a:t>
            </a:r>
            <a:r>
              <a:rPr lang="ru-RU" dirty="0" smtClean="0"/>
              <a:t> </a:t>
            </a:r>
            <a:r>
              <a:rPr lang="ru-RU" dirty="0" smtClean="0"/>
              <a:t>2006, </a:t>
            </a:r>
            <a:r>
              <a:rPr lang="ru-RU" dirty="0" smtClean="0"/>
              <a:t> </a:t>
            </a:r>
            <a:r>
              <a:rPr lang="ru-RU" dirty="0" smtClean="0">
                <a:hlinkClick r:id="rId4" tooltip="Оранжлав (фільм)"/>
              </a:rPr>
              <a:t>«</a:t>
            </a:r>
            <a:r>
              <a:rPr lang="ru-RU" dirty="0" err="1" smtClean="0">
                <a:hlinkClick r:id="rId4" tooltip="Оранжлав (фільм)"/>
              </a:rPr>
              <a:t>Оранжлав</a:t>
            </a:r>
            <a:r>
              <a:rPr lang="ru-RU" dirty="0" smtClean="0">
                <a:hlinkClick r:id="rId4" tooltip="Оранжлав (фільм)"/>
              </a:rPr>
              <a:t>»</a:t>
            </a:r>
            <a:r>
              <a:rPr lang="ru-RU" dirty="0" smtClean="0"/>
              <a:t> </a:t>
            </a:r>
            <a:r>
              <a:rPr lang="ru-RU" dirty="0" smtClean="0"/>
              <a:t>2006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media9.fast-torrent.ru/media/files/s4/kw/yr/oranzhevoe-neb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564904"/>
            <a:ext cx="6408712" cy="3810000"/>
          </a:xfrm>
          <a:prstGeom prst="rect">
            <a:avLst/>
          </a:prstGeom>
          <a:noFill/>
        </p:spPr>
      </p:pic>
      <p:pic>
        <p:nvPicPr>
          <p:cNvPr id="13316" name="Picture 4" descr="http://board.lutsk.ua/uploads/IMG2742-12443627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286000"/>
            <a:ext cx="3248025" cy="4572000"/>
          </a:xfrm>
          <a:prstGeom prst="rect">
            <a:avLst/>
          </a:prstGeom>
          <a:noFill/>
        </p:spPr>
      </p:pic>
      <p:pic>
        <p:nvPicPr>
          <p:cNvPr id="13318" name="Picture 6" descr="http://intrigan.com/uploads/images/00/01/10/2012/11/30/e293e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276872"/>
            <a:ext cx="3672408" cy="4938886"/>
          </a:xfrm>
          <a:prstGeom prst="rect">
            <a:avLst/>
          </a:prstGeom>
          <a:noFill/>
        </p:spPr>
      </p:pic>
      <p:pic>
        <p:nvPicPr>
          <p:cNvPr id="13320" name="Picture 8" descr="http://img1.liveinternet.ru/images/attach/c/6/92/76/92076397_large_2031587_5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99" y="2204864"/>
            <a:ext cx="7488833" cy="465313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Кінофестивалі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Київський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міжнародний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кінофестиваль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Молодість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 lvl="0"/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Міжнародний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фестиваль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короткометражних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фільмів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Wiz-Art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 lvl="0"/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Київський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кінофестиваль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 lvl="0"/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Одеський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міжнародний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кінофестиваль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Міжнародний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Інтернет-Фестиваль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Незалежного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Кіна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SpaceLiberty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://uk.wikipedia.org/wiki/%D0%A0%D0%BE%D0%BA%D1%81%D0%BE%D0%BB%D0%B0%D0%BD%D0%B0#.D0.A3_.</a:t>
            </a:r>
            <a:r>
              <a:rPr lang="en-US" dirty="0" smtClean="0">
                <a:hlinkClick r:id="rId2"/>
              </a:rPr>
              <a:t>D0.BA.D1.96.D0.BD.D0.BE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http://afisha.tochka.net/ua/14223-luchshie-ukrainskie-filmy-desyatka-znakovykh-lent-nezavisimoy-ukrainy</a:t>
            </a:r>
            <a:r>
              <a:rPr lang="en-US" dirty="0" smtClean="0">
                <a:hlinkClick r:id="rId3"/>
              </a:rPr>
              <a:t>/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http://uk.wikipedia.org/wiki/%D0%A1%D1%83%D0%BC%D1%81%D1%8C%D0%BA%D0%B0_%D0%9E%D0%BB%D1%8C%D0%B3%D0%B0_%D0%92'%</a:t>
            </a:r>
            <a:r>
              <a:rPr lang="en-US" dirty="0" smtClean="0">
                <a:hlinkClick r:id="rId4"/>
              </a:rPr>
              <a:t>D1%8F%D1%87%D0%B5%D1%81%D0%BB%D0%B0%D0%B2%D1%96%D0%B2%D0%BD%D0%B0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m2miasto.pl/sites/igc3/files/imagecache/600-wide/images/www.mm2miasto.pl/24504/film.jpg?lrkdu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7200" b="1" dirty="0" smtClean="0">
                <a:effectLst/>
              </a:rPr>
              <a:t>Дякую за увагу</a:t>
            </a:r>
            <a:endParaRPr lang="ru-RU" sz="7200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Богда́н</a:t>
            </a:r>
            <a:r>
              <a:rPr lang="ru-RU" b="1" dirty="0" smtClean="0"/>
              <a:t> </a:t>
            </a:r>
            <a:r>
              <a:rPr lang="ru-RU" b="1" dirty="0" err="1" smtClean="0"/>
              <a:t>Сильве́стрович</a:t>
            </a:r>
            <a:r>
              <a:rPr lang="ru-RU" b="1" dirty="0" smtClean="0"/>
              <a:t> </a:t>
            </a:r>
            <a:r>
              <a:rPr lang="ru-RU" b="1" dirty="0" err="1" smtClean="0"/>
              <a:t>Сту́пка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kino.open.ua/img/g/76/62/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350" y="1916832"/>
            <a:ext cx="3676650" cy="4495800"/>
          </a:xfrm>
          <a:prstGeom prst="rect">
            <a:avLst/>
          </a:prstGeom>
          <a:noFill/>
        </p:spPr>
      </p:pic>
      <p:pic>
        <p:nvPicPr>
          <p:cNvPr id="22532" name="Picture 4" descr="http://ladynews.com.ua/static/img/s/t/stupka_65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844824"/>
            <a:ext cx="5415807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Кіра</a:t>
            </a:r>
            <a:r>
              <a:rPr lang="ru-RU" dirty="0" smtClean="0"/>
              <a:t> </a:t>
            </a:r>
            <a:r>
              <a:rPr lang="ru-RU" dirty="0" err="1" smtClean="0"/>
              <a:t>Георгіївна</a:t>
            </a:r>
            <a:r>
              <a:rPr lang="ru-RU" dirty="0" smtClean="0"/>
              <a:t> Муратова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www.rsvpu.ru/biblioteka/proekty/2010/konformizm/filedirectory/3146/image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866808" cy="4655841"/>
          </a:xfrm>
          <a:prstGeom prst="rect">
            <a:avLst/>
          </a:prstGeom>
          <a:noFill/>
        </p:spPr>
      </p:pic>
      <p:pic>
        <p:nvPicPr>
          <p:cNvPr id="21508" name="Picture 4" descr="http://kino.orionnet.ru/upload/people/107010/107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44824"/>
            <a:ext cx="3024336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Ольга </a:t>
            </a:r>
            <a:r>
              <a:rPr lang="ru-RU" b="1" dirty="0" err="1" smtClean="0"/>
              <a:t>В'ячеславівна</a:t>
            </a:r>
            <a:r>
              <a:rPr lang="ru-RU" b="1" dirty="0" smtClean="0"/>
              <a:t> </a:t>
            </a:r>
            <a:r>
              <a:rPr lang="ru-RU" b="1" dirty="0" err="1" smtClean="0"/>
              <a:t>Сумська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0482" name="Picture 2" descr="http://umdb.org.ua/images/imgs/__local10014/1173130426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528392" cy="4704523"/>
          </a:xfrm>
          <a:prstGeom prst="rect">
            <a:avLst/>
          </a:prstGeom>
          <a:noFill/>
        </p:spPr>
      </p:pic>
      <p:pic>
        <p:nvPicPr>
          <p:cNvPr id="20484" name="Picture 4" descr="http://www.home-media.ru/images/mc/type_2/item_019740/photos/mt-4_t-2_id-019740_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1772816"/>
            <a:ext cx="3120347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"</a:t>
            </a:r>
            <a:r>
              <a:rPr lang="ru-RU" b="1" dirty="0" err="1" smtClean="0"/>
              <a:t>Енеїда</a:t>
            </a:r>
            <a:r>
              <a:rPr lang="ru-RU" b="1" dirty="0" smtClean="0"/>
              <a:t>", 1991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s.cinemaze.ru/p/436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672408" cy="5155895"/>
          </a:xfrm>
          <a:prstGeom prst="rect">
            <a:avLst/>
          </a:prstGeom>
          <a:noFill/>
        </p:spPr>
      </p:pic>
      <p:pic>
        <p:nvPicPr>
          <p:cNvPr id="19460" name="Picture 4" descr="http://img12.nnm.me/f/a/9/8/a/fe4b9a255054076fbf397e8a0e3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72816"/>
            <a:ext cx="5508104" cy="423862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Роксолана</a:t>
            </a:r>
            <a:r>
              <a:rPr lang="ru-RU" b="1" dirty="0" smtClean="0"/>
              <a:t>»,</a:t>
            </a:r>
            <a:r>
              <a:rPr lang="ru-RU" b="1" i="1" dirty="0" smtClean="0"/>
              <a:t> </a:t>
            </a:r>
            <a:r>
              <a:rPr lang="ru-RU" b="1" dirty="0" smtClean="0"/>
              <a:t>1996–2003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24tv.ua/resources/photos/news/201208/251686_504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79358"/>
            <a:ext cx="7704856" cy="577864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"</a:t>
            </a:r>
            <a:r>
              <a:rPr lang="ru-RU" b="1" dirty="0" err="1" smtClean="0"/>
              <a:t>Йшов</a:t>
            </a:r>
            <a:r>
              <a:rPr lang="ru-RU" b="1" dirty="0" smtClean="0"/>
              <a:t> трамвай №9", 2003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www.ljplus.ru/img4/l/u/luckywalrus/tram9-bab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5106019" cy="3744416"/>
          </a:xfrm>
          <a:prstGeom prst="rect">
            <a:avLst/>
          </a:prstGeom>
          <a:noFill/>
        </p:spPr>
      </p:pic>
      <p:pic>
        <p:nvPicPr>
          <p:cNvPr id="17412" name="Picture 4" descr="http://pixhost.me/avaxhome/51/c1/000fc151_mediu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464496" cy="3285412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"</a:t>
            </a:r>
            <a:r>
              <a:rPr lang="ru-RU" b="1" dirty="0" err="1" smtClean="0"/>
              <a:t>Щастя</a:t>
            </a:r>
            <a:r>
              <a:rPr lang="ru-RU" b="1" dirty="0" smtClean="0"/>
              <a:t> </a:t>
            </a:r>
            <a:r>
              <a:rPr lang="ru-RU" b="1" dirty="0" err="1" smtClean="0"/>
              <a:t>моє</a:t>
            </a:r>
            <a:r>
              <a:rPr lang="ru-RU" b="1" dirty="0" smtClean="0"/>
              <a:t>", 2010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libertasfilmmagazine.com/wp-content/uploads/2011/10/MyJo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628800"/>
            <a:ext cx="8182725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"</a:t>
            </a:r>
            <a:r>
              <a:rPr lang="ru-RU" b="1" dirty="0" err="1" smtClean="0"/>
              <a:t>Настроювач</a:t>
            </a:r>
            <a:r>
              <a:rPr lang="ru-RU" b="1" dirty="0" smtClean="0"/>
              <a:t>", 2004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onlyfilms.tv/images/films/21/20261/big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513876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146</TotalTime>
  <Words>114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Кінематограф незалежної України</vt:lpstr>
      <vt:lpstr>Богда́н Сильве́стрович Сту́пка</vt:lpstr>
      <vt:lpstr>Кіра Георгіївна Муратова</vt:lpstr>
      <vt:lpstr>Ольга В'ячеславівна Сумська </vt:lpstr>
      <vt:lpstr>"Енеїда", 1991 </vt:lpstr>
      <vt:lpstr>«Роксолана», 1996–2003 </vt:lpstr>
      <vt:lpstr>"Йшов трамвай №9", 2003 </vt:lpstr>
      <vt:lpstr>"Щастя моє", 2010 </vt:lpstr>
      <vt:lpstr>"Настроювач", 2004 </vt:lpstr>
      <vt:lpstr>"Подорожні", 2005 </vt:lpstr>
      <vt:lpstr>«Помаранчеве небо» 2006,  «Прорвемось!» 2006,  «Оранжлав» 2006</vt:lpstr>
      <vt:lpstr>Кінофестивалі:</vt:lpstr>
      <vt:lpstr>Джерела:</vt:lpstr>
      <vt:lpstr>Дякую за увагу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9</cp:revision>
  <dcterms:created xsi:type="dcterms:W3CDTF">2014-05-07T18:26:17Z</dcterms:created>
  <dcterms:modified xsi:type="dcterms:W3CDTF">2014-05-07T20:52:45Z</dcterms:modified>
</cp:coreProperties>
</file>