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72" r:id="rId9"/>
    <p:sldId id="273" r:id="rId10"/>
    <p:sldId id="262" r:id="rId11"/>
    <p:sldId id="263" r:id="rId12"/>
    <p:sldId id="265" r:id="rId13"/>
    <p:sldId id="266" r:id="rId14"/>
    <p:sldId id="267" r:id="rId15"/>
    <p:sldId id="268" r:id="rId16"/>
    <p:sldId id="269" r:id="rId17"/>
    <p:sldId id="277" r:id="rId18"/>
    <p:sldId id="278" r:id="rId19"/>
    <p:sldId id="270" r:id="rId20"/>
    <p:sldId id="279" r:id="rId21"/>
    <p:sldId id="271" r:id="rId22"/>
    <p:sldId id="274" r:id="rId23"/>
    <p:sldId id="276" r:id="rId24"/>
    <p:sldId id="275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E712D-49E2-46A1-94ED-85E4EBEA880D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D8793-90D1-4835-86C6-60A99C09C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75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ver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cover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cover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11/27/2013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cover dir="ru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cuments%20and%20Settings\&#1070;&#1083;&#1103;\&#1056;&#1072;&#1073;&#1086;&#1095;&#1080;&#1081;%20&#1089;&#1090;&#1086;&#1083;\&#1055;&#1072;&#1088;&#1080;&#1078;%20&#1075;&#1077;&#1086;&#1075;&#1088;\Notre-Dame_de_Paris%20(1).pptx#-1,1,&#1053;&#1086;&#1090;&#1088;-&#1044;&#1072;&#1084; &#1076;&#1077; &#1055;&#1072;&#1088;&#1110;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Париж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" y="4800600"/>
            <a:ext cx="6400800" cy="1752600"/>
          </a:xfrm>
        </p:spPr>
        <p:txBody>
          <a:bodyPr/>
          <a:lstStyle/>
          <a:p>
            <a:r>
              <a:rPr lang="uk-UA" dirty="0" smtClean="0">
                <a:solidFill>
                  <a:srgbClr val="FFC000"/>
                </a:solidFill>
              </a:rPr>
              <a:t>Виконала учениця 10-Б класу</a:t>
            </a:r>
          </a:p>
          <a:p>
            <a:r>
              <a:rPr lang="uk-UA" dirty="0" err="1" smtClean="0">
                <a:solidFill>
                  <a:srgbClr val="FFC000"/>
                </a:solidFill>
              </a:rPr>
              <a:t>Самчук</a:t>
            </a:r>
            <a:r>
              <a:rPr lang="uk-UA" dirty="0" smtClean="0">
                <a:solidFill>
                  <a:srgbClr val="FFC000"/>
                </a:solidFill>
              </a:rPr>
              <a:t> Марина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381000" y="228600"/>
            <a:ext cx="2971800" cy="990600"/>
          </a:xfrm>
          <a:prstGeom prst="flowChartPunchedTap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Болонський ліс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228600" y="304800"/>
            <a:ext cx="2819400" cy="990600"/>
          </a:xfrm>
          <a:prstGeom prst="flowChartPunchedTap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solidFill>
                  <a:schemeClr val="accent4">
                    <a:lumMod val="50000"/>
                  </a:schemeClr>
                </a:solidFill>
              </a:rPr>
              <a:t>Венсенський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 ліс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600" dirty="0" smtClean="0"/>
              <a:t>В Парижі є всього 13 вищих навчальних закладів.</a:t>
            </a:r>
            <a:br>
              <a:rPr lang="uk-UA" sz="1600" dirty="0" smtClean="0"/>
            </a:br>
            <a:r>
              <a:rPr lang="uk-UA" sz="1600" dirty="0" smtClean="0"/>
              <a:t>З них два найвизначніших:</a:t>
            </a:r>
            <a:endParaRPr lang="ru-RU" sz="1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Французький інститут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Сорбонна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Рисунок 7" descr="800px-Institut_de_France_-_Académie_française_et_pont_des_Ar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743200"/>
            <a:ext cx="4504765" cy="3063240"/>
          </a:xfrm>
          <a:prstGeom prst="rect">
            <a:avLst/>
          </a:prstGeom>
        </p:spPr>
      </p:pic>
      <p:pic>
        <p:nvPicPr>
          <p:cNvPr id="9" name="Рисунок 8" descr="800px-Sorbonne_DSC093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2743200"/>
            <a:ext cx="4089400" cy="3067050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uk-UA" dirty="0" smtClean="0"/>
              <a:t>Лувр</a:t>
            </a:r>
            <a:endParaRPr lang="ru-RU" dirty="0"/>
          </a:p>
        </p:txBody>
      </p:sp>
      <p:pic>
        <p:nvPicPr>
          <p:cNvPr id="8" name="Рисунок 7" descr="Louvre_at_night_center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2286000"/>
            <a:ext cx="6553200" cy="43906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990600"/>
            <a:ext cx="624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Музей Лувр,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відкритий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в 1793 в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колишній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резиденції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французьких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королів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складається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8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тематичних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відділів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де на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площі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60 600 м² представлена одна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найбільших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світових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колекцій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що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складається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35 000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експонатів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 —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шедеврів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західноєвропейського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мистецтва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від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Середньовіччя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аж до 1848 року, а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також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античних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цивілізацій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стародавніх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єгиптян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римлян,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етрусків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цивілізацій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Близького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сходу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мистецтва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ісламських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народів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sz="2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Музей </a:t>
            </a:r>
            <a:r>
              <a:rPr lang="uk-UA" dirty="0" err="1" smtClean="0"/>
              <a:t>д’Орсе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990600"/>
            <a:ext cx="8077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Музей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д’Орсе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розташувався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в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приміщенні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колишнього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залізничного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вокзалу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Орсе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березі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Сени.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Вокзальну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будівлю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споруджено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за проектом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Віктора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Лалу 1900 року для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сполучення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між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Парижем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Орлеаном,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однак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вокзал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було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закрито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1939 року. У 1980-х роках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під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керівництвом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Гае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Ауленте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будівлю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переробили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під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новий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музей. Музей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д'Орсе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насамперед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знаменитий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колекцією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французьких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імпресіоністів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.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Окрім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того тут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виставляються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картини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скульптури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фотографії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та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меблі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періоду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1848–1914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років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.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800px-MuseeDOrs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3505200"/>
            <a:ext cx="8864838" cy="2371344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uk-UA" dirty="0" smtClean="0"/>
              <a:t>Центр Жоржа </a:t>
            </a:r>
            <a:r>
              <a:rPr lang="uk-UA" dirty="0" err="1" smtClean="0"/>
              <a:t>Помпіду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143000"/>
            <a:ext cx="815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Центр Жоржа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помпіду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був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побудований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в 1977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є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головним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осередком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сучасного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мистецтва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Франції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. У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будівлі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знаходиться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не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тільки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музей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сучасного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мистецтва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але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й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бібліотека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кінозали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книжкові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магазини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студії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дитячої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творчості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. Особливою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є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вже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сама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будівля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центру — вся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інфраструктура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(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ліфти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вентиляційні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шахти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ескалатори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)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винесена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назовні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розфарбована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в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яскраві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кольори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.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Центр-Помпид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2667000"/>
            <a:ext cx="8077200" cy="4038600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uk-UA" dirty="0" smtClean="0"/>
              <a:t>Опера </a:t>
            </a:r>
            <a:r>
              <a:rPr lang="uk-UA" dirty="0" err="1" smtClean="0"/>
              <a:t>Ґарньє</a:t>
            </a:r>
            <a:endParaRPr lang="ru-RU" dirty="0"/>
          </a:p>
        </p:txBody>
      </p:sp>
      <p:pic>
        <p:nvPicPr>
          <p:cNvPr id="5" name="Рисунок 4" descr="430px-Opera_Garnier_Par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1143000"/>
            <a:ext cx="3931920" cy="5477256"/>
          </a:xfrm>
          <a:prstGeom prst="rect">
            <a:avLst/>
          </a:prstGeom>
        </p:spPr>
      </p:pic>
      <p:pic>
        <p:nvPicPr>
          <p:cNvPr id="6" name="Рисунок 5" descr="397px-Paris_Opera_Garnier_Grand_Escalier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3352800"/>
            <a:ext cx="2590800" cy="3302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914400"/>
            <a:ext cx="4495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Оперний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театр у 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Парижі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який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також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відомий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під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назвами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Паризька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опера (фр.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Opéra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de Paris)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та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Ґранд-опера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(фр.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Grand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Opéra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).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Будівлю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театру,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що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розрахована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на 2200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осіб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споруджено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у 1870-х роках в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еклектичному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стилі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за проектом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французького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архітерктора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 Шарля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Гарньє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. На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фасаді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будівлі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напис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Académie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Nationale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de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Musique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(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Національна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музична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академія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).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35052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Всередин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і…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858000" cy="868362"/>
          </a:xfrm>
        </p:spPr>
        <p:txBody>
          <a:bodyPr/>
          <a:lstStyle/>
          <a:p>
            <a:r>
              <a:rPr lang="uk-UA" dirty="0" err="1" smtClean="0"/>
              <a:t>Монмартр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295400"/>
            <a:ext cx="457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chemeClr val="accent4">
                    <a:lumMod val="50000"/>
                  </a:schemeClr>
                </a:solidFill>
              </a:rPr>
              <a:t>Монмартр</a:t>
            </a:r>
            <a:r>
              <a:rPr lang="vi-VN" dirty="0" smtClean="0">
                <a:solidFill>
                  <a:schemeClr val="accent4">
                    <a:lumMod val="50000"/>
                  </a:schemeClr>
                </a:solidFill>
              </a:rPr>
              <a:t> — назва 130-метрового пагорба на півночі Парижа, де існувало давньоримське поселення. В 1860 році Монмартр став частиною міста, давши назву 18-му муніципальному округу.</a:t>
            </a:r>
          </a:p>
          <a:p>
            <a:r>
              <a:rPr lang="vi-VN" dirty="0" smtClean="0">
                <a:solidFill>
                  <a:schemeClr val="accent4">
                    <a:lumMod val="50000"/>
                  </a:schemeClr>
                </a:solidFill>
              </a:rPr>
              <a:t>Пагорб Монмартр — найвища точка Парижа. На вершині пагорба знаходиться базиліка Сакре-Кер, одна з найпопулярніших пам'яток архітектури французьк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о</a:t>
            </a:r>
            <a:r>
              <a:rPr lang="vi-VN" dirty="0" smtClean="0">
                <a:solidFill>
                  <a:schemeClr val="accent4">
                    <a:lumMod val="50000"/>
                  </a:schemeClr>
                </a:solidFill>
              </a:rPr>
              <a:t>ї столиці. Піднятися на Монмартр можна знаменитими сходами або за допомогою фунікулера.</a:t>
            </a:r>
          </a:p>
          <a:p>
            <a:endParaRPr lang="ru-RU" dirty="0"/>
          </a:p>
        </p:txBody>
      </p:sp>
      <p:pic>
        <p:nvPicPr>
          <p:cNvPr id="5" name="Рисунок 4" descr="398px-Montmartre_jm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0" y="914400"/>
            <a:ext cx="3639312" cy="5477256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uk-UA" dirty="0" err="1" smtClean="0"/>
              <a:t>Сакре-Кер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33800" y="914400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Католицький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храм,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споруждений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в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римсько-візантійському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стилі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розташований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на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вершині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пагорба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 Монмартр, у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найвищій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точці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(130 м)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міста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Рисунок 5" descr="Basilica(Paris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066800"/>
            <a:ext cx="3511577" cy="54387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0" y="1828800"/>
            <a:ext cx="5181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Пропозицію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про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спорудження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нового храму на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згадку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про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жертви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 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франко-пруської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війни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було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висловлено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в 1871 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році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. Й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хоча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ідея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зазнала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нищівної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критики, вона все-таки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здобула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підтримку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депутатів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.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Кошти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спорудження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церкви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збиралися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через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громадську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передплату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. При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закладенні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першого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каменю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(1875 р.) в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ґрунт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пагорба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було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покладено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 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бронзовий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 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медальйон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написом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«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Франція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підносить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Христові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Монмартрську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базиліку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», а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також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скриньку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французькими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медалями та пергамент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протоколом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церемонії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закладення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першого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каменя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базиліки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Сакре-Кер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.</a:t>
            </a:r>
          </a:p>
          <a:p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Невдовзі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роботи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було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призупинено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метою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укріплення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ґрунту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пагорба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під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яким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знаходилися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старовинні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каменоломні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.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Будівництво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закінчилося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лише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в 1914 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році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.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Освячення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церкви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відбулося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в 1919 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році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.</a:t>
            </a:r>
          </a:p>
          <a:p>
            <a:endParaRPr lang="ru-RU" dirty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/>
          </a:bodyPr>
          <a:lstStyle/>
          <a:p>
            <a:r>
              <a:rPr lang="uk-UA" dirty="0" err="1" smtClean="0"/>
              <a:t>Мулен</a:t>
            </a:r>
            <a:r>
              <a:rPr lang="uk-UA" dirty="0" smtClean="0"/>
              <a:t> Руж</a:t>
            </a:r>
            <a:endParaRPr lang="ru-RU" dirty="0"/>
          </a:p>
        </p:txBody>
      </p:sp>
      <p:pic>
        <p:nvPicPr>
          <p:cNvPr id="9" name="Содержимое 8" descr="Paris.moulin.750pix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04800" y="2743200"/>
            <a:ext cx="4104486" cy="2819400"/>
          </a:xfrm>
        </p:spPr>
      </p:pic>
      <p:pic>
        <p:nvPicPr>
          <p:cNvPr id="10" name="Содержимое 9" descr="MOULIN_ROUGE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761492"/>
            <a:ext cx="4289425" cy="3050854"/>
          </a:xfrm>
        </p:spPr>
      </p:pic>
      <p:sp>
        <p:nvSpPr>
          <p:cNvPr id="8" name="TextBox 7"/>
          <p:cNvSpPr txBox="1"/>
          <p:nvPr/>
        </p:nvSpPr>
        <p:spPr>
          <a:xfrm>
            <a:off x="152400" y="762000"/>
            <a:ext cx="762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Мулен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Руж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 —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знамените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класичне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 кабаре в 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Парижі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побудоване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 1889 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році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.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Мулен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Руж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 — одна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визначних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пам'яток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французької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столиці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.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Розташоване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в 18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муніципальному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окрузі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, на 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бульварі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Кліші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, в 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кварталі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червоних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ліхтарів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 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поблизу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площі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 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Пігаль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.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ollage_Paris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3125" b="3125"/>
          <a:stretch>
            <a:fillRect/>
          </a:stretch>
        </p:blipFill>
        <p:spPr>
          <a:xfrm>
            <a:off x="762000" y="381000"/>
            <a:ext cx="5791200" cy="434340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819400" y="5105400"/>
            <a:ext cx="5675312" cy="1295400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latin typeface="Monotype Corsiva" pitchFamily="66" charset="0"/>
              </a:rPr>
              <a:t>Париж – </a:t>
            </a:r>
            <a:r>
              <a:rPr lang="ru-RU" sz="2400" b="1" dirty="0" err="1" smtClean="0">
                <a:latin typeface="Monotype Corsiva" pitchFamily="66" charset="0"/>
              </a:rPr>
              <a:t>столиця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Франції</a:t>
            </a:r>
            <a:r>
              <a:rPr lang="ru-RU" sz="2400" b="1" dirty="0" smtClean="0">
                <a:latin typeface="Monotype Corsiva" pitchFamily="66" charset="0"/>
              </a:rPr>
              <a:t>, </a:t>
            </a:r>
            <a:r>
              <a:rPr lang="ru-RU" sz="2400" b="1" dirty="0" err="1" smtClean="0">
                <a:latin typeface="Monotype Corsiva" pitchFamily="66" charset="0"/>
              </a:rPr>
              <a:t>адміністративний</a:t>
            </a:r>
            <a:r>
              <a:rPr lang="ru-RU" sz="2400" b="1" dirty="0" smtClean="0">
                <a:latin typeface="Monotype Corsiva" pitchFamily="66" charset="0"/>
              </a:rPr>
              <a:t> центр </a:t>
            </a:r>
            <a:r>
              <a:rPr lang="ru-RU" sz="2400" b="1" dirty="0" err="1" smtClean="0">
                <a:latin typeface="Monotype Corsiva" pitchFamily="66" charset="0"/>
              </a:rPr>
              <a:t>регіону</a:t>
            </a:r>
            <a:r>
              <a:rPr lang="ru-RU" sz="2400" b="1" dirty="0" smtClean="0">
                <a:latin typeface="Monotype Corsiva" pitchFamily="66" charset="0"/>
              </a:rPr>
              <a:t> </a:t>
            </a:r>
            <a:r>
              <a:rPr lang="ru-RU" sz="2400" b="1" dirty="0" err="1" smtClean="0">
                <a:latin typeface="Monotype Corsiva" pitchFamily="66" charset="0"/>
              </a:rPr>
              <a:t>Іль-де-Франс</a:t>
            </a:r>
            <a:r>
              <a:rPr lang="ru-RU" sz="2400" b="1" dirty="0" smtClean="0">
                <a:latin typeface="Monotype Corsiva" pitchFamily="66" charset="0"/>
              </a:rPr>
              <a:t>. </a:t>
            </a:r>
            <a:r>
              <a:rPr lang="ru-RU" sz="2400" b="1" dirty="0" err="1" smtClean="0">
                <a:latin typeface="Monotype Corsiva" pitchFamily="66" charset="0"/>
              </a:rPr>
              <a:t>Окремий</a:t>
            </a:r>
            <a:r>
              <a:rPr lang="ru-RU" sz="2400" b="1" dirty="0" smtClean="0">
                <a:latin typeface="Monotype Corsiva" pitchFamily="66" charset="0"/>
              </a:rPr>
              <a:t> департамент </a:t>
            </a:r>
            <a:r>
              <a:rPr lang="ru-RU" sz="2400" b="1" dirty="0" err="1" smtClean="0">
                <a:latin typeface="Monotype Corsiva" pitchFamily="66" charset="0"/>
              </a:rPr>
              <a:t>Франції</a:t>
            </a:r>
            <a:r>
              <a:rPr lang="ru-RU" sz="2400" b="1" dirty="0" smtClean="0">
                <a:latin typeface="Monotype Corsiva" pitchFamily="66" charset="0"/>
              </a:rPr>
              <a:t>, </a:t>
            </a:r>
            <a:r>
              <a:rPr lang="ru-RU" sz="2400" b="1" dirty="0" err="1" smtClean="0">
                <a:latin typeface="Monotype Corsiva" pitchFamily="66" charset="0"/>
              </a:rPr>
              <a:t>розташований</a:t>
            </a:r>
            <a:r>
              <a:rPr lang="ru-RU" sz="2400" b="1" dirty="0" smtClean="0">
                <a:latin typeface="Monotype Corsiva" pitchFamily="66" charset="0"/>
              </a:rPr>
              <a:t> на </a:t>
            </a:r>
            <a:r>
              <a:rPr lang="ru-RU" sz="2400" b="1" dirty="0" err="1" smtClean="0">
                <a:latin typeface="Monotype Corsiva" pitchFamily="66" charset="0"/>
              </a:rPr>
              <a:t>річці</a:t>
            </a:r>
            <a:r>
              <a:rPr lang="ru-RU" sz="2400" b="1" dirty="0" smtClean="0">
                <a:latin typeface="Monotype Corsiva" pitchFamily="66" charset="0"/>
              </a:rPr>
              <a:t> Сена. </a:t>
            </a:r>
            <a:r>
              <a:rPr lang="ru-RU" sz="2400" b="1" dirty="0" err="1" smtClean="0">
                <a:latin typeface="Monotype Corsiva" pitchFamily="66" charset="0"/>
              </a:rPr>
              <a:t>Населення</a:t>
            </a:r>
            <a:r>
              <a:rPr lang="ru-RU" sz="2400" b="1" dirty="0" smtClean="0">
                <a:latin typeface="Monotype Corsiva" pitchFamily="66" charset="0"/>
              </a:rPr>
              <a:t> </a:t>
            </a:r>
            <a:r>
              <a:rPr lang="ru-RU" sz="2400" b="1" dirty="0" err="1" smtClean="0">
                <a:latin typeface="Monotype Corsiva" pitchFamily="66" charset="0"/>
              </a:rPr>
              <a:t>міста</a:t>
            </a:r>
            <a:r>
              <a:rPr lang="ru-RU" sz="2400" b="1" dirty="0" smtClean="0">
                <a:latin typeface="Monotype Corsiva" pitchFamily="66" charset="0"/>
              </a:rPr>
              <a:t> — 2 233 818 </a:t>
            </a:r>
            <a:r>
              <a:rPr lang="ru-RU" sz="2400" b="1" dirty="0" err="1" smtClean="0">
                <a:latin typeface="Monotype Corsiva" pitchFamily="66" charset="0"/>
              </a:rPr>
              <a:t>осіб</a:t>
            </a:r>
            <a:r>
              <a:rPr lang="ru-RU" sz="2400" b="1" dirty="0" smtClean="0">
                <a:latin typeface="Monotype Corsiva" pitchFamily="66" charset="0"/>
              </a:rPr>
              <a:t>.</a:t>
            </a:r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Вежа </a:t>
            </a:r>
            <a:r>
              <a:rPr lang="uk-UA" dirty="0" err="1" smtClean="0"/>
              <a:t>Монпарнас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1447800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Найбільший хмарочос Парижу…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Висота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59-поверхового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будинку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становить 210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метрів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sz="2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9" name="Рисунок 8" descr="800px-14e_arrondissem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743200"/>
            <a:ext cx="8321141" cy="3151632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2286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Найстаріші сади Парижу…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7620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Сад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Тюїльрі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 </a:t>
            </a:r>
            <a:endParaRPr lang="ru-RU" sz="2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2667000"/>
            <a:ext cx="2362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Люксембурзький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сад</a:t>
            </a:r>
          </a:p>
          <a:p>
            <a:endParaRPr lang="ru-RU" dirty="0"/>
          </a:p>
        </p:txBody>
      </p:sp>
      <p:pic>
        <p:nvPicPr>
          <p:cNvPr id="10" name="Рисунок 9" descr="Paris_Tuilerie_un_bassin_et_le_Louv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1295400"/>
            <a:ext cx="5029200" cy="3771900"/>
          </a:xfrm>
          <a:prstGeom prst="rect">
            <a:avLst/>
          </a:prstGeom>
        </p:spPr>
      </p:pic>
      <p:pic>
        <p:nvPicPr>
          <p:cNvPr id="11" name="Рисунок 10" descr="800px-PalaisduLuxembourg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3581400"/>
            <a:ext cx="3808697" cy="2785110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2286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Міст для закоханих…</a:t>
            </a:r>
            <a:endParaRPr lang="ru-RU" sz="2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Рисунок 3" descr="DSCN87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2209800"/>
            <a:ext cx="5867400" cy="4400550"/>
          </a:xfrm>
          <a:prstGeom prst="rect">
            <a:avLst/>
          </a:prstGeom>
        </p:spPr>
      </p:pic>
      <p:pic>
        <p:nvPicPr>
          <p:cNvPr id="3" name="Рисунок 2" descr="DSCN87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762000"/>
            <a:ext cx="6248400" cy="4181856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334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Одна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головних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магістралей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 Парижа –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Єлисейські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поля…</a:t>
            </a:r>
            <a:endParaRPr lang="ru-RU" sz="2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Рисунок 3" descr="469px-Champs-Élysé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304800"/>
            <a:ext cx="2895600" cy="3698218"/>
          </a:xfrm>
          <a:prstGeom prst="rect">
            <a:avLst/>
          </a:prstGeom>
        </p:spPr>
      </p:pic>
      <p:pic>
        <p:nvPicPr>
          <p:cNvPr id="5" name="Рисунок 4" descr="DSCN82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2895600"/>
            <a:ext cx="2819400" cy="375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295400"/>
            <a:ext cx="3962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Ця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вулиця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відома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на весь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світ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своїм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буржуазним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стилем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величезною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кількістю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вишуканих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магазинів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У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кінотеатрах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розташованих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на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Єлисейських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Полях часто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проходять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прем'єри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кінофільмів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за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участю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багатьох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кінозірок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Шанз-Елізе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 — одна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кращих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вулиць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в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Парижі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існує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такий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вираз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у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Франції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: «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la plus belle avenue du monde» — «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найгарніший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проспект у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світі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».</a:t>
            </a:r>
            <a:endParaRPr lang="ru-RU" sz="2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838200"/>
            <a:ext cx="5257800" cy="22860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Три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найвідоміші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паризькі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пам'ятки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 —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це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стародавній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 Собор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Паризької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Богоматері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побудований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на 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острові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Сіте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 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ще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в 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XII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столітті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 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Ейфелева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вежа 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і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 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Тріумфальна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арка —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конструкції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XIX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століття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Рисунок 3" descr="Arc_Triomph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914400"/>
            <a:ext cx="3052572" cy="3312013"/>
          </a:xfrm>
          <a:prstGeom prst="rect">
            <a:avLst/>
          </a:prstGeom>
        </p:spPr>
      </p:pic>
      <p:pic>
        <p:nvPicPr>
          <p:cNvPr id="6" name="Рисунок 5" descr="UCPI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3048000"/>
            <a:ext cx="4191000" cy="3138011"/>
          </a:xfrm>
          <a:prstGeom prst="rect">
            <a:avLst/>
          </a:prstGeom>
        </p:spPr>
      </p:pic>
      <p:pic>
        <p:nvPicPr>
          <p:cNvPr id="5" name="Рисунок 4" descr="26797926Wu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999" y="3810000"/>
            <a:ext cx="4119403" cy="27279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Три пам’ятки</a:t>
            </a:r>
            <a:endParaRPr lang="ru-RU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28 0.02105 C 0.1941 -0.00509 0.30191 -0.031 0.36771 0.02753 C 0.43351 0.08605 0.5 0.29794 0.48142 0.37289 C 0.46285 0.44784 0.29531 0.45964 0.25608 0.47768 C 0.21684 0.49572 0.24896 0.48045 0.24635 0.48161 C 0.24375 0.48277 0.24219 0.48346 0.24063 0.48416 " pathEditMode="relative" rAng="0" ptsTypes="aaaaaA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0" y="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08038"/>
          </a:xfrm>
        </p:spPr>
        <p:txBody>
          <a:bodyPr/>
          <a:lstStyle/>
          <a:p>
            <a:r>
              <a:rPr lang="uk-UA" dirty="0" smtClean="0"/>
              <a:t>Собор Паризької Богоматері</a:t>
            </a:r>
            <a:endParaRPr lang="ru-RU" dirty="0"/>
          </a:p>
        </p:txBody>
      </p:sp>
      <p:pic>
        <p:nvPicPr>
          <p:cNvPr id="4" name="Рисунок 3" descr="1795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990600"/>
            <a:ext cx="8373806" cy="5562600"/>
          </a:xfrm>
          <a:prstGeom prst="rect">
            <a:avLst/>
          </a:prstGeom>
        </p:spPr>
      </p:pic>
      <p:sp>
        <p:nvSpPr>
          <p:cNvPr id="5" name="Управляющая кнопка: документ 4">
            <a:hlinkClick r:id="rId3" action="ppaction://hlinkpres?slideindex=1&amp;slidetitle=Нотр-Дам де Парі" highlightClick="1"/>
          </p:cNvPr>
          <p:cNvSpPr/>
          <p:nvPr/>
        </p:nvSpPr>
        <p:spPr>
          <a:xfrm>
            <a:off x="8305800" y="381000"/>
            <a:ext cx="304800" cy="457200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Тріумфальна арка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219200"/>
            <a:ext cx="8458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Розташована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площі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Шарля де Голля (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Place Charles-de-Gaulle)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 в Парижі, арка стоїть в центрі площі </a:t>
            </a:r>
            <a:r>
              <a:rPr lang="uk-UA" dirty="0" err="1" smtClean="0">
                <a:solidFill>
                  <a:schemeClr val="accent4">
                    <a:lumMod val="50000"/>
                  </a:schemeClr>
                </a:solidFill>
              </a:rPr>
              <a:t>Етуаль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</a:p>
          <a:p>
            <a:endParaRPr lang="uk-UA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З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часів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правління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Людовіка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XIV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пряма дорога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сполучала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дві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королівські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резиденції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—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паризький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палац Лувр 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Версальський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палац.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Назва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цієї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дороги — «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Тріумфальна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дорога» — не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застаріло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сьогодні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: на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одній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осі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розташовані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тут три арки —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Каррузель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біля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Лувру,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Тріумфальна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арка на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площі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Етуаль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Велика арка,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побудована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вже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в нашу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епоху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ультрасучасному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кварталі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Дефанс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. У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грудні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1806,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відразу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після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Аустерліцкого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битви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, Наполеон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розпорядився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спорудити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паризькому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горбі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Шайо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тріумфальну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арку на честь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військових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перемог,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взятих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Францією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під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час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Революції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період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Першої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імперії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Цілих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2 роки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пішло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спорудження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фундаменту. У 1810, коли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новоспечена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імператриця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Марія-Луїза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повинна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була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урочисто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в'їхати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столицю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по полях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Елісейських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, на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кам'яному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фундаменті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була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поспішно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зроблена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дощок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суворого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полотна «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декорація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»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майбутньої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арки.Наполеон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не дожив до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закінчення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будівництва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Тріумфальної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арки: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воно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завершилося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лише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в 1836 р.,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під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час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правління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Луї-Філіппа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. 15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грудня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1840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під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аркою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проїхав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траурний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кортеж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прахом Наполеона,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доставленим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острова св. Олени.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3048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Площа </a:t>
            </a:r>
            <a:r>
              <a:rPr lang="uk-UA" sz="24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Етуаль</a:t>
            </a:r>
            <a:endParaRPr lang="ru-RU" sz="2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Рисунок 5" descr="Placecharles_degaulle.1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533400"/>
            <a:ext cx="3867150" cy="2712777"/>
          </a:xfrm>
          <a:prstGeom prst="rect">
            <a:avLst/>
          </a:prstGeom>
        </p:spPr>
      </p:pic>
      <p:pic>
        <p:nvPicPr>
          <p:cNvPr id="7" name="Рисунок 6" descr="0_18e08_237a3645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200400"/>
            <a:ext cx="4591050" cy="33719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3600" y="28194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Сходи всередині арки</a:t>
            </a:r>
            <a:endParaRPr lang="ru-RU" sz="2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9" name="Рисунок 8" descr="DSCN83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3581400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Ейфелева вежа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533400"/>
            <a:ext cx="5257800" cy="6724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Розміщена на Марсовому полі</a:t>
            </a:r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, символ сучасної Франції</a:t>
            </a:r>
            <a:r>
              <a:rPr lang="vi-VN" sz="2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Вежу названо на честь її конструктора Густава Ейфеля</a:t>
            </a:r>
            <a:r>
              <a:rPr lang="vi-VN" sz="2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Сам Ейфель називав її 300-метровою вежею інша</a:t>
            </a:r>
            <a:r>
              <a:rPr lang="vi-VN" sz="2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народна назва – Залізна Леді</a:t>
            </a:r>
            <a:r>
              <a:rPr lang="vi-VN" sz="2400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Вона щорічно приймає понад 6 мільйонів відвідувачів.</a:t>
            </a:r>
            <a:r>
              <a:rPr lang="vi-VN" sz="2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Вежа стала однією з </a:t>
            </a:r>
            <a:r>
              <a:rPr lang="uk-UA" sz="24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найвідвідуваніших</a:t>
            </a:r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туристичних </a:t>
            </a:r>
            <a:r>
              <a:rPr lang="uk-UA" sz="24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пам’ток</a:t>
            </a:r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світу.</a:t>
            </a:r>
            <a:endParaRPr lang="vi-VN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Спочатку вежа була зведена як тимчасова споруда та використовувалася як символ </a:t>
            </a:r>
            <a:r>
              <a:rPr lang="vi-VN" sz="2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і вхідна арка паризької Всесвітньої виставки</a:t>
            </a:r>
            <a:r>
              <a:rPr lang="vi-VN" sz="2400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1889 року.</a:t>
            </a:r>
            <a:r>
              <a:rPr lang="vi-VN" sz="2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Вежу збирались розібрати через деякий час після завершення виставки,</a:t>
            </a:r>
            <a:r>
              <a:rPr lang="vi-VN" sz="2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але завдяки вже встановленим там радіоантенам рішення було скасоване.</a:t>
            </a:r>
            <a:endParaRPr lang="vi-VN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Рисунок 3" descr="400px-Tour_eiffel_at_sunrise_from_the_trocade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0" y="533400"/>
            <a:ext cx="3810000" cy="6096000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Конкурс трьохсотметрових споруд.</a:t>
            </a:r>
            <a:endParaRPr lang="ru-RU" sz="2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Рисунок 2" descr="DSCN8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381000"/>
            <a:ext cx="4102608" cy="3076956"/>
          </a:xfrm>
          <a:prstGeom prst="rect">
            <a:avLst/>
          </a:prstGeom>
        </p:spPr>
      </p:pic>
      <p:pic>
        <p:nvPicPr>
          <p:cNvPr id="4" name="Рисунок 3" descr="DSCN83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685800"/>
            <a:ext cx="3314700" cy="4419600"/>
          </a:xfrm>
          <a:prstGeom prst="rect">
            <a:avLst/>
          </a:prstGeom>
        </p:spPr>
      </p:pic>
      <p:pic>
        <p:nvPicPr>
          <p:cNvPr id="5" name="Рисунок 4" descr="DSCN83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7000" y="2895600"/>
            <a:ext cx="5067808" cy="3800856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400" y="1524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Париж на карті</a:t>
            </a:r>
            <a:endParaRPr lang="ru-RU" sz="32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Будівництво Залізної Леді…</a:t>
            </a:r>
            <a:endParaRPr lang="ru-RU" sz="2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Рисунок 2" descr="Construction_of_the_Eiffel_Tow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762000"/>
            <a:ext cx="5334000" cy="3120390"/>
          </a:xfrm>
          <a:prstGeom prst="rect">
            <a:avLst/>
          </a:prstGeom>
        </p:spPr>
      </p:pic>
      <p:pic>
        <p:nvPicPr>
          <p:cNvPr id="4" name="Рисунок 3" descr="DSCN83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447800"/>
            <a:ext cx="4153408" cy="3115056"/>
          </a:xfrm>
          <a:prstGeom prst="rect">
            <a:avLst/>
          </a:prstGeom>
        </p:spPr>
      </p:pic>
      <p:pic>
        <p:nvPicPr>
          <p:cNvPr id="5" name="Рисунок 4" descr="DSCN83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3124200"/>
            <a:ext cx="4648200" cy="3486150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334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Всередині…</a:t>
            </a:r>
            <a:endParaRPr lang="ru-RU" sz="2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Рисунок 2" descr="DSCN83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895600"/>
            <a:ext cx="4763008" cy="3572256"/>
          </a:xfrm>
          <a:prstGeom prst="rect">
            <a:avLst/>
          </a:prstGeom>
        </p:spPr>
      </p:pic>
      <p:pic>
        <p:nvPicPr>
          <p:cNvPr id="4" name="Рисунок 3" descr="DSCN83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152400"/>
            <a:ext cx="5093208" cy="3819906"/>
          </a:xfrm>
          <a:prstGeom prst="rect">
            <a:avLst/>
          </a:prstGeom>
        </p:spPr>
      </p:pic>
      <p:pic>
        <p:nvPicPr>
          <p:cNvPr id="5" name="Рисунок 4" descr="DSCN83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3581400"/>
            <a:ext cx="39624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23622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Ліфт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78px-Eiffel_siz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4800"/>
            <a:ext cx="5098530" cy="6389163"/>
          </a:xfrm>
          <a:prstGeom prst="rect">
            <a:avLst/>
          </a:prstGeom>
        </p:spPr>
      </p:pic>
      <p:pic>
        <p:nvPicPr>
          <p:cNvPr id="3" name="Рисунок 2" descr="378px-Paris_06_Eiffelturm_48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228600"/>
            <a:ext cx="4032504" cy="6400800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10001"/>
            <a:ext cx="9144000" cy="6868001"/>
            <a:chOff x="0" y="-10001"/>
            <a:chExt cx="9144000" cy="6868001"/>
          </a:xfrm>
        </p:grpSpPr>
        <p:pic>
          <p:nvPicPr>
            <p:cNvPr id="3" name="Рисунок 2" descr="Paris_Night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276600"/>
              <a:ext cx="9144000" cy="3581400"/>
            </a:xfrm>
            <a:prstGeom prst="rect">
              <a:avLst/>
            </a:prstGeom>
          </p:spPr>
        </p:pic>
        <p:pic>
          <p:nvPicPr>
            <p:cNvPr id="4" name="Рисунок 3" descr="Paris-pano-wladyslaw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-10001"/>
              <a:ext cx="9144000" cy="3265265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52400" y="3048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</a:t>
            </a:r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ранці…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0" y="36576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Вночі…</a:t>
            </a:r>
            <a:endParaRPr lang="ru-RU" sz="20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752600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Дякую за увагу!</a:t>
            </a:r>
            <a:endParaRPr lang="ru-RU" sz="4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Рисунок 2" descr="90547405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3657600"/>
            <a:ext cx="3086100" cy="2495550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oulevard_périphérique_de_Pari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1524000"/>
            <a:ext cx="6126481" cy="5105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304800"/>
            <a:ext cx="3124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Місто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розташоване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в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центрі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Паризького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басейну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приблизно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65 м над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рівнем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моря.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Межі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житлових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кварталів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Парижа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окреслені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 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кільцевою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автодорогою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протяжністю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36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кілометрів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.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305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Площа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міста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становить 105 км²,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якщо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включати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площу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парків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близько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87 км² без них.</a:t>
            </a:r>
            <a:endParaRPr lang="uk-UA" sz="2000" dirty="0" smtClean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  <a:p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Місто було засноване на острові </a:t>
            </a:r>
            <a:r>
              <a:rPr lang="uk-UA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Сіте</a:t>
            </a: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(р. Сена).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Довжина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Сени в межах Парижа — 12,78 км.</a:t>
            </a:r>
          </a:p>
          <a:p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Зараз існує 20 округів Парижа. Традиційно місто ділять на правий та лівий береги.</a:t>
            </a:r>
          </a:p>
          <a:p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Лівий берег – на півдні, правий – на півночі. </a:t>
            </a:r>
          </a:p>
          <a:p>
            <a:endParaRPr lang="uk-UA" sz="2000" dirty="0" smtClean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  <a:p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Зважаючи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визначні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місця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розташовані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на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правому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березі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останній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асоціюється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у парижан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елегантністю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і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вишуканістю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навідміну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від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Лівого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берега,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який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співвідноситься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паризькою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 богемою.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800px-Par_Arr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2705100"/>
            <a:ext cx="7620000" cy="4152900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План Парижу, 1223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рік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sz="2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Рисунок 4" descr="729px-Plan_de_Paris_1223_BNF0771074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1066800"/>
            <a:ext cx="6757035" cy="5561346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6858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Острів </a:t>
            </a:r>
            <a:r>
              <a:rPr lang="uk-UA" sz="28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Сіте</a:t>
            </a: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в 1609 році.</a:t>
            </a:r>
            <a:endParaRPr lang="ru-RU" sz="2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Рисунок 2" descr="Ile_de_la_cite_16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1752600"/>
            <a:ext cx="5943600" cy="4457700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Острів </a:t>
            </a:r>
            <a:r>
              <a:rPr lang="uk-UA" sz="28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Сіте</a:t>
            </a: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…</a:t>
            </a:r>
            <a:endParaRPr lang="ru-RU" sz="2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Рисунок 2" descr="800px-IledelaCi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838200"/>
            <a:ext cx="7722278" cy="5782057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334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Сена…</a:t>
            </a:r>
            <a:endParaRPr lang="ru-RU" sz="32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Рисунок 2" descr="de30e9769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6600" y="533400"/>
            <a:ext cx="5353050" cy="3672192"/>
          </a:xfrm>
          <a:prstGeom prst="rect">
            <a:avLst/>
          </a:prstGeom>
        </p:spPr>
      </p:pic>
      <p:pic>
        <p:nvPicPr>
          <p:cNvPr id="5" name="Рисунок 4" descr="218606_franciya_parizh_arxitektura_reka_sena_2560x1600_(www.GdeFon.ru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819400"/>
            <a:ext cx="5791200" cy="3619500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223</TotalTime>
  <Words>474</Words>
  <Application>Microsoft Office PowerPoint</Application>
  <PresentationFormat>Экран (4:3)</PresentationFormat>
  <Paragraphs>66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Трек</vt:lpstr>
      <vt:lpstr>Париж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Парижі є всього 13 вищих навчальних закладів. З них два найвизначніших:</vt:lpstr>
      <vt:lpstr>Лувр</vt:lpstr>
      <vt:lpstr>Музей д’Орсе</vt:lpstr>
      <vt:lpstr>Центр Жоржа Помпіду</vt:lpstr>
      <vt:lpstr>Опера Ґарньє</vt:lpstr>
      <vt:lpstr>Монмартр</vt:lpstr>
      <vt:lpstr>Сакре-Кер</vt:lpstr>
      <vt:lpstr>Мулен Руж</vt:lpstr>
      <vt:lpstr>Вежа Монпарнас</vt:lpstr>
      <vt:lpstr>Презентация PowerPoint</vt:lpstr>
      <vt:lpstr>Презентация PowerPoint</vt:lpstr>
      <vt:lpstr>Презентация PowerPoint</vt:lpstr>
      <vt:lpstr>Три пам’ятки</vt:lpstr>
      <vt:lpstr>Собор Паризької Богоматері</vt:lpstr>
      <vt:lpstr>Тріумфальна арка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Париж</dc:title>
  <dc:creator>admin</dc:creator>
  <cp:lastModifiedBy>admin</cp:lastModifiedBy>
  <cp:revision>28</cp:revision>
  <dcterms:modified xsi:type="dcterms:W3CDTF">2013-11-27T18:39:16Z</dcterms:modified>
</cp:coreProperties>
</file>