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8" r:id="rId4"/>
    <p:sldId id="257" r:id="rId5"/>
    <p:sldId id="265" r:id="rId6"/>
    <p:sldId id="259" r:id="rId7"/>
    <p:sldId id="260" r:id="rId8"/>
    <p:sldId id="261" r:id="rId9"/>
    <p:sldId id="262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59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63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738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12/18/2013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" name="Group 19"/>
          <p:cNvGrpSpPr/>
          <p:nvPr/>
        </p:nvGrpSpPr>
        <p:grpSpPr>
          <a:xfrm>
            <a:off x="304800" y="0"/>
            <a:ext cx="8534400" cy="6860650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3"/>
            <a:ext cx="8077200" cy="441241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12/18/2013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462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7000" kern="100" baseline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Бізнес-план</a:t>
            </a:r>
            <a:endParaRPr lang="uk-U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Складові </a:t>
            </a:r>
            <a:r>
              <a:rPr lang="uk-UA" dirty="0" smtClean="0"/>
              <a:t>бізнес-плану:</a:t>
            </a:r>
            <a:endParaRPr lang="uk-UA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33400" y="1600203"/>
            <a:ext cx="8077200" cy="506915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600" dirty="0" err="1"/>
              <a:t>Титульний</a:t>
            </a:r>
            <a:r>
              <a:rPr lang="ru-RU" sz="1600" dirty="0"/>
              <a:t> лист </a:t>
            </a:r>
            <a:r>
              <a:rPr lang="ru-RU" sz="1600" dirty="0" err="1"/>
              <a:t>бізнес</a:t>
            </a:r>
            <a:r>
              <a:rPr lang="ru-RU" sz="1600" dirty="0"/>
              <a:t>-плану (</a:t>
            </a:r>
            <a:r>
              <a:rPr lang="ru-RU" sz="1600" dirty="0" err="1"/>
              <a:t>інвестиційного</a:t>
            </a:r>
            <a:r>
              <a:rPr lang="ru-RU" sz="1600" dirty="0"/>
              <a:t> проекту)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Меморандум про </a:t>
            </a:r>
            <a:r>
              <a:rPr lang="ru-RU" sz="1600" dirty="0" err="1"/>
              <a:t>конфіденційність</a:t>
            </a:r>
            <a:endParaRPr lang="ru-RU" sz="1600" dirty="0"/>
          </a:p>
          <a:p>
            <a:pPr marL="514350" indent="-514350">
              <a:buFont typeface="+mj-lt"/>
              <a:buAutoNum type="arabicPeriod"/>
            </a:pPr>
            <a:r>
              <a:rPr lang="ru-RU" sz="1600" dirty="0"/>
              <a:t>Коротка </a:t>
            </a:r>
            <a:r>
              <a:rPr lang="ru-RU" sz="1600" dirty="0" err="1"/>
              <a:t>анотація</a:t>
            </a:r>
            <a:r>
              <a:rPr lang="ru-RU" sz="1600" dirty="0"/>
              <a:t> (резюме) </a:t>
            </a:r>
            <a:r>
              <a:rPr lang="ru-RU" sz="1600" dirty="0" err="1"/>
              <a:t>бізнес</a:t>
            </a:r>
            <a:r>
              <a:rPr lang="ru-RU" sz="1600" dirty="0"/>
              <a:t>-плану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600" dirty="0" err="1"/>
              <a:t>Загальні</a:t>
            </a:r>
            <a:r>
              <a:rPr lang="ru-RU" sz="1600" dirty="0"/>
              <a:t> </a:t>
            </a:r>
            <a:r>
              <a:rPr lang="ru-RU" sz="1600" dirty="0" err="1" smtClean="0"/>
              <a:t>положення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відомості</a:t>
            </a:r>
            <a:r>
              <a:rPr lang="ru-RU" sz="1600" dirty="0" smtClean="0"/>
              <a:t> </a:t>
            </a:r>
            <a:r>
              <a:rPr lang="ru-RU" sz="1600" dirty="0"/>
              <a:t>про </a:t>
            </a:r>
            <a:r>
              <a:rPr lang="ru-RU" sz="1600" dirty="0" err="1" smtClean="0"/>
              <a:t>компанію</a:t>
            </a:r>
            <a:r>
              <a:rPr lang="ru-RU" sz="1600" dirty="0"/>
              <a:t>, </a:t>
            </a:r>
            <a:r>
              <a:rPr lang="ru-RU" sz="1600" dirty="0" err="1" smtClean="0"/>
              <a:t>інформація</a:t>
            </a:r>
            <a:r>
              <a:rPr lang="ru-RU" sz="1600" dirty="0" smtClean="0"/>
              <a:t> </a:t>
            </a:r>
            <a:r>
              <a:rPr lang="ru-RU" sz="1600" dirty="0" err="1"/>
              <a:t>щодо</a:t>
            </a:r>
            <a:r>
              <a:rPr lang="ru-RU" sz="1600" dirty="0"/>
              <a:t> проекту </a:t>
            </a:r>
            <a:r>
              <a:rPr lang="ru-RU" sz="1600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 smtClean="0"/>
              <a:t>Маркетинговий 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 smtClean="0"/>
              <a:t>Організаційний </a:t>
            </a:r>
            <a:r>
              <a:rPr lang="uk-UA" sz="1600" dirty="0"/>
              <a:t>план та </a:t>
            </a:r>
            <a:r>
              <a:rPr lang="uk-UA" sz="1600" dirty="0" smtClean="0"/>
              <a:t>менеджмент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Інвестиційний </a:t>
            </a:r>
            <a:r>
              <a:rPr lang="uk-UA" sz="1600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Виробничий </a:t>
            </a:r>
            <a:r>
              <a:rPr lang="uk-UA" sz="1600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Фінансовий </a:t>
            </a:r>
            <a:r>
              <a:rPr lang="uk-UA" sz="1600" dirty="0" smtClean="0"/>
              <a:t>план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Оцінка ризиків </a:t>
            </a:r>
            <a:r>
              <a:rPr lang="uk-UA" sz="1600" dirty="0" smtClean="0"/>
              <a:t>проекту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Додатки до </a:t>
            </a:r>
            <a:r>
              <a:rPr lang="uk-UA" sz="1600" dirty="0" smtClean="0"/>
              <a:t>бізнес-плану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1600" dirty="0"/>
              <a:t>Інформація про забезпечення проекту</a:t>
            </a:r>
            <a:endParaRPr lang="uk-UA" sz="1600" noProof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53400" cy="1371600"/>
          </a:xfrm>
        </p:spPr>
        <p:txBody>
          <a:bodyPr/>
          <a:lstStyle/>
          <a:p>
            <a:r>
              <a:rPr lang="uk-UA" dirty="0"/>
              <a:t>Мета бізнес-планування</a:t>
            </a:r>
            <a:endParaRPr lang="uk-UA" noProof="0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8129587" cy="442681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визначення рівня життєспроможності та стійкості підприємства;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виявлення сильних та слабких сторін фірми;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конкретизація стратегії розвитку через систему кількісних і якісних показників;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забезпечення підтримки інвесторів та акціонерів;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uk-UA" dirty="0"/>
              <a:t>зниження ризиків підприємницької діяльності.</a:t>
            </a:r>
            <a:endParaRPr lang="uk-UA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39552" y="620688"/>
            <a:ext cx="8077200" cy="47811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600" b="1" dirty="0" smtClean="0"/>
              <a:t>  Бізнес-план</a:t>
            </a:r>
            <a:r>
              <a:rPr lang="uk-UA" sz="1600" dirty="0" smtClean="0"/>
              <a:t> </a:t>
            </a:r>
            <a:r>
              <a:rPr lang="uk-UA" sz="1600" dirty="0"/>
              <a:t>— це документ, що описує всі основні аспекти майбутньої діяльності, аналізує проблеми, з якими можна зіткнутися, а також визначає засоби їх вирішення. Правильно складений бізнес-план у кінцевому результаті відповідає на запитання: чи варто взагалі вкладати гроші в цю справу, чи дасть вона прибутки і чи виправдаються усі витрати сил і засобів? Дуже важливо зробити це саме на папері відповідно до визначених вимог і провести спеціальні розрахунки, які допоможуть передбачити майбутні проблеми та зрозуміти, чи можна їх здолати і яким чином</a:t>
            </a:r>
            <a:r>
              <a:rPr lang="uk-UA" sz="1400" dirty="0" smtClean="0"/>
              <a:t>.</a:t>
            </a:r>
          </a:p>
          <a:p>
            <a:pPr algn="just"/>
            <a:endParaRPr lang="uk-UA" sz="1400" noProof="0" dirty="0"/>
          </a:p>
          <a:p>
            <a:pPr marL="0" indent="0" algn="just">
              <a:buNone/>
            </a:pPr>
            <a:r>
              <a:rPr lang="ru-RU" sz="1400" dirty="0" smtClean="0"/>
              <a:t>   </a:t>
            </a:r>
            <a:r>
              <a:rPr lang="ru-RU" sz="1600" dirty="0" err="1" smtClean="0"/>
              <a:t>Бізнес-плани</a:t>
            </a:r>
            <a:r>
              <a:rPr lang="ru-RU" sz="1600" dirty="0" smtClean="0"/>
              <a:t> </a:t>
            </a:r>
            <a:r>
              <a:rPr lang="ru-RU" sz="1600" dirty="0" err="1"/>
              <a:t>складають</a:t>
            </a:r>
            <a:r>
              <a:rPr lang="ru-RU" sz="1600" dirty="0"/>
              <a:t> для </a:t>
            </a:r>
            <a:r>
              <a:rPr lang="ru-RU" sz="1600" dirty="0" err="1"/>
              <a:t>зовнішнього</a:t>
            </a:r>
            <a:r>
              <a:rPr lang="ru-RU" sz="1600" dirty="0"/>
              <a:t> </a:t>
            </a:r>
            <a:r>
              <a:rPr lang="ru-RU" sz="1600" dirty="0" err="1"/>
              <a:t>використання</a:t>
            </a:r>
            <a:r>
              <a:rPr lang="ru-RU" sz="1600" dirty="0"/>
              <a:t>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відобразити</a:t>
            </a:r>
            <a:r>
              <a:rPr lang="ru-RU" sz="1600" dirty="0"/>
              <a:t> справу в </a:t>
            </a:r>
            <a:r>
              <a:rPr lang="ru-RU" sz="1600" dirty="0" err="1"/>
              <a:t>найбільш</a:t>
            </a:r>
            <a:r>
              <a:rPr lang="ru-RU" sz="1600" dirty="0"/>
              <a:t> </a:t>
            </a:r>
            <a:r>
              <a:rPr lang="ru-RU" sz="1600" dirty="0" err="1"/>
              <a:t>вигідному</a:t>
            </a:r>
            <a:r>
              <a:rPr lang="ru-RU" sz="1600" dirty="0"/>
              <a:t> </a:t>
            </a:r>
            <a:r>
              <a:rPr lang="ru-RU" sz="1600" dirty="0" err="1"/>
              <a:t>світлі</a:t>
            </a:r>
            <a:r>
              <a:rPr lang="ru-RU" sz="1600" dirty="0"/>
              <a:t> (</a:t>
            </a:r>
            <a:r>
              <a:rPr lang="ru-RU" sz="1600" dirty="0" err="1"/>
              <a:t>зокрема</a:t>
            </a:r>
            <a:r>
              <a:rPr lang="ru-RU" sz="1600" dirty="0"/>
              <a:t>, </a:t>
            </a:r>
            <a:r>
              <a:rPr lang="ru-RU" sz="1600" dirty="0" err="1"/>
              <a:t>інвесторам</a:t>
            </a:r>
            <a:r>
              <a:rPr lang="ru-RU" sz="1600" dirty="0"/>
              <a:t>) та для </a:t>
            </a:r>
            <a:r>
              <a:rPr lang="ru-RU" sz="1600" dirty="0" err="1"/>
              <a:t>внутрішнього</a:t>
            </a:r>
            <a:r>
              <a:rPr lang="ru-RU" sz="1600" dirty="0"/>
              <a:t> </a:t>
            </a:r>
            <a:r>
              <a:rPr lang="ru-RU" sz="1600" dirty="0" err="1"/>
              <a:t>користування</a:t>
            </a:r>
            <a:r>
              <a:rPr lang="ru-RU" sz="1600" dirty="0"/>
              <a:t> - як </a:t>
            </a:r>
            <a:r>
              <a:rPr lang="ru-RU" sz="1600" dirty="0" err="1"/>
              <a:t>інструмент</a:t>
            </a:r>
            <a:r>
              <a:rPr lang="ru-RU" sz="1600" dirty="0"/>
              <a:t> </a:t>
            </a:r>
            <a:r>
              <a:rPr lang="ru-RU" sz="1600" dirty="0" err="1"/>
              <a:t>керування</a:t>
            </a:r>
            <a:r>
              <a:rPr lang="ru-RU" sz="1600" dirty="0"/>
              <a:t>.</a:t>
            </a:r>
            <a:endParaRPr lang="uk-UA" sz="16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Бізнес-план дозволяє:</a:t>
            </a:r>
            <a:endParaRPr lang="uk-UA" noProof="0" dirty="0"/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700" dirty="0" err="1" smtClean="0"/>
              <a:t>управляти</a:t>
            </a:r>
            <a:r>
              <a:rPr lang="ru-RU" sz="1700" dirty="0" smtClean="0"/>
              <a:t> </a:t>
            </a:r>
            <a:r>
              <a:rPr lang="ru-RU" sz="1700" dirty="0" err="1"/>
              <a:t>власною</a:t>
            </a:r>
            <a:r>
              <a:rPr lang="ru-RU" sz="1700" dirty="0"/>
              <a:t> </a:t>
            </a:r>
            <a:r>
              <a:rPr lang="ru-RU" sz="1700" dirty="0" err="1"/>
              <a:t>підприємницькою</a:t>
            </a:r>
            <a:r>
              <a:rPr lang="ru-RU" sz="1700" dirty="0"/>
              <a:t> </a:t>
            </a:r>
            <a:r>
              <a:rPr lang="ru-RU" sz="1700" dirty="0" err="1"/>
              <a:t>діяльністю</a:t>
            </a:r>
            <a:r>
              <a:rPr lang="ru-RU" sz="1700" dirty="0"/>
              <a:t>, а не просто </a:t>
            </a:r>
            <a:r>
              <a:rPr lang="ru-RU" sz="1700" dirty="0" err="1"/>
              <a:t>реагувати</a:t>
            </a:r>
            <a:r>
              <a:rPr lang="ru-RU" sz="1700" dirty="0"/>
              <a:t> на </a:t>
            </a:r>
            <a:r>
              <a:rPr lang="ru-RU" sz="1700" dirty="0" err="1"/>
              <a:t>події</a:t>
            </a:r>
            <a:r>
              <a:rPr lang="ru-RU" sz="1700" dirty="0"/>
              <a:t>;</a:t>
            </a:r>
          </a:p>
          <a:p>
            <a:r>
              <a:rPr lang="ru-RU" sz="1700" dirty="0" err="1" smtClean="0"/>
              <a:t>обгрунтувати</a:t>
            </a:r>
            <a:r>
              <a:rPr lang="ru-RU" sz="1700" dirty="0" smtClean="0"/>
              <a:t> </a:t>
            </a:r>
            <a:r>
              <a:rPr lang="ru-RU" sz="1700" dirty="0" err="1"/>
              <a:t>вигідність</a:t>
            </a:r>
            <a:r>
              <a:rPr lang="ru-RU" sz="1700" dirty="0"/>
              <a:t> </a:t>
            </a:r>
            <a:r>
              <a:rPr lang="ru-RU" sz="1700" dirty="0" err="1"/>
              <a:t>запропонованого</a:t>
            </a:r>
            <a:r>
              <a:rPr lang="ru-RU" sz="1700" dirty="0"/>
              <a:t> проекту;</a:t>
            </a:r>
          </a:p>
          <a:p>
            <a:r>
              <a:rPr lang="ru-RU" sz="1700" dirty="0" err="1" smtClean="0"/>
              <a:t>залучити</a:t>
            </a:r>
            <a:r>
              <a:rPr lang="ru-RU" sz="1700" dirty="0" smtClean="0"/>
              <a:t> </a:t>
            </a:r>
            <a:r>
              <a:rPr lang="ru-RU" sz="1700" dirty="0" err="1"/>
              <a:t>можливих</a:t>
            </a:r>
            <a:r>
              <a:rPr lang="ru-RU" sz="1700" dirty="0"/>
              <a:t> </a:t>
            </a:r>
            <a:r>
              <a:rPr lang="ru-RU" sz="1700" dirty="0" err="1"/>
              <a:t>котрагентів</a:t>
            </a:r>
            <a:r>
              <a:rPr lang="ru-RU" sz="1700" dirty="0"/>
              <a:t>, </a:t>
            </a:r>
            <a:r>
              <a:rPr lang="ru-RU" sz="1700" dirty="0" err="1"/>
              <a:t>важливих</a:t>
            </a:r>
            <a:r>
              <a:rPr lang="ru-RU" sz="1700" dirty="0"/>
              <a:t> </a:t>
            </a:r>
            <a:r>
              <a:rPr lang="ru-RU" sz="1700" dirty="0" err="1"/>
              <a:t>партнерів</a:t>
            </a:r>
            <a:r>
              <a:rPr lang="ru-RU" sz="1700" dirty="0"/>
              <a:t>;</a:t>
            </a:r>
          </a:p>
          <a:p>
            <a:r>
              <a:rPr lang="ru-RU" sz="1700" dirty="0" err="1" smtClean="0"/>
              <a:t>привернути</a:t>
            </a:r>
            <a:r>
              <a:rPr lang="ru-RU" sz="1700" dirty="0" smtClean="0"/>
              <a:t> </a:t>
            </a:r>
            <a:r>
              <a:rPr lang="ru-RU" sz="1700" dirty="0" err="1"/>
              <a:t>увагу</a:t>
            </a:r>
            <a:r>
              <a:rPr lang="ru-RU" sz="1700" dirty="0"/>
              <a:t> </a:t>
            </a:r>
            <a:r>
              <a:rPr lang="ru-RU" sz="1700" dirty="0" err="1"/>
              <a:t>інвесторів</a:t>
            </a:r>
            <a:r>
              <a:rPr lang="ru-RU" sz="1700" dirty="0"/>
              <a:t> </a:t>
            </a:r>
            <a:r>
              <a:rPr lang="ru-RU" sz="1700" dirty="0" err="1"/>
              <a:t>привабливими</a:t>
            </a:r>
            <a:r>
              <a:rPr lang="ru-RU" sz="1700" dirty="0"/>
              <a:t> </a:t>
            </a:r>
            <a:r>
              <a:rPr lang="ru-RU" sz="1700" dirty="0" err="1"/>
              <a:t>можливостями</a:t>
            </a:r>
            <a:r>
              <a:rPr lang="ru-RU" sz="1700" dirty="0"/>
              <a:t> </a:t>
            </a:r>
            <a:r>
              <a:rPr lang="ru-RU" sz="1700" dirty="0" err="1"/>
              <a:t>розвитку</a:t>
            </a:r>
            <a:r>
              <a:rPr lang="ru-RU" sz="1700" dirty="0"/>
              <a:t> </a:t>
            </a:r>
            <a:r>
              <a:rPr lang="ru-RU" sz="1700" dirty="0" err="1"/>
              <a:t>виробництва</a:t>
            </a:r>
            <a:r>
              <a:rPr lang="ru-RU" sz="1700" dirty="0"/>
              <a:t> </a:t>
            </a:r>
            <a:r>
              <a:rPr lang="ru-RU" sz="1700" dirty="0" err="1"/>
              <a:t>або</a:t>
            </a:r>
            <a:r>
              <a:rPr lang="ru-RU" sz="1700" dirty="0"/>
              <a:t> </a:t>
            </a:r>
            <a:r>
              <a:rPr lang="ru-RU" sz="1700" dirty="0" err="1"/>
              <a:t>послуг</a:t>
            </a:r>
            <a:r>
              <a:rPr lang="ru-RU" sz="1700" dirty="0"/>
              <a:t> та </a:t>
            </a:r>
            <a:r>
              <a:rPr lang="ru-RU" sz="1700" dirty="0" err="1"/>
              <a:t>залучити</a:t>
            </a:r>
            <a:r>
              <a:rPr lang="ru-RU" sz="1700" dirty="0"/>
              <a:t> </a:t>
            </a:r>
            <a:r>
              <a:rPr lang="ru-RU" sz="1700" dirty="0" err="1"/>
              <a:t>їхні</a:t>
            </a:r>
            <a:r>
              <a:rPr lang="ru-RU" sz="1700" dirty="0"/>
              <a:t> </a:t>
            </a:r>
            <a:r>
              <a:rPr lang="ru-RU" sz="1700" dirty="0" err="1"/>
              <a:t>гроші</a:t>
            </a:r>
            <a:r>
              <a:rPr lang="ru-RU" sz="1700" dirty="0"/>
              <a:t>;</a:t>
            </a:r>
          </a:p>
          <a:p>
            <a:r>
              <a:rPr lang="ru-RU" sz="1700" dirty="0" smtClean="0"/>
              <a:t>як </a:t>
            </a:r>
            <a:r>
              <a:rPr lang="ru-RU" sz="1700" dirty="0"/>
              <a:t>реальна та </a:t>
            </a:r>
            <a:r>
              <a:rPr lang="ru-RU" sz="1700" dirty="0" err="1"/>
              <a:t>послідовна</a:t>
            </a:r>
            <a:r>
              <a:rPr lang="ru-RU" sz="1700" dirty="0"/>
              <a:t> </a:t>
            </a:r>
            <a:r>
              <a:rPr lang="ru-RU" sz="1700" dirty="0" err="1"/>
              <a:t>програма</a:t>
            </a:r>
            <a:r>
              <a:rPr lang="ru-RU" sz="1700" dirty="0"/>
              <a:t> - </a:t>
            </a:r>
            <a:r>
              <a:rPr lang="ru-RU" sz="1700" dirty="0" err="1"/>
              <a:t>ефективно</a:t>
            </a:r>
            <a:r>
              <a:rPr lang="ru-RU" sz="1700" dirty="0"/>
              <a:t> </a:t>
            </a:r>
            <a:r>
              <a:rPr lang="ru-RU" sz="1700" dirty="0" err="1"/>
              <a:t>здійснювати</a:t>
            </a:r>
            <a:r>
              <a:rPr lang="ru-RU" sz="1700" dirty="0"/>
              <a:t> </a:t>
            </a:r>
            <a:r>
              <a:rPr lang="ru-RU" sz="1700" dirty="0" err="1"/>
              <a:t>намічене</a:t>
            </a:r>
            <a:r>
              <a:rPr lang="ru-RU" sz="1700" dirty="0"/>
              <a:t>.</a:t>
            </a:r>
            <a:endParaRPr lang="uk-UA" sz="17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77200" cy="157879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Бізнес-план </a:t>
            </a:r>
            <a:r>
              <a:rPr lang="uk-UA" dirty="0"/>
              <a:t>допомагає майбутнім підприємцям вирішити наступні завдання:</a:t>
            </a:r>
            <a:endParaRPr lang="uk-UA" noProof="0" dirty="0"/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539552" y="2060848"/>
            <a:ext cx="8077200" cy="4411663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75000"/>
                </a:schemeClr>
              </a:buClr>
            </a:pPr>
            <a:r>
              <a:rPr lang="ru-RU" sz="1600" dirty="0" err="1" smtClean="0"/>
              <a:t>вивчити</a:t>
            </a:r>
            <a:r>
              <a:rPr lang="ru-RU" sz="1600" dirty="0" smtClean="0"/>
              <a:t> </a:t>
            </a:r>
            <a:r>
              <a:rPr lang="ru-RU" sz="1600" dirty="0" err="1"/>
              <a:t>перспективність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майбутнього</a:t>
            </a:r>
            <a:r>
              <a:rPr lang="ru-RU" sz="1600" dirty="0"/>
              <a:t> ринку </a:t>
            </a:r>
            <a:r>
              <a:rPr lang="ru-RU" sz="1600" dirty="0" err="1"/>
              <a:t>збуту</a:t>
            </a:r>
            <a:r>
              <a:rPr lang="ru-RU" sz="1600" dirty="0" smtClean="0"/>
              <a:t>;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1600" dirty="0" err="1" smtClean="0"/>
              <a:t>оцінити</a:t>
            </a:r>
            <a:r>
              <a:rPr lang="ru-RU" sz="1600" dirty="0" smtClean="0"/>
              <a:t> </a:t>
            </a:r>
            <a:r>
              <a:rPr lang="ru-RU" sz="1600" dirty="0" err="1"/>
              <a:t>витрати</a:t>
            </a:r>
            <a:r>
              <a:rPr lang="ru-RU" sz="1600" dirty="0"/>
              <a:t> на </a:t>
            </a:r>
            <a:r>
              <a:rPr lang="ru-RU" sz="1600" dirty="0" err="1"/>
              <a:t>виробництво</a:t>
            </a:r>
            <a:r>
              <a:rPr lang="ru-RU" sz="1600" dirty="0"/>
              <a:t> </a:t>
            </a:r>
            <a:r>
              <a:rPr lang="ru-RU" sz="1600" dirty="0" err="1"/>
              <a:t>продукції</a:t>
            </a:r>
            <a:r>
              <a:rPr lang="ru-RU" sz="1600" dirty="0"/>
              <a:t> (</a:t>
            </a:r>
            <a:r>
              <a:rPr lang="ru-RU" sz="1600" dirty="0" err="1"/>
              <a:t>надання</a:t>
            </a:r>
            <a:r>
              <a:rPr lang="ru-RU" sz="1600" dirty="0"/>
              <a:t> </a:t>
            </a:r>
            <a:r>
              <a:rPr lang="ru-RU" sz="1600" dirty="0" err="1"/>
              <a:t>послуг</a:t>
            </a:r>
            <a:r>
              <a:rPr lang="ru-RU" sz="1600" dirty="0"/>
              <a:t>), </a:t>
            </a:r>
            <a:r>
              <a:rPr lang="ru-RU" sz="1600" dirty="0" err="1"/>
              <a:t>порівняти</a:t>
            </a:r>
            <a:r>
              <a:rPr lang="ru-RU" sz="1600" dirty="0"/>
              <a:t> </a:t>
            </a:r>
            <a:r>
              <a:rPr lang="ru-RU" sz="1600" dirty="0" err="1"/>
              <a:t>їх</a:t>
            </a:r>
            <a:r>
              <a:rPr lang="ru-RU" sz="1600" dirty="0"/>
              <a:t> з </a:t>
            </a:r>
            <a:r>
              <a:rPr lang="ru-RU" sz="1600" dirty="0" err="1"/>
              <a:t>цінами</a:t>
            </a:r>
            <a:r>
              <a:rPr lang="ru-RU" sz="1600" dirty="0"/>
              <a:t>, за </a:t>
            </a:r>
            <a:r>
              <a:rPr lang="ru-RU" sz="1600" dirty="0" err="1"/>
              <a:t>якими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буде </a:t>
            </a:r>
            <a:r>
              <a:rPr lang="ru-RU" sz="1600" dirty="0" err="1"/>
              <a:t>продавати</a:t>
            </a:r>
            <a:r>
              <a:rPr lang="ru-RU" sz="1600" dirty="0"/>
              <a:t> </a:t>
            </a:r>
            <a:r>
              <a:rPr lang="ru-RU" sz="1600" dirty="0" err="1"/>
              <a:t>свої</a:t>
            </a:r>
            <a:r>
              <a:rPr lang="ru-RU" sz="1600" dirty="0"/>
              <a:t> </a:t>
            </a:r>
            <a:r>
              <a:rPr lang="ru-RU" sz="1600" dirty="0" err="1"/>
              <a:t>товари</a:t>
            </a:r>
            <a:r>
              <a:rPr lang="ru-RU" sz="1600" dirty="0"/>
              <a:t> (</a:t>
            </a:r>
            <a:r>
              <a:rPr lang="ru-RU" sz="1600" dirty="0" err="1"/>
              <a:t>послуги</a:t>
            </a:r>
            <a:r>
              <a:rPr lang="ru-RU" sz="1600" dirty="0"/>
              <a:t>), </a:t>
            </a:r>
            <a:r>
              <a:rPr lang="ru-RU" sz="1600" dirty="0" err="1"/>
              <a:t>щоб</a:t>
            </a:r>
            <a:r>
              <a:rPr lang="ru-RU" sz="1600" dirty="0"/>
              <a:t> </a:t>
            </a:r>
            <a:r>
              <a:rPr lang="ru-RU" sz="1600" dirty="0" err="1"/>
              <a:t>визначити</a:t>
            </a:r>
            <a:r>
              <a:rPr lang="ru-RU" sz="1600" dirty="0"/>
              <a:t> </a:t>
            </a:r>
            <a:r>
              <a:rPr lang="ru-RU" sz="1600" dirty="0" err="1"/>
              <a:t>потенційну</a:t>
            </a:r>
            <a:r>
              <a:rPr lang="ru-RU" sz="1600" dirty="0"/>
              <a:t> </a:t>
            </a:r>
            <a:r>
              <a:rPr lang="ru-RU" sz="1600" dirty="0" err="1"/>
              <a:t>прибутковість</a:t>
            </a:r>
            <a:r>
              <a:rPr lang="ru-RU" sz="1600" dirty="0"/>
              <a:t> </a:t>
            </a:r>
            <a:r>
              <a:rPr lang="ru-RU" sz="1600" dirty="0" err="1"/>
              <a:t>справи</a:t>
            </a:r>
            <a:r>
              <a:rPr lang="ru-RU" sz="1600" dirty="0" smtClean="0"/>
              <a:t>;</a:t>
            </a:r>
          </a:p>
          <a:p>
            <a:pPr>
              <a:buClr>
                <a:schemeClr val="tx2">
                  <a:lumMod val="75000"/>
                </a:schemeClr>
              </a:buClr>
            </a:pPr>
            <a:endParaRPr lang="ru-RU" sz="1600" dirty="0"/>
          </a:p>
          <a:p>
            <a:pPr>
              <a:buClr>
                <a:schemeClr val="tx2">
                  <a:lumMod val="75000"/>
                </a:schemeClr>
              </a:buClr>
            </a:pPr>
            <a:r>
              <a:rPr lang="ru-RU" sz="1600" dirty="0" err="1" smtClean="0"/>
              <a:t>визначити</a:t>
            </a:r>
            <a:r>
              <a:rPr lang="ru-RU" sz="1600" dirty="0" smtClean="0"/>
              <a:t> </a:t>
            </a:r>
            <a:r>
              <a:rPr lang="ru-RU" sz="1600" dirty="0" err="1"/>
              <a:t>ті</a:t>
            </a:r>
            <a:r>
              <a:rPr lang="ru-RU" sz="1600" dirty="0"/>
              <a:t> </a:t>
            </a:r>
            <a:r>
              <a:rPr lang="ru-RU" sz="1600" dirty="0" err="1"/>
              <a:t>показники</a:t>
            </a:r>
            <a:r>
              <a:rPr lang="ru-RU" sz="1600" dirty="0"/>
              <a:t>, за </a:t>
            </a:r>
            <a:r>
              <a:rPr lang="ru-RU" sz="1600" dirty="0" err="1"/>
              <a:t>якими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буде </a:t>
            </a:r>
            <a:r>
              <a:rPr lang="ru-RU" sz="1600" dirty="0" err="1"/>
              <a:t>постійно</a:t>
            </a:r>
            <a:r>
              <a:rPr lang="ru-RU" sz="1600" dirty="0"/>
              <a:t> </a:t>
            </a:r>
            <a:r>
              <a:rPr lang="ru-RU" sz="1600" dirty="0" err="1"/>
              <a:t>контролювати</a:t>
            </a:r>
            <a:r>
              <a:rPr lang="ru-RU" sz="1600" dirty="0"/>
              <a:t> стан справ.</a:t>
            </a:r>
            <a:endParaRPr lang="uk-UA" sz="16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7200" cy="1800200"/>
          </a:xfrm>
        </p:spPr>
        <p:txBody>
          <a:bodyPr>
            <a:normAutofit/>
          </a:bodyPr>
          <a:lstStyle/>
          <a:p>
            <a:r>
              <a:rPr lang="uk-UA" sz="2800" dirty="0"/>
              <a:t>Бізнес-план також повинен допомогти підприємцю вирішити наступні основні завдання, пов'язані з функціонуванням діяльності:</a:t>
            </a:r>
            <a:endParaRPr lang="uk-UA" sz="2800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539552" y="2348880"/>
            <a:ext cx="8077200" cy="4176464"/>
          </a:xfrm>
        </p:spPr>
        <p:txBody>
          <a:bodyPr>
            <a:normAutofit fontScale="92500"/>
          </a:bodyPr>
          <a:lstStyle/>
          <a:p>
            <a:r>
              <a:rPr lang="uk-UA" sz="1800" dirty="0" smtClean="0"/>
              <a:t> </a:t>
            </a:r>
            <a:r>
              <a:rPr lang="uk-UA" sz="1800" dirty="0"/>
              <a:t>визначити конкретні напрямки діяльності та перспективні ринки збуту;</a:t>
            </a:r>
          </a:p>
          <a:p>
            <a:endParaRPr lang="uk-UA" sz="1800" dirty="0"/>
          </a:p>
          <a:p>
            <a:r>
              <a:rPr lang="uk-UA" sz="1800" dirty="0" smtClean="0"/>
              <a:t>оцінити </a:t>
            </a:r>
            <a:r>
              <a:rPr lang="uk-UA" sz="1800" dirty="0"/>
              <a:t>витрати, необхідні для виготовлення і збуту продукції (надання послуг), порівняти їх з цінами, за якими вони будуть продаватися, щоб визначити потенційну прибутковість проекту;</a:t>
            </a:r>
          </a:p>
          <a:p>
            <a:endParaRPr lang="uk-UA" sz="1800" dirty="0"/>
          </a:p>
          <a:p>
            <a:r>
              <a:rPr lang="uk-UA" sz="1800" dirty="0" smtClean="0"/>
              <a:t>виявити </a:t>
            </a:r>
            <a:r>
              <a:rPr lang="uk-UA" sz="1800" dirty="0"/>
              <a:t>відповідність кадрів і умов для мотивації їх праці результатам досягнення поставлених завдань;</a:t>
            </a:r>
          </a:p>
          <a:p>
            <a:endParaRPr lang="uk-UA" sz="1800" dirty="0"/>
          </a:p>
          <a:p>
            <a:r>
              <a:rPr lang="uk-UA" sz="1800" dirty="0" smtClean="0"/>
              <a:t>проаналізувати </a:t>
            </a:r>
            <a:r>
              <a:rPr lang="uk-UA" sz="1800" dirty="0"/>
              <a:t>матеріальне та фінансове положення і визначити, чи відповідають матеріальні і фінансові ресурси досягненню намічених цілей;</a:t>
            </a:r>
          </a:p>
          <a:p>
            <a:endParaRPr lang="uk-UA" sz="1800" dirty="0"/>
          </a:p>
          <a:p>
            <a:r>
              <a:rPr lang="uk-UA" sz="1800" dirty="0" smtClean="0"/>
              <a:t>прорахувати </a:t>
            </a:r>
            <a:r>
              <a:rPr lang="uk-UA" sz="1800" dirty="0"/>
              <a:t>ризики і передбачити труднощі, що можуть перешкодити виконанню бізнес-плану.</a:t>
            </a:r>
            <a:endParaRPr lang="uk-UA" sz="18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сучасній</a:t>
            </a:r>
            <a:r>
              <a:rPr lang="ru-RU" dirty="0"/>
              <a:t> </a:t>
            </a:r>
            <a:r>
              <a:rPr lang="ru-RU" dirty="0" err="1"/>
              <a:t>практиці</a:t>
            </a:r>
            <a:r>
              <a:rPr lang="ru-RU" dirty="0"/>
              <a:t> </a:t>
            </a:r>
            <a:r>
              <a:rPr lang="ru-RU" dirty="0" err="1"/>
              <a:t>бізнес</a:t>
            </a:r>
            <a:r>
              <a:rPr lang="ru-RU" dirty="0"/>
              <a:t>-план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:</a:t>
            </a:r>
            <a:endParaRPr lang="uk-UA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b="1" dirty="0"/>
              <a:t> </a:t>
            </a:r>
            <a:r>
              <a:rPr lang="uk-UA" sz="1600" b="1" u="sng" dirty="0" smtClean="0"/>
              <a:t>Перша функція </a:t>
            </a:r>
            <a:r>
              <a:rPr lang="uk-UA" sz="1600" dirty="0" smtClean="0"/>
              <a:t>- пов'язана </a:t>
            </a:r>
            <a:r>
              <a:rPr lang="uk-UA" sz="1600" dirty="0"/>
              <a:t>з можливістю його використання для розробки стратегії бізнесу. Ця функція життєво необхідна в період створення підприємства, а також при </a:t>
            </a:r>
            <a:r>
              <a:rPr lang="uk-UA" sz="1600" dirty="0" smtClean="0"/>
              <a:t>розробці </a:t>
            </a:r>
            <a:r>
              <a:rPr lang="uk-UA" sz="1600" dirty="0"/>
              <a:t>нових напрямів діяльності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endParaRPr lang="uk-UA" sz="1600" dirty="0" smtClean="0"/>
          </a:p>
          <a:p>
            <a:pPr marL="0" indent="0">
              <a:buNone/>
            </a:pPr>
            <a:r>
              <a:rPr lang="uk-UA" sz="1600" b="1" dirty="0" smtClean="0"/>
              <a:t> </a:t>
            </a:r>
            <a:r>
              <a:rPr lang="uk-UA" sz="1600" b="1" u="sng" dirty="0" smtClean="0"/>
              <a:t>Друга </a:t>
            </a:r>
            <a:r>
              <a:rPr lang="uk-UA" sz="1600" b="1" u="sng" dirty="0"/>
              <a:t>функція </a:t>
            </a:r>
            <a:r>
              <a:rPr lang="uk-UA" sz="1600" dirty="0"/>
              <a:t>— планування. Вона дозволяє оцінити можливості розвитку нового напрямку діяльності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b="1" dirty="0"/>
              <a:t> </a:t>
            </a:r>
            <a:r>
              <a:rPr lang="uk-UA" sz="1600" b="1" u="sng" dirty="0" smtClean="0"/>
              <a:t>Третя функція</a:t>
            </a:r>
            <a:r>
              <a:rPr lang="uk-UA" sz="1600" b="1" dirty="0" smtClean="0"/>
              <a:t> </a:t>
            </a:r>
            <a:r>
              <a:rPr lang="uk-UA" sz="1600" dirty="0" smtClean="0"/>
              <a:t>дозволяє </a:t>
            </a:r>
            <a:r>
              <a:rPr lang="uk-UA" sz="1600" dirty="0"/>
              <a:t>залучати фінанси — позики, кредити тощо</a:t>
            </a:r>
            <a:r>
              <a:rPr lang="uk-UA" sz="1600" dirty="0" smtClean="0"/>
              <a:t>.</a:t>
            </a:r>
          </a:p>
          <a:p>
            <a:pPr marL="0" indent="0">
              <a:buNone/>
            </a:pPr>
            <a:endParaRPr lang="uk-UA" sz="1600" dirty="0"/>
          </a:p>
          <a:p>
            <a:pPr marL="0" indent="0">
              <a:buNone/>
            </a:pPr>
            <a:r>
              <a:rPr lang="uk-UA" sz="1600" b="1" dirty="0" smtClean="0"/>
              <a:t> </a:t>
            </a:r>
            <a:r>
              <a:rPr lang="uk-UA" sz="1600" b="1" u="sng" dirty="0" smtClean="0"/>
              <a:t>Четверта функція</a:t>
            </a:r>
            <a:r>
              <a:rPr lang="uk-UA" sz="1600" b="1" dirty="0" smtClean="0"/>
              <a:t> </a:t>
            </a:r>
            <a:r>
              <a:rPr lang="uk-UA" sz="1600" dirty="0" smtClean="0"/>
              <a:t>дозволяє </a:t>
            </a:r>
            <a:r>
              <a:rPr lang="uk-UA" sz="1600" dirty="0"/>
              <a:t>залучити до реалізації проекту потенційних партнерів, які побажають вкласти у виробництво власний капітал чи наявну в них технологію.</a:t>
            </a:r>
            <a:endParaRPr lang="uk-UA" sz="16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67544" y="476672"/>
            <a:ext cx="807720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1600" dirty="0" smtClean="0"/>
              <a:t>  Вирішення </a:t>
            </a:r>
            <a:r>
              <a:rPr lang="uk-UA" sz="1600" dirty="0"/>
              <a:t>питання про надання фінансів чи матеріальних ресурсів можливо лише за наявності бізнес-плану, що відображає напрям розвитку на визначений період часу. Отже, планування є невід'ємною частиною будь-якого бізнесу, незалежно від його розміру</a:t>
            </a:r>
            <a:r>
              <a:rPr lang="uk-UA" sz="1600" dirty="0" smtClean="0"/>
              <a:t>.</a:t>
            </a:r>
          </a:p>
          <a:p>
            <a:pPr marL="0" indent="0" algn="just">
              <a:buNone/>
            </a:pPr>
            <a:endParaRPr lang="uk-UA" sz="1600" noProof="0" dirty="0"/>
          </a:p>
          <a:p>
            <a:pPr marL="0" indent="0" algn="just">
              <a:buNone/>
            </a:pPr>
            <a:r>
              <a:rPr lang="ru-RU" sz="1600" dirty="0" smtClean="0"/>
              <a:t>  </a:t>
            </a:r>
            <a:r>
              <a:rPr lang="ru-RU" sz="1600" dirty="0" err="1" smtClean="0"/>
              <a:t>Бізнес</a:t>
            </a:r>
            <a:r>
              <a:rPr lang="ru-RU" sz="1600" dirty="0" smtClean="0"/>
              <a:t>-план </a:t>
            </a:r>
            <a:r>
              <a:rPr lang="ru-RU" sz="1600" dirty="0" err="1"/>
              <a:t>узагальнює</a:t>
            </a:r>
            <a:r>
              <a:rPr lang="ru-RU" sz="1600" dirty="0"/>
              <a:t> </a:t>
            </a:r>
            <a:r>
              <a:rPr lang="ru-RU" sz="1600" dirty="0" err="1"/>
              <a:t>аналіз</a:t>
            </a:r>
            <a:r>
              <a:rPr lang="ru-RU" sz="1600" dirty="0"/>
              <a:t> </a:t>
            </a:r>
            <a:r>
              <a:rPr lang="ru-RU" sz="1600" dirty="0" err="1"/>
              <a:t>можливостей</a:t>
            </a:r>
            <a:r>
              <a:rPr lang="ru-RU" sz="1600" dirty="0"/>
              <a:t> </a:t>
            </a:r>
            <a:r>
              <a:rPr lang="ru-RU" sz="1600" dirty="0" err="1"/>
              <a:t>бізнесу</a:t>
            </a:r>
            <a:r>
              <a:rPr lang="ru-RU" sz="1600" dirty="0"/>
              <a:t> в </a:t>
            </a:r>
            <a:r>
              <a:rPr lang="ru-RU" sz="1600" dirty="0" err="1"/>
              <a:t>конкретній</a:t>
            </a:r>
            <a:r>
              <a:rPr lang="ru-RU" sz="1600" dirty="0"/>
              <a:t> </a:t>
            </a:r>
            <a:r>
              <a:rPr lang="ru-RU" sz="1600" dirty="0" err="1"/>
              <a:t>ситуації</a:t>
            </a:r>
            <a:r>
              <a:rPr lang="ru-RU" sz="1600" dirty="0"/>
              <a:t> і </a:t>
            </a:r>
            <a:r>
              <a:rPr lang="ru-RU" sz="1600" dirty="0" err="1"/>
              <a:t>дає</a:t>
            </a:r>
            <a:r>
              <a:rPr lang="ru-RU" sz="1600" dirty="0"/>
              <a:t> </a:t>
            </a:r>
            <a:r>
              <a:rPr lang="ru-RU" sz="1600" dirty="0" err="1"/>
              <a:t>чітке</a:t>
            </a:r>
            <a:r>
              <a:rPr lang="ru-RU" sz="1600" dirty="0"/>
              <a:t> </a:t>
            </a:r>
            <a:r>
              <a:rPr lang="ru-RU" sz="1600" dirty="0" err="1"/>
              <a:t>уявлення</a:t>
            </a:r>
            <a:r>
              <a:rPr lang="ru-RU" sz="1600" dirty="0"/>
              <a:t> про те, </a:t>
            </a:r>
            <a:r>
              <a:rPr lang="ru-RU" sz="1600" dirty="0" err="1"/>
              <a:t>яким</a:t>
            </a:r>
            <a:r>
              <a:rPr lang="ru-RU" sz="1600" dirty="0"/>
              <a:t> чином </a:t>
            </a:r>
            <a:r>
              <a:rPr lang="ru-RU" sz="1600" dirty="0" err="1"/>
              <a:t>планується</a:t>
            </a:r>
            <a:r>
              <a:rPr lang="ru-RU" sz="1600" dirty="0"/>
              <a:t> </a:t>
            </a:r>
            <a:r>
              <a:rPr lang="ru-RU" sz="1600" dirty="0" err="1"/>
              <a:t>використовувати</a:t>
            </a:r>
            <a:r>
              <a:rPr lang="ru-RU" sz="1600" dirty="0"/>
              <a:t> </a:t>
            </a:r>
            <a:r>
              <a:rPr lang="ru-RU" sz="1600" dirty="0" err="1"/>
              <a:t>наявний</a:t>
            </a:r>
            <a:r>
              <a:rPr lang="ru-RU" sz="1600" dirty="0"/>
              <a:t> </a:t>
            </a:r>
            <a:r>
              <a:rPr lang="ru-RU" sz="1600" dirty="0" err="1" smtClean="0"/>
              <a:t>потенціал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endParaRPr lang="uk-UA" sz="1600" noProof="0" dirty="0"/>
          </a:p>
          <a:p>
            <a:pPr marL="0" indent="0" algn="just">
              <a:buNone/>
            </a:pPr>
            <a:r>
              <a:rPr lang="ru-RU" sz="1600" dirty="0" smtClean="0"/>
              <a:t>  План </a:t>
            </a:r>
            <a:r>
              <a:rPr lang="ru-RU" sz="1600" dirty="0" err="1"/>
              <a:t>може</a:t>
            </a:r>
            <a:r>
              <a:rPr lang="ru-RU" sz="1600" dirty="0"/>
              <a:t> бути </a:t>
            </a:r>
            <a:r>
              <a:rPr lang="ru-RU" sz="1600" dirty="0" err="1"/>
              <a:t>розроблений</a:t>
            </a:r>
            <a:r>
              <a:rPr lang="ru-RU" sz="1600" dirty="0"/>
              <a:t> менеджером, </a:t>
            </a:r>
            <a:r>
              <a:rPr lang="ru-RU" sz="1600" dirty="0" err="1"/>
              <a:t>керівником</a:t>
            </a:r>
            <a:r>
              <a:rPr lang="ru-RU" sz="1600" dirty="0"/>
              <a:t>, </a:t>
            </a:r>
            <a:r>
              <a:rPr lang="ru-RU" sz="1600" dirty="0" err="1"/>
              <a:t>фірмою</a:t>
            </a:r>
            <a:r>
              <a:rPr lang="ru-RU" sz="1600" dirty="0"/>
              <a:t>, </a:t>
            </a:r>
            <a:r>
              <a:rPr lang="ru-RU" sz="1600" dirty="0" err="1"/>
              <a:t>групою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консалтинговою </a:t>
            </a:r>
            <a:r>
              <a:rPr lang="ru-RU" sz="1600" dirty="0" err="1"/>
              <a:t>організацією</a:t>
            </a:r>
            <a:r>
              <a:rPr lang="ru-RU" sz="1600" dirty="0"/>
              <a:t>. Для </a:t>
            </a:r>
            <a:r>
              <a:rPr lang="ru-RU" sz="1600" dirty="0" err="1"/>
              <a:t>визначення</a:t>
            </a:r>
            <a:r>
              <a:rPr lang="ru-RU" sz="1600" dirty="0"/>
              <a:t> </a:t>
            </a:r>
            <a:r>
              <a:rPr lang="ru-RU" sz="1600" dirty="0" err="1"/>
              <a:t>стратегії</a:t>
            </a:r>
            <a:r>
              <a:rPr lang="ru-RU" sz="1600" dirty="0"/>
              <a:t> </a:t>
            </a:r>
            <a:r>
              <a:rPr lang="ru-RU" sz="1600" dirty="0" err="1"/>
              <a:t>розвитку</a:t>
            </a:r>
            <a:r>
              <a:rPr lang="ru-RU" sz="1600" dirty="0"/>
              <a:t> </a:t>
            </a:r>
            <a:r>
              <a:rPr lang="ru-RU" sz="1600" dirty="0" err="1"/>
              <a:t>складається</a:t>
            </a:r>
            <a:r>
              <a:rPr lang="ru-RU" sz="1600" dirty="0"/>
              <a:t> </a:t>
            </a:r>
            <a:r>
              <a:rPr lang="ru-RU" sz="1600" dirty="0" err="1"/>
              <a:t>розгорнутий</a:t>
            </a:r>
            <a:r>
              <a:rPr lang="ru-RU" sz="1600" dirty="0"/>
              <a:t> </a:t>
            </a:r>
            <a:r>
              <a:rPr lang="ru-RU" sz="1600" dirty="0" err="1"/>
              <a:t>бізнес</a:t>
            </a:r>
            <a:r>
              <a:rPr lang="ru-RU" sz="1600" dirty="0"/>
              <a:t>-план. </a:t>
            </a:r>
            <a:r>
              <a:rPr lang="ru-RU" sz="1600" dirty="0" err="1"/>
              <a:t>Нерідко</a:t>
            </a:r>
            <a:r>
              <a:rPr lang="ru-RU" sz="1600" dirty="0"/>
              <a:t> </a:t>
            </a:r>
            <a:r>
              <a:rPr lang="ru-RU" sz="1600" dirty="0" err="1"/>
              <a:t>вже</a:t>
            </a:r>
            <a:r>
              <a:rPr lang="ru-RU" sz="1600" dirty="0"/>
              <a:t> на </a:t>
            </a:r>
            <a:r>
              <a:rPr lang="ru-RU" sz="1600" dirty="0" err="1"/>
              <a:t>стадії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підготовки</a:t>
            </a:r>
            <a:r>
              <a:rPr lang="ru-RU" sz="1600" dirty="0"/>
              <a:t> </a:t>
            </a:r>
            <a:r>
              <a:rPr lang="ru-RU" sz="1600" dirty="0" err="1"/>
              <a:t>визначаються</a:t>
            </a:r>
            <a:r>
              <a:rPr lang="ru-RU" sz="1600" dirty="0"/>
              <a:t> </a:t>
            </a:r>
            <a:r>
              <a:rPr lang="ru-RU" sz="1600" dirty="0" err="1"/>
              <a:t>потенційні</a:t>
            </a:r>
            <a:r>
              <a:rPr lang="ru-RU" sz="1600" dirty="0"/>
              <a:t> </a:t>
            </a:r>
            <a:r>
              <a:rPr lang="ru-RU" sz="1600" dirty="0" err="1"/>
              <a:t>партнери</a:t>
            </a:r>
            <a:r>
              <a:rPr lang="ru-RU" sz="1600" dirty="0"/>
              <a:t> та </a:t>
            </a:r>
            <a:r>
              <a:rPr lang="ru-RU" sz="1600" dirty="0" err="1"/>
              <a:t>інвестори</a:t>
            </a:r>
            <a:r>
              <a:rPr lang="ru-RU" sz="1600" dirty="0"/>
              <a:t>. </a:t>
            </a:r>
            <a:r>
              <a:rPr lang="ru-RU" sz="1600" dirty="0" err="1"/>
              <a:t>Що</a:t>
            </a:r>
            <a:r>
              <a:rPr lang="ru-RU" sz="1600" dirty="0"/>
              <a:t> до </a:t>
            </a:r>
            <a:r>
              <a:rPr lang="ru-RU" sz="1600" dirty="0" err="1"/>
              <a:t>тимчасового</a:t>
            </a:r>
            <a:r>
              <a:rPr lang="ru-RU" sz="1600" dirty="0"/>
              <a:t> аспекту </a:t>
            </a:r>
            <a:r>
              <a:rPr lang="ru-RU" sz="1600" dirty="0" err="1"/>
              <a:t>бізнес-планування</a:t>
            </a:r>
            <a:r>
              <a:rPr lang="ru-RU" sz="1600" dirty="0"/>
              <a:t>, то в </a:t>
            </a:r>
            <a:r>
              <a:rPr lang="ru-RU" sz="1600" dirty="0" err="1"/>
              <a:t>більшості</a:t>
            </a:r>
            <a:r>
              <a:rPr lang="ru-RU" sz="1600" dirty="0"/>
              <a:t> </a:t>
            </a:r>
            <a:r>
              <a:rPr lang="ru-RU" sz="1600" dirty="0" err="1"/>
              <a:t>випадків</a:t>
            </a:r>
            <a:r>
              <a:rPr lang="ru-RU" sz="1600" dirty="0"/>
              <a:t> </a:t>
            </a:r>
            <a:r>
              <a:rPr lang="ru-RU" sz="1600" dirty="0" err="1"/>
              <a:t>складаються</a:t>
            </a:r>
            <a:r>
              <a:rPr lang="ru-RU" sz="1600" dirty="0"/>
              <a:t> </a:t>
            </a:r>
            <a:r>
              <a:rPr lang="ru-RU" sz="1600" dirty="0" err="1"/>
              <a:t>плани</a:t>
            </a:r>
            <a:r>
              <a:rPr lang="ru-RU" sz="1600" dirty="0"/>
              <a:t> на </a:t>
            </a:r>
            <a:r>
              <a:rPr lang="ru-RU" sz="1600" dirty="0" err="1"/>
              <a:t>рік</a:t>
            </a:r>
            <a:r>
              <a:rPr lang="ru-RU" sz="1600" dirty="0"/>
              <a:t>. У них детально </a:t>
            </a:r>
            <a:r>
              <a:rPr lang="ru-RU" sz="1600" dirty="0" err="1"/>
              <a:t>розглядаються</a:t>
            </a:r>
            <a:r>
              <a:rPr lang="ru-RU" sz="1600" dirty="0"/>
              <a:t> </a:t>
            </a:r>
            <a:r>
              <a:rPr lang="ru-RU" sz="1600" dirty="0" err="1"/>
              <a:t>різні</a:t>
            </a:r>
            <a:r>
              <a:rPr lang="ru-RU" sz="1600" dirty="0"/>
              <a:t> напрямки </a:t>
            </a:r>
            <a:r>
              <a:rPr lang="ru-RU" sz="1600" dirty="0" err="1"/>
              <a:t>діяльності</a:t>
            </a:r>
            <a:r>
              <a:rPr lang="ru-RU" sz="1600" dirty="0"/>
              <a:t> на </a:t>
            </a:r>
            <a:r>
              <a:rPr lang="ru-RU" sz="1600" dirty="0" err="1"/>
              <a:t>цей</a:t>
            </a:r>
            <a:r>
              <a:rPr lang="ru-RU" sz="1600" dirty="0"/>
              <a:t> </a:t>
            </a:r>
            <a:r>
              <a:rPr lang="ru-RU" sz="1600" dirty="0" err="1"/>
              <a:t>період</a:t>
            </a:r>
            <a:r>
              <a:rPr lang="ru-RU" sz="1600" dirty="0"/>
              <a:t> і детально </a:t>
            </a:r>
            <a:r>
              <a:rPr lang="ru-RU" sz="1600" dirty="0" err="1"/>
              <a:t>характеризується</a:t>
            </a:r>
            <a:r>
              <a:rPr lang="ru-RU" sz="1600" dirty="0"/>
              <a:t> </a:t>
            </a:r>
            <a:r>
              <a:rPr lang="ru-RU" sz="1600" dirty="0" err="1"/>
              <a:t>подальший</a:t>
            </a:r>
            <a:r>
              <a:rPr lang="ru-RU" sz="1600" dirty="0"/>
              <a:t> </a:t>
            </a:r>
            <a:r>
              <a:rPr lang="ru-RU" sz="1600" dirty="0" err="1"/>
              <a:t>розвиток</a:t>
            </a:r>
            <a:r>
              <a:rPr lang="ru-RU" sz="1600" dirty="0" smtClean="0"/>
              <a:t>.</a:t>
            </a:r>
          </a:p>
          <a:p>
            <a:pPr marL="0" indent="0" algn="just">
              <a:buNone/>
            </a:pPr>
            <a:endParaRPr lang="uk-UA" sz="1600" noProof="0" dirty="0"/>
          </a:p>
          <a:p>
            <a:pPr marL="0" indent="0" algn="just">
              <a:buNone/>
            </a:pPr>
            <a:r>
              <a:rPr lang="uk-UA" sz="1600" dirty="0"/>
              <a:t>У бізнес-плані оцінюється перспективна ситуація як усередині діяльності, так і поза нею. Таким чином, найчастіше бізнес-план використовується при оцінці ринкової ситуації та при пошуку інвесторів.</a:t>
            </a:r>
            <a:endParaRPr lang="uk-UA" sz="16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77200" cy="10801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>Фінансовий план</a:t>
            </a:r>
            <a:br>
              <a:rPr lang="uk-UA" dirty="0"/>
            </a:br>
            <a:endParaRPr lang="uk-UA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611560" y="1196752"/>
            <a:ext cx="8077200" cy="441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dirty="0" smtClean="0"/>
              <a:t>  </a:t>
            </a:r>
            <a:r>
              <a:rPr lang="uk-UA" sz="1600" dirty="0" err="1" smtClean="0"/>
              <a:t>Обгрунтовується</a:t>
            </a:r>
            <a:r>
              <a:rPr lang="uk-UA" sz="1600" dirty="0" smtClean="0"/>
              <a:t> фінансова діяльність, як на короткий термін так і на перспективу, з метою забезпечення життєдіяльності суб‘єктів господарювання та ефективного використання коштів. Розробляється на основі аналізу поточної фінансової інформації та прогнозу реалізації продукції (надання послуг) у наступні періоди.</a:t>
            </a:r>
          </a:p>
          <a:p>
            <a:pPr marL="0" indent="0">
              <a:buNone/>
            </a:pPr>
            <a:r>
              <a:rPr lang="uk-UA" sz="1600" dirty="0" smtClean="0"/>
              <a:t>  Мета розділу - </a:t>
            </a:r>
            <a:r>
              <a:rPr lang="uk-UA" sz="1600" dirty="0" err="1" smtClean="0"/>
              <a:t>обгрунтувати</a:t>
            </a:r>
            <a:r>
              <a:rPr lang="uk-UA" sz="1600" dirty="0" smtClean="0"/>
              <a:t> систему планових даних, що відображують очікувані фінансові результати підприємницької діяльності.</a:t>
            </a:r>
          </a:p>
          <a:p>
            <a:pPr marL="0" indent="0">
              <a:buNone/>
            </a:pPr>
            <a:r>
              <a:rPr lang="uk-UA" sz="1600" dirty="0" smtClean="0"/>
              <a:t>  Як правило, розділ складається з:</a:t>
            </a:r>
          </a:p>
          <a:p>
            <a:pPr marL="0" indent="0">
              <a:buNone/>
            </a:pPr>
            <a:r>
              <a:rPr lang="uk-UA" sz="1600" dirty="0" smtClean="0"/>
              <a:t> - прогнозу обсягів реалізації продукції (послуг),</a:t>
            </a:r>
          </a:p>
          <a:p>
            <a:pPr marL="0" indent="0">
              <a:buNone/>
            </a:pPr>
            <a:r>
              <a:rPr lang="uk-UA" sz="1600" dirty="0" smtClean="0"/>
              <a:t> - балансу грошових доходів і надходжень,</a:t>
            </a:r>
          </a:p>
          <a:p>
            <a:pPr marL="0" indent="0">
              <a:buNone/>
            </a:pPr>
            <a:r>
              <a:rPr lang="uk-UA" sz="1600" dirty="0" smtClean="0"/>
              <a:t> - таблиці доходів та витрат, </a:t>
            </a:r>
          </a:p>
          <a:p>
            <a:pPr marL="0" indent="0">
              <a:buNone/>
            </a:pPr>
            <a:r>
              <a:rPr lang="uk-UA" sz="1600" dirty="0" smtClean="0"/>
              <a:t> - зведеного балансу активів та пасивів,</a:t>
            </a:r>
          </a:p>
          <a:p>
            <a:pPr marL="0" indent="0">
              <a:buNone/>
            </a:pPr>
            <a:r>
              <a:rPr lang="uk-UA" sz="1600" dirty="0" smtClean="0"/>
              <a:t> - графіка прибутковості.</a:t>
            </a:r>
            <a:endParaRPr lang="uk-UA" sz="16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081922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9312BC3-DBEA-4C64-B28A-F08AB1776C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TS010081922</Template>
  <TotalTime>0</TotalTime>
  <Words>782</Words>
  <Application>Microsoft Office PowerPoint</Application>
  <PresentationFormat>Экран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TS010081922</vt:lpstr>
      <vt:lpstr>Бізнес-план</vt:lpstr>
      <vt:lpstr>Мета бізнес-планування</vt:lpstr>
      <vt:lpstr>Презентация PowerPoint</vt:lpstr>
      <vt:lpstr>Бізнес-план дозволяє:</vt:lpstr>
      <vt:lpstr>Бізнес-план допомагає майбутнім підприємцям вирішити наступні завдання:</vt:lpstr>
      <vt:lpstr>Бізнес-план також повинен допомогти підприємцю вирішити наступні основні завдання, пов'язані з функціонуванням діяльності:</vt:lpstr>
      <vt:lpstr>У сучасній практиці бізнес-план виконує чотири функції:</vt:lpstr>
      <vt:lpstr>Презентация PowerPoint</vt:lpstr>
      <vt:lpstr>    Фінансовий план </vt:lpstr>
      <vt:lpstr>Складові бізнес-плану: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2013-12-18T19:51:18Z</dcterms:created>
  <dcterms:modified xsi:type="dcterms:W3CDTF">2013-12-18T20:54:27Z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