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5" r:id="rId3"/>
  </p:sldMasterIdLst>
  <p:sldIdLst>
    <p:sldId id="256" r:id="rId4"/>
    <p:sldId id="258" r:id="rId5"/>
    <p:sldId id="279" r:id="rId6"/>
    <p:sldId id="259" r:id="rId7"/>
    <p:sldId id="260" r:id="rId8"/>
    <p:sldId id="280" r:id="rId9"/>
    <p:sldId id="263" r:id="rId10"/>
    <p:sldId id="264" r:id="rId11"/>
    <p:sldId id="287" r:id="rId12"/>
    <p:sldId id="265" r:id="rId13"/>
    <p:sldId id="281" r:id="rId14"/>
    <p:sldId id="282" r:id="rId15"/>
    <p:sldId id="283" r:id="rId16"/>
    <p:sldId id="284" r:id="rId17"/>
    <p:sldId id="285" r:id="rId18"/>
    <p:sldId id="266" r:id="rId19"/>
    <p:sldId id="267" r:id="rId20"/>
    <p:sldId id="268" r:id="rId21"/>
    <p:sldId id="269" r:id="rId22"/>
    <p:sldId id="270" r:id="rId23"/>
    <p:sldId id="271" r:id="rId24"/>
    <p:sldId id="289" r:id="rId25"/>
    <p:sldId id="288" r:id="rId26"/>
    <p:sldId id="272" r:id="rId27"/>
    <p:sldId id="273" r:id="rId28"/>
    <p:sldId id="274" r:id="rId29"/>
    <p:sldId id="275" r:id="rId30"/>
    <p:sldId id="276" r:id="rId31"/>
    <p:sldId id="277" r:id="rId32"/>
    <p:sldId id="278" r:id="rId3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sorterViewPr>
    <p:cViewPr>
      <p:scale>
        <a:sx n="100" d="100"/>
        <a:sy n="100" d="100"/>
      </p:scale>
      <p:origin x="0" y="3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April 13,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April 13,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April 13, 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April 13,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April 13, 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April 13, 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April 13, 2014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April 13, 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April 13,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April 13, 2014</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fade/>
  </p:transition>
  <p:timing>
    <p:tnLst>
      <p:par>
        <p:cTn id="1" dur="indefinite" restart="never" nodeType="tmRoot"/>
      </p:par>
    </p:tnLst>
  </p:timing>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15.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g"/><Relationship Id="rId3" Type="http://schemas.openxmlformats.org/officeDocument/2006/relationships/image" Target="../media/image43.gif"/><Relationship Id="rId7" Type="http://schemas.openxmlformats.org/officeDocument/2006/relationships/image" Target="../media/image47.jpg"/><Relationship Id="rId12" Type="http://schemas.openxmlformats.org/officeDocument/2006/relationships/image" Target="../media/image52.jpg"/><Relationship Id="rId2" Type="http://schemas.openxmlformats.org/officeDocument/2006/relationships/image" Target="../media/image42.jpg"/><Relationship Id="rId16" Type="http://schemas.openxmlformats.org/officeDocument/2006/relationships/image" Target="../media/image56.jpg"/><Relationship Id="rId1" Type="http://schemas.openxmlformats.org/officeDocument/2006/relationships/slideLayout" Target="../slideLayouts/slideLayout15.xml"/><Relationship Id="rId6" Type="http://schemas.openxmlformats.org/officeDocument/2006/relationships/image" Target="../media/image46.jpg"/><Relationship Id="rId11" Type="http://schemas.openxmlformats.org/officeDocument/2006/relationships/image" Target="../media/image51.jpg"/><Relationship Id="rId5" Type="http://schemas.openxmlformats.org/officeDocument/2006/relationships/image" Target="../media/image45.jpg"/><Relationship Id="rId15" Type="http://schemas.openxmlformats.org/officeDocument/2006/relationships/image" Target="../media/image55.gif"/><Relationship Id="rId10" Type="http://schemas.openxmlformats.org/officeDocument/2006/relationships/image" Target="../media/image50.jpg"/><Relationship Id="rId4" Type="http://schemas.openxmlformats.org/officeDocument/2006/relationships/image" Target="../media/image44.jpeg"/><Relationship Id="rId9" Type="http://schemas.openxmlformats.org/officeDocument/2006/relationships/image" Target="../media/image49.jpg"/><Relationship Id="rId14" Type="http://schemas.openxmlformats.org/officeDocument/2006/relationships/image" Target="../media/image54.jpg"/></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15.xml"/><Relationship Id="rId6" Type="http://schemas.openxmlformats.org/officeDocument/2006/relationships/image" Target="../media/image63.gif"/><Relationship Id="rId5" Type="http://schemas.openxmlformats.org/officeDocument/2006/relationships/image" Target="../media/image62.jp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15.xml"/><Relationship Id="rId5" Type="http://schemas.openxmlformats.org/officeDocument/2006/relationships/image" Target="../media/image67.jpg"/><Relationship Id="rId4" Type="http://schemas.openxmlformats.org/officeDocument/2006/relationships/image" Target="../media/image66.jp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15.xml"/><Relationship Id="rId4" Type="http://schemas.openxmlformats.org/officeDocument/2006/relationships/image" Target="../media/image72.jp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2566" r="8588"/>
          <a:stretch/>
        </p:blipFill>
        <p:spPr>
          <a:xfrm>
            <a:off x="1" y="0"/>
            <a:ext cx="9144000" cy="6858000"/>
          </a:xfrm>
          <a:prstGeom prst="rect">
            <a:avLst/>
          </a:prstGeom>
        </p:spPr>
      </p:pic>
      <p:sp>
        <p:nvSpPr>
          <p:cNvPr id="2" name="Заголовок 1"/>
          <p:cNvSpPr>
            <a:spLocks noGrp="1"/>
          </p:cNvSpPr>
          <p:nvPr>
            <p:ph type="title"/>
          </p:nvPr>
        </p:nvSpPr>
        <p:spPr>
          <a:xfrm>
            <a:off x="2172519" y="116632"/>
            <a:ext cx="6984776" cy="1512200"/>
          </a:xfrm>
        </p:spPr>
        <p:txBody>
          <a:bodyPr/>
          <a:lstStyle/>
          <a:p>
            <a:pPr algn="r"/>
            <a:r>
              <a:rPr lang="uk-UA" dirty="0" smtClean="0"/>
              <a:t>Карпатський біосферний заповідник</a:t>
            </a:r>
            <a:endParaRPr lang="uk-UA" dirty="0"/>
          </a:p>
        </p:txBody>
      </p:sp>
    </p:spTree>
    <p:extLst>
      <p:ext uri="{BB962C8B-B14F-4D97-AF65-F5344CB8AC3E}">
        <p14:creationId xmlns:p14="http://schemas.microsoft.com/office/powerpoint/2010/main" val="41426179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949280"/>
            <a:ext cx="8208912" cy="769441"/>
          </a:xfrm>
          <a:prstGeom prst="rect">
            <a:avLst/>
          </a:prstGeom>
          <a:noFill/>
        </p:spPr>
        <p:txBody>
          <a:bodyPr wrap="square" rtlCol="0">
            <a:spAutoFit/>
          </a:bodyPr>
          <a:lstStyle/>
          <a:p>
            <a:pPr algn="ctr"/>
            <a:r>
              <a:rPr lang="uk-UA" sz="2200" dirty="0" err="1" smtClean="0">
                <a:solidFill>
                  <a:schemeClr val="tx2"/>
                </a:solidFill>
              </a:rPr>
              <a:t>Мікобіота</a:t>
            </a:r>
            <a:r>
              <a:rPr lang="uk-UA" sz="2200" dirty="0" smtClean="0">
                <a:solidFill>
                  <a:schemeClr val="tx2"/>
                </a:solidFill>
              </a:rPr>
              <a:t> заповідника нараховує щонайменше 262 видів грибів. Переважну їх більшість (206 видів) .</a:t>
            </a:r>
            <a:endParaRPr lang="uk-UA" sz="2200" dirty="0">
              <a:solidFill>
                <a:schemeClr val="tx2"/>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681" y="404664"/>
            <a:ext cx="7094639" cy="53285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502634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9552" y="548680"/>
            <a:ext cx="3528392" cy="5760640"/>
          </a:xfrm>
        </p:spPr>
        <p:txBody>
          <a:bodyPr>
            <a:normAutofit/>
          </a:bodyPr>
          <a:lstStyle/>
          <a:p>
            <a:pPr marL="0" indent="0" algn="ctr">
              <a:buNone/>
            </a:pPr>
            <a:r>
              <a:rPr lang="uk-UA" sz="2400" dirty="0" err="1"/>
              <a:t>Ліхенофлора</a:t>
            </a:r>
            <a:r>
              <a:rPr lang="uk-UA" sz="2400" dirty="0"/>
              <a:t> заповідника нараховує на сьогодні 392 види лишайників, що належать до 120 родів 45 родин 8 порядків і групи </a:t>
            </a:r>
            <a:r>
              <a:rPr lang="en-US" sz="2400" dirty="0" err="1"/>
              <a:t>Lichenes</a:t>
            </a:r>
            <a:r>
              <a:rPr lang="en-US" sz="2400" dirty="0"/>
              <a:t> </a:t>
            </a:r>
            <a:r>
              <a:rPr lang="en-US" sz="2400" dirty="0" err="1"/>
              <a:t>imperfecti</a:t>
            </a:r>
            <a:r>
              <a:rPr lang="en-US" sz="2400" dirty="0"/>
              <a:t>. </a:t>
            </a:r>
            <a:r>
              <a:rPr lang="uk-UA" sz="2400" dirty="0"/>
              <a:t>З них 6 видів занесених до Червоної книги України, 12 рідкісних видів, 9 </a:t>
            </a:r>
            <a:r>
              <a:rPr lang="uk-UA" sz="2400" dirty="0" err="1"/>
              <a:t>видів</a:t>
            </a:r>
            <a:r>
              <a:rPr lang="uk-UA" sz="2400" dirty="0"/>
              <a:t>, що рекомендовані до включення в Червону книгу України, 4 реліктові види.</a:t>
            </a:r>
            <a:endParaRPr lang="uk-UA"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753" y="0"/>
            <a:ext cx="4453247"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9276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sz="quarter" idx="13"/>
          </p:nvPr>
        </p:nvSpPr>
        <p:spPr>
          <a:xfrm>
            <a:off x="53752" y="5375520"/>
            <a:ext cx="9036496" cy="1482480"/>
          </a:xfrm>
        </p:spPr>
        <p:txBody>
          <a:bodyPr>
            <a:normAutofit/>
          </a:bodyPr>
          <a:lstStyle/>
          <a:p>
            <a:pPr marL="0" indent="0" algn="ctr">
              <a:buNone/>
            </a:pPr>
            <a:r>
              <a:rPr lang="uk-UA" sz="2400" dirty="0">
                <a:solidFill>
                  <a:schemeClr val="bg1"/>
                </a:solidFill>
                <a:effectLst>
                  <a:outerShdw blurRad="38100" dist="38100" dir="2700000" algn="tl">
                    <a:srgbClr val="000000">
                      <a:alpha val="43137"/>
                    </a:srgbClr>
                  </a:outerShdw>
                </a:effectLst>
              </a:rPr>
              <a:t>Флора </a:t>
            </a:r>
            <a:r>
              <a:rPr lang="uk-UA" sz="2400" dirty="0" smtClean="0">
                <a:solidFill>
                  <a:schemeClr val="bg1"/>
                </a:solidFill>
                <a:effectLst>
                  <a:outerShdw blurRad="38100" dist="38100" dir="2700000" algn="tl">
                    <a:srgbClr val="000000">
                      <a:alpha val="43137"/>
                    </a:srgbClr>
                  </a:outerShdw>
                </a:effectLst>
              </a:rPr>
              <a:t>мохоподібних</a:t>
            </a:r>
            <a:r>
              <a:rPr lang="en-US" sz="2400" dirty="0" smtClean="0">
                <a:solidFill>
                  <a:schemeClr val="bg1"/>
                </a:solidFill>
                <a:effectLst>
                  <a:outerShdw blurRad="38100" dist="38100" dir="2700000" algn="tl">
                    <a:srgbClr val="000000">
                      <a:alpha val="43137"/>
                    </a:srgbClr>
                  </a:outerShdw>
                </a:effectLst>
              </a:rPr>
              <a:t> </a:t>
            </a:r>
            <a:r>
              <a:rPr lang="uk-UA" sz="2400" dirty="0">
                <a:solidFill>
                  <a:schemeClr val="bg1"/>
                </a:solidFill>
                <a:effectLst>
                  <a:outerShdw blurRad="38100" dist="38100" dir="2700000" algn="tl">
                    <a:srgbClr val="000000">
                      <a:alpha val="43137"/>
                    </a:srgbClr>
                  </a:outerShdw>
                </a:effectLst>
              </a:rPr>
              <a:t>КБЗ налічує 440 видів, що належать до 60 родин і 157 видів.</a:t>
            </a:r>
            <a:endParaRPr lang="uk-UA"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23275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364088" y="620688"/>
            <a:ext cx="3985483" cy="4937760"/>
          </a:xfrm>
        </p:spPr>
        <p:txBody>
          <a:bodyPr/>
          <a:lstStyle/>
          <a:p>
            <a:pPr marL="0" indent="0" algn="ctr">
              <a:buNone/>
            </a:pPr>
            <a:r>
              <a:rPr lang="ru-RU" dirty="0" err="1"/>
              <a:t>Альгофлора</a:t>
            </a:r>
            <a:r>
              <a:rPr lang="ru-RU" dirty="0"/>
              <a:t> </a:t>
            </a:r>
            <a:r>
              <a:rPr lang="ru-RU" dirty="0" err="1"/>
              <a:t>заповідника</a:t>
            </a:r>
            <a:r>
              <a:rPr lang="ru-RU" dirty="0"/>
              <a:t> </a:t>
            </a:r>
            <a:r>
              <a:rPr lang="ru-RU" dirty="0" err="1"/>
              <a:t>включає</a:t>
            </a:r>
            <a:r>
              <a:rPr lang="ru-RU" dirty="0"/>
              <a:t> 465 </a:t>
            </a:r>
            <a:r>
              <a:rPr lang="ru-RU" dirty="0" err="1" smtClean="0"/>
              <a:t>видів</a:t>
            </a:r>
            <a:r>
              <a:rPr lang="ru-RU" dirty="0" smtClean="0"/>
              <a:t>.</a:t>
            </a:r>
            <a:endParaRPr lang="uk-UA"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357770"/>
            <a:ext cx="6197600" cy="45085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 y="7458"/>
            <a:ext cx="5524500" cy="3619500"/>
          </a:xfrm>
          <a:prstGeom prst="rect">
            <a:avLst/>
          </a:prstGeom>
        </p:spPr>
      </p:pic>
    </p:spTree>
    <p:extLst>
      <p:ext uri="{BB962C8B-B14F-4D97-AF65-F5344CB8AC3E}">
        <p14:creationId xmlns:p14="http://schemas.microsoft.com/office/powerpoint/2010/main" val="42309022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349768"/>
            <a:ext cx="5592184" cy="3743528"/>
          </a:xfrm>
          <a:prstGeom prst="rect">
            <a:avLst/>
          </a:prstGeom>
          <a:ln>
            <a:noFill/>
          </a:ln>
          <a:effectLst>
            <a:outerShdw blurRad="190500" algn="tl" rotWithShape="0">
              <a:srgbClr val="000000">
                <a:alpha val="70000"/>
              </a:srgbClr>
            </a:outerShdw>
          </a:effectLst>
        </p:spPr>
      </p:pic>
      <p:sp>
        <p:nvSpPr>
          <p:cNvPr id="3" name="Объект 2"/>
          <p:cNvSpPr>
            <a:spLocks noGrp="1"/>
          </p:cNvSpPr>
          <p:nvPr>
            <p:ph sz="quarter" idx="13"/>
          </p:nvPr>
        </p:nvSpPr>
        <p:spPr>
          <a:xfrm>
            <a:off x="107504" y="188640"/>
            <a:ext cx="8928992" cy="4937760"/>
          </a:xfrm>
        </p:spPr>
        <p:txBody>
          <a:bodyPr/>
          <a:lstStyle/>
          <a:p>
            <a:pPr marL="0" indent="0">
              <a:buNone/>
            </a:pPr>
            <a:r>
              <a:rPr lang="uk-UA" dirty="0"/>
              <a:t>Флора судинних рослин Карпатського біосферного заповідник об`єднує 5 відділів, 102 родини, 420 родів та 1062 види, що складає більше 50% флори Українських Карпат. 64 види (6,2% від загального числа видів) включено до Червоної книги України.</a:t>
            </a:r>
            <a:endParaRPr lang="uk-UA"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44824"/>
            <a:ext cx="3072709" cy="4607624"/>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953430"/>
            <a:ext cx="3024136" cy="45362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2074312"/>
            <a:ext cx="4530479" cy="35487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1042" y="1946632"/>
            <a:ext cx="5885680" cy="441426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11116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3307374"/>
            <a:ext cx="2570465" cy="3429000"/>
          </a:xfrm>
          <a:prstGeom prst="rect">
            <a:avLst/>
          </a:prstGeom>
          <a:ln>
            <a:noFill/>
          </a:ln>
          <a:effectLst>
            <a:outerShdw blurRad="190500" algn="tl" rotWithShape="0">
              <a:srgbClr val="000000">
                <a:alpha val="70000"/>
              </a:srgbClr>
            </a:outerShdw>
          </a:effectLst>
        </p:spPr>
      </p:pic>
      <p:sp>
        <p:nvSpPr>
          <p:cNvPr id="3" name="Объект 2"/>
          <p:cNvSpPr>
            <a:spLocks noGrp="1"/>
          </p:cNvSpPr>
          <p:nvPr>
            <p:ph sz="quarter" idx="13"/>
          </p:nvPr>
        </p:nvSpPr>
        <p:spPr>
          <a:xfrm>
            <a:off x="30270" y="188640"/>
            <a:ext cx="9006226" cy="2490592"/>
          </a:xfrm>
        </p:spPr>
        <p:txBody>
          <a:bodyPr/>
          <a:lstStyle/>
          <a:p>
            <a:pPr marL="0" indent="0">
              <a:buNone/>
            </a:pPr>
            <a:r>
              <a:rPr lang="ru-RU" dirty="0" smtClean="0"/>
              <a:t>Добре </a:t>
            </a:r>
            <a:r>
              <a:rPr lang="ru-RU" dirty="0"/>
              <a:t>представлена </a:t>
            </a:r>
            <a:r>
              <a:rPr lang="ru-RU" dirty="0" err="1"/>
              <a:t>група</a:t>
            </a:r>
            <a:r>
              <a:rPr lang="ru-RU" dirty="0"/>
              <a:t> </a:t>
            </a:r>
            <a:r>
              <a:rPr lang="ru-RU" dirty="0" err="1"/>
              <a:t>східнокарпатських</a:t>
            </a:r>
            <a:r>
              <a:rPr lang="ru-RU" dirty="0"/>
              <a:t> та </a:t>
            </a:r>
            <a:r>
              <a:rPr lang="ru-RU" dirty="0" err="1"/>
              <a:t>загальнокарпатських</a:t>
            </a:r>
            <a:r>
              <a:rPr lang="ru-RU" dirty="0"/>
              <a:t> </a:t>
            </a:r>
            <a:r>
              <a:rPr lang="ru-RU" dirty="0" err="1"/>
              <a:t>ендеміків</a:t>
            </a:r>
            <a:r>
              <a:rPr lang="ru-RU" dirty="0"/>
              <a:t>, </a:t>
            </a:r>
            <a:r>
              <a:rPr lang="ru-RU" dirty="0" err="1"/>
              <a:t>частка</a:t>
            </a:r>
            <a:r>
              <a:rPr lang="ru-RU" dirty="0"/>
              <a:t> </a:t>
            </a:r>
            <a:r>
              <a:rPr lang="ru-RU" dirty="0" err="1"/>
              <a:t>яких</a:t>
            </a:r>
            <a:r>
              <a:rPr lang="ru-RU" dirty="0"/>
              <a:t> </a:t>
            </a:r>
            <a:r>
              <a:rPr lang="ru-RU" dirty="0" err="1"/>
              <a:t>зокрема</a:t>
            </a:r>
            <a:r>
              <a:rPr lang="ru-RU" dirty="0"/>
              <a:t> для </a:t>
            </a:r>
            <a:r>
              <a:rPr lang="ru-RU" dirty="0" err="1"/>
              <a:t>судинних</a:t>
            </a:r>
            <a:r>
              <a:rPr lang="ru-RU" dirty="0"/>
              <a:t> </a:t>
            </a:r>
            <a:r>
              <a:rPr lang="ru-RU" dirty="0" err="1"/>
              <a:t>рослин</a:t>
            </a:r>
            <a:r>
              <a:rPr lang="ru-RU" dirty="0"/>
              <a:t> становить не </a:t>
            </a:r>
            <a:r>
              <a:rPr lang="ru-RU" dirty="0" err="1"/>
              <a:t>менше</a:t>
            </a:r>
            <a:r>
              <a:rPr lang="ru-RU" dirty="0"/>
              <a:t> 5%.</a:t>
            </a:r>
            <a:endParaRPr lang="uk-UA"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1124744"/>
            <a:ext cx="1933304" cy="1933304"/>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1550893"/>
            <a:ext cx="3456384" cy="2615330"/>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4624874"/>
            <a:ext cx="2736304" cy="1995745"/>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154" y="4509120"/>
            <a:ext cx="2966685" cy="2227254"/>
          </a:xfrm>
          <a:prstGeom prst="rect">
            <a:avLst/>
          </a:prstGeom>
          <a:ln>
            <a:noFill/>
          </a:ln>
          <a:effectLst>
            <a:outerShdw blurRad="190500" algn="tl" rotWithShape="0">
              <a:srgbClr val="000000">
                <a:alpha val="70000"/>
              </a:srgbClr>
            </a:outerShdw>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595" y="1534685"/>
            <a:ext cx="1975246" cy="26315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42066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260648"/>
            <a:ext cx="8595360" cy="4937760"/>
          </a:xfrm>
        </p:spPr>
        <p:txBody>
          <a:bodyPr/>
          <a:lstStyle/>
          <a:p>
            <a:pPr marL="0" indent="0">
              <a:buNone/>
            </a:pPr>
            <a:r>
              <a:rPr lang="uk-UA" dirty="0"/>
              <a:t>В </a:t>
            </a:r>
            <a:r>
              <a:rPr lang="uk-UA" dirty="0" err="1"/>
              <a:t>Угольсько-Широколужанському</a:t>
            </a:r>
            <a:r>
              <a:rPr lang="uk-UA" dirty="0"/>
              <a:t> масиві заповідника знаходяться майже незаймані праліси, надзвичайно цінні у ботаніко-географічному відношенні. Для них характерні майже всі представники середньо гірської і гірської дендрофлори Карпат, серед яких чимало реліктів - тис ягідний, яловець козацький, смерека звичайна.</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60086"/>
            <a:ext cx="5184576" cy="3888432"/>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795" y="2065889"/>
            <a:ext cx="3159685" cy="46754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99352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8928992" cy="3642720"/>
          </a:xfrm>
        </p:spPr>
        <p:txBody>
          <a:bodyPr/>
          <a:lstStyle/>
          <a:p>
            <a:pPr marL="0" indent="0">
              <a:buNone/>
            </a:pPr>
            <a:r>
              <a:rPr lang="uk-UA" dirty="0"/>
              <a:t>Найціннішим є </a:t>
            </a:r>
            <a:r>
              <a:rPr lang="uk-UA" dirty="0" err="1"/>
              <a:t>Угольське</a:t>
            </a:r>
            <a:r>
              <a:rPr lang="uk-UA" dirty="0"/>
              <a:t> заповідне лісництво, широковідоме як заповідний масив під назвою "</a:t>
            </a:r>
            <a:r>
              <a:rPr lang="uk-UA" dirty="0" err="1"/>
              <a:t>Уголька</a:t>
            </a:r>
            <a:r>
              <a:rPr lang="uk-UA" dirty="0"/>
              <a:t>", оскільки він розташований між двома річками Великою і Малою </a:t>
            </a:r>
            <a:r>
              <a:rPr lang="uk-UA" dirty="0" err="1"/>
              <a:t>Уголькою</a:t>
            </a:r>
            <a:r>
              <a:rPr lang="uk-UA" dirty="0"/>
              <a:t>. Висота букових дерев тут сягає 40-50 м, а товщина стовбура - 2м. На деяких ділянках тут збереглися незаймані реліктові букові ліси з окремими деревами тису ягідного, яких тут на площі 100 га налічується до 1500 екземплярів.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169368"/>
            <a:ext cx="6096000" cy="4572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35496" y="2564904"/>
            <a:ext cx="2736304" cy="3139321"/>
          </a:xfrm>
          <a:prstGeom prst="rect">
            <a:avLst/>
          </a:prstGeom>
          <a:noFill/>
        </p:spPr>
        <p:txBody>
          <a:bodyPr wrap="square" rtlCol="0">
            <a:spAutoFit/>
          </a:bodyPr>
          <a:lstStyle/>
          <a:p>
            <a:r>
              <a:rPr lang="uk-UA" sz="2200" dirty="0" smtClean="0">
                <a:solidFill>
                  <a:schemeClr val="tx2"/>
                </a:solidFill>
              </a:rPr>
              <a:t>За ареалом і кількістю дерев тису ця ділянка друга в Карпатах після "</a:t>
            </a:r>
            <a:r>
              <a:rPr lang="uk-UA" sz="2200" dirty="0" err="1" smtClean="0">
                <a:solidFill>
                  <a:schemeClr val="tx2"/>
                </a:solidFill>
              </a:rPr>
              <a:t>Княждвірської</a:t>
            </a:r>
            <a:r>
              <a:rPr lang="uk-UA" sz="2200" dirty="0" smtClean="0">
                <a:solidFill>
                  <a:schemeClr val="tx2"/>
                </a:solidFill>
              </a:rPr>
              <a:t> дачі" в Івано-Франківській області.</a:t>
            </a:r>
          </a:p>
          <a:p>
            <a:endParaRPr lang="uk-UA" sz="2200" dirty="0">
              <a:solidFill>
                <a:schemeClr val="tx2"/>
              </a:solidFill>
            </a:endParaRPr>
          </a:p>
        </p:txBody>
      </p:sp>
    </p:spTree>
    <p:extLst>
      <p:ext uri="{BB962C8B-B14F-4D97-AF65-F5344CB8AC3E}">
        <p14:creationId xmlns:p14="http://schemas.microsoft.com/office/powerpoint/2010/main" val="1976146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8928992" cy="4937760"/>
          </a:xfrm>
        </p:spPr>
        <p:txBody>
          <a:bodyPr/>
          <a:lstStyle/>
          <a:p>
            <a:pPr marL="0" indent="0">
              <a:buNone/>
            </a:pPr>
            <a:r>
              <a:rPr lang="ru-RU" dirty="0"/>
              <a:t>В районах </a:t>
            </a:r>
            <a:r>
              <a:rPr lang="ru-RU" dirty="0" err="1"/>
              <a:t>заповідного</a:t>
            </a:r>
            <a:r>
              <a:rPr lang="ru-RU" dirty="0"/>
              <a:t> </a:t>
            </a:r>
            <a:r>
              <a:rPr lang="ru-RU" dirty="0" err="1"/>
              <a:t>масиву</a:t>
            </a:r>
            <a:r>
              <a:rPr lang="ru-RU" dirty="0"/>
              <a:t> </a:t>
            </a:r>
            <a:r>
              <a:rPr lang="ru-RU" dirty="0" err="1"/>
              <a:t>можна</a:t>
            </a:r>
            <a:r>
              <a:rPr lang="ru-RU" dirty="0"/>
              <a:t> </a:t>
            </a:r>
            <a:r>
              <a:rPr lang="ru-RU" dirty="0" err="1"/>
              <a:t>зустріти</a:t>
            </a:r>
            <a:r>
              <a:rPr lang="ru-RU" dirty="0"/>
              <a:t> </a:t>
            </a:r>
            <a:r>
              <a:rPr lang="ru-RU" dirty="0" err="1"/>
              <a:t>виходи</a:t>
            </a:r>
            <a:r>
              <a:rPr lang="ru-RU" dirty="0"/>
              <a:t> на </a:t>
            </a:r>
            <a:r>
              <a:rPr lang="ru-RU" dirty="0" err="1"/>
              <a:t>поверхню</a:t>
            </a:r>
            <a:r>
              <a:rPr lang="ru-RU" dirty="0"/>
              <a:t> </a:t>
            </a:r>
            <a:r>
              <a:rPr lang="ru-RU" dirty="0" err="1"/>
              <a:t>юрських</a:t>
            </a:r>
            <a:r>
              <a:rPr lang="ru-RU" dirty="0"/>
              <a:t> </a:t>
            </a:r>
            <a:r>
              <a:rPr lang="ru-RU" dirty="0" err="1"/>
              <a:t>відкладень</a:t>
            </a:r>
            <a:r>
              <a:rPr lang="ru-RU" dirty="0"/>
              <a:t> </a:t>
            </a:r>
            <a:r>
              <a:rPr lang="ru-RU" dirty="0" err="1"/>
              <a:t>вапняків</a:t>
            </a:r>
            <a:r>
              <a:rPr lang="ru-RU" dirty="0"/>
              <a:t> у </a:t>
            </a:r>
            <a:r>
              <a:rPr lang="ru-RU" dirty="0" err="1"/>
              <a:t>вигляді</a:t>
            </a:r>
            <a:r>
              <a:rPr lang="ru-RU" dirty="0"/>
              <a:t> </a:t>
            </a:r>
            <a:r>
              <a:rPr lang="ru-RU" dirty="0" err="1"/>
              <a:t>скельних</a:t>
            </a:r>
            <a:r>
              <a:rPr lang="ru-RU" dirty="0"/>
              <a:t> </a:t>
            </a:r>
            <a:r>
              <a:rPr lang="ru-RU" dirty="0" err="1"/>
              <a:t>утворень</a:t>
            </a:r>
            <a:r>
              <a:rPr lang="ru-RU" dirty="0"/>
              <a:t> </a:t>
            </a:r>
            <a:r>
              <a:rPr lang="ru-RU" dirty="0" err="1"/>
              <a:t>різноманітних</a:t>
            </a:r>
            <a:r>
              <a:rPr lang="ru-RU" dirty="0"/>
              <a:t> </a:t>
            </a:r>
            <a:r>
              <a:rPr lang="ru-RU" dirty="0" err="1"/>
              <a:t>незвичних</a:t>
            </a:r>
            <a:r>
              <a:rPr lang="ru-RU" dirty="0"/>
              <a:t> </a:t>
            </a:r>
            <a:r>
              <a:rPr lang="ru-RU" dirty="0" err="1"/>
              <a:t>обрисів</a:t>
            </a:r>
            <a:r>
              <a:rPr lang="ru-RU" dirty="0"/>
              <a:t>. На </a:t>
            </a:r>
            <a:r>
              <a:rPr lang="ru-RU" dirty="0" err="1"/>
              <a:t>його</a:t>
            </a:r>
            <a:r>
              <a:rPr lang="ru-RU" dirty="0"/>
              <a:t> </a:t>
            </a:r>
            <a:r>
              <a:rPr lang="ru-RU" dirty="0" err="1"/>
              <a:t>території</a:t>
            </a:r>
            <a:r>
              <a:rPr lang="ru-RU" dirty="0"/>
              <a:t> </a:t>
            </a:r>
            <a:r>
              <a:rPr lang="ru-RU" dirty="0" err="1"/>
              <a:t>багато</a:t>
            </a:r>
            <a:r>
              <a:rPr lang="ru-RU" dirty="0"/>
              <a:t> </a:t>
            </a:r>
            <a:r>
              <a:rPr lang="ru-RU" dirty="0" err="1"/>
              <a:t>рік</a:t>
            </a:r>
            <a:r>
              <a:rPr lang="ru-RU" dirty="0"/>
              <a:t>, у </a:t>
            </a:r>
            <a:r>
              <a:rPr lang="ru-RU" dirty="0" err="1"/>
              <a:t>яких</a:t>
            </a:r>
            <a:r>
              <a:rPr lang="ru-RU" dirty="0"/>
              <a:t> водиться форель.</a:t>
            </a:r>
          </a:p>
          <a:p>
            <a:pPr marL="0" indent="0">
              <a:buNone/>
            </a:pPr>
            <a:r>
              <a:rPr lang="ru-RU" dirty="0" err="1"/>
              <a:t>Місцями</a:t>
            </a:r>
            <a:r>
              <a:rPr lang="ru-RU" dirty="0"/>
              <a:t> у </a:t>
            </a:r>
            <a:r>
              <a:rPr lang="ru-RU" dirty="0" err="1"/>
              <a:t>скель</a:t>
            </a:r>
            <a:r>
              <a:rPr lang="ru-RU" dirty="0"/>
              <a:t> </a:t>
            </a:r>
            <a:r>
              <a:rPr lang="ru-RU" dirty="0" err="1"/>
              <a:t>або</a:t>
            </a:r>
            <a:r>
              <a:rPr lang="ru-RU" dirty="0"/>
              <a:t> і на </a:t>
            </a:r>
            <a:r>
              <a:rPr lang="ru-RU" dirty="0" err="1"/>
              <a:t>рівних</a:t>
            </a:r>
            <a:r>
              <a:rPr lang="ru-RU" dirty="0"/>
              <a:t> </a:t>
            </a:r>
            <a:r>
              <a:rPr lang="ru-RU" dirty="0" err="1"/>
              <a:t>ділянках</a:t>
            </a:r>
            <a:r>
              <a:rPr lang="ru-RU" dirty="0"/>
              <a:t> </a:t>
            </a:r>
            <a:r>
              <a:rPr lang="ru-RU" dirty="0" err="1"/>
              <a:t>можна</a:t>
            </a:r>
            <a:r>
              <a:rPr lang="ru-RU" dirty="0"/>
              <a:t> </a:t>
            </a:r>
            <a:r>
              <a:rPr lang="ru-RU" dirty="0" err="1"/>
              <a:t>натрапити</a:t>
            </a:r>
            <a:r>
              <a:rPr lang="ru-RU" dirty="0"/>
              <a:t> на </a:t>
            </a:r>
            <a:r>
              <a:rPr lang="ru-RU" dirty="0" err="1"/>
              <a:t>ями</a:t>
            </a:r>
            <a:r>
              <a:rPr lang="ru-RU" dirty="0"/>
              <a:t> </a:t>
            </a:r>
            <a:r>
              <a:rPr lang="ru-RU" dirty="0" err="1"/>
              <a:t>які</a:t>
            </a:r>
            <a:r>
              <a:rPr lang="ru-RU" dirty="0"/>
              <a:t> </a:t>
            </a:r>
            <a:r>
              <a:rPr lang="ru-RU" dirty="0" err="1"/>
              <a:t>ведуть</a:t>
            </a:r>
            <a:r>
              <a:rPr lang="ru-RU" dirty="0"/>
              <a:t> до </a:t>
            </a:r>
            <a:r>
              <a:rPr lang="ru-RU" dirty="0" err="1"/>
              <a:t>карстових</a:t>
            </a:r>
            <a:r>
              <a:rPr lang="ru-RU" dirty="0"/>
              <a:t> </a:t>
            </a:r>
            <a:r>
              <a:rPr lang="ru-RU" dirty="0" err="1"/>
              <a:t>печер</a:t>
            </a:r>
            <a:r>
              <a:rPr lang="ru-RU" dirty="0"/>
              <a:t>. </a:t>
            </a:r>
            <a:r>
              <a:rPr lang="ru-RU" dirty="0" err="1"/>
              <a:t>Слід</a:t>
            </a:r>
            <a:r>
              <a:rPr lang="ru-RU" dirty="0"/>
              <a:t> </a:t>
            </a:r>
            <a:r>
              <a:rPr lang="ru-RU" dirty="0" err="1"/>
              <a:t>зазначити</a:t>
            </a:r>
            <a:r>
              <a:rPr lang="ru-RU" dirty="0"/>
              <a:t>, </a:t>
            </a:r>
            <a:r>
              <a:rPr lang="ru-RU" dirty="0" err="1"/>
              <a:t>що</a:t>
            </a:r>
            <a:r>
              <a:rPr lang="ru-RU" dirty="0"/>
              <a:t> на </a:t>
            </a:r>
            <a:r>
              <a:rPr lang="ru-RU" dirty="0" err="1"/>
              <a:t>території</a:t>
            </a:r>
            <a:r>
              <a:rPr lang="ru-RU" dirty="0"/>
              <a:t> </a:t>
            </a:r>
            <a:r>
              <a:rPr lang="ru-RU" dirty="0" err="1"/>
              <a:t>заповідника</a:t>
            </a:r>
            <a:r>
              <a:rPr lang="ru-RU" dirty="0"/>
              <a:t> </a:t>
            </a:r>
            <a:r>
              <a:rPr lang="ru-RU" dirty="0" err="1"/>
              <a:t>розташований</a:t>
            </a:r>
            <a:r>
              <a:rPr lang="ru-RU" dirty="0"/>
              <a:t> </a:t>
            </a:r>
            <a:r>
              <a:rPr lang="ru-RU" dirty="0" err="1"/>
              <a:t>карстовий</a:t>
            </a:r>
            <a:r>
              <a:rPr lang="ru-RU" dirty="0"/>
              <a:t> район </a:t>
            </a:r>
            <a:r>
              <a:rPr lang="ru-RU" dirty="0" err="1"/>
              <a:t>Українських</a:t>
            </a:r>
            <a:r>
              <a:rPr lang="ru-RU" dirty="0"/>
              <a:t> Карпат. Особливо </a:t>
            </a:r>
            <a:r>
              <a:rPr lang="ru-RU" dirty="0" err="1"/>
              <a:t>сталостатовим</a:t>
            </a:r>
            <a:r>
              <a:rPr lang="ru-RU" dirty="0"/>
              <a:t> </a:t>
            </a:r>
            <a:r>
              <a:rPr lang="ru-RU" dirty="0" err="1"/>
              <a:t>вбранням</a:t>
            </a:r>
            <a:r>
              <a:rPr lang="ru-RU" dirty="0"/>
              <a:t> </a:t>
            </a:r>
            <a:r>
              <a:rPr lang="ru-RU" dirty="0" err="1"/>
              <a:t>відзначаються</a:t>
            </a:r>
            <a:r>
              <a:rPr lang="ru-RU" dirty="0"/>
              <a:t> </a:t>
            </a:r>
            <a:r>
              <a:rPr lang="ru-RU" dirty="0" err="1"/>
              <a:t>печери</a:t>
            </a:r>
            <a:r>
              <a:rPr lang="ru-RU" dirty="0"/>
              <a:t> "</a:t>
            </a:r>
            <a:r>
              <a:rPr lang="ru-RU" dirty="0" err="1"/>
              <a:t>Молочний</a:t>
            </a:r>
            <a:r>
              <a:rPr lang="ru-RU" dirty="0"/>
              <a:t> </a:t>
            </a:r>
            <a:r>
              <a:rPr lang="ru-RU" dirty="0" err="1"/>
              <a:t>камінь</a:t>
            </a:r>
            <a:r>
              <a:rPr lang="ru-RU" dirty="0"/>
              <a:t>", "</a:t>
            </a:r>
            <a:r>
              <a:rPr lang="ru-RU" dirty="0" err="1"/>
              <a:t>Гребінь</a:t>
            </a:r>
            <a:r>
              <a:rPr lang="ru-RU" dirty="0"/>
              <a:t>", а </a:t>
            </a:r>
            <a:r>
              <a:rPr lang="ru-RU" dirty="0" err="1"/>
              <a:t>найглибша</a:t>
            </a:r>
            <a:r>
              <a:rPr lang="ru-RU" dirty="0"/>
              <a:t> в Карпатах шахта "Дружба" є </a:t>
            </a:r>
            <a:r>
              <a:rPr lang="ru-RU" dirty="0" err="1"/>
              <a:t>місцем</a:t>
            </a:r>
            <a:r>
              <a:rPr lang="ru-RU" dirty="0"/>
              <a:t> </a:t>
            </a:r>
            <a:r>
              <a:rPr lang="ru-RU" dirty="0" err="1"/>
              <a:t>утворення</a:t>
            </a:r>
            <a:r>
              <a:rPr lang="ru-RU" dirty="0"/>
              <a:t> </a:t>
            </a:r>
            <a:r>
              <a:rPr lang="ru-RU" dirty="0" err="1"/>
              <a:t>аномальних</a:t>
            </a:r>
            <a:r>
              <a:rPr lang="ru-RU" dirty="0"/>
              <a:t> за формою </a:t>
            </a:r>
            <a:r>
              <a:rPr lang="ru-RU" dirty="0" err="1"/>
              <a:t>сталактитів</a:t>
            </a:r>
            <a:r>
              <a:rPr lang="ru-RU" dirty="0"/>
              <a:t> - </a:t>
            </a:r>
            <a:r>
              <a:rPr lang="ru-RU" dirty="0" err="1"/>
              <a:t>геліктитів</a:t>
            </a:r>
            <a:r>
              <a:rPr lang="ru-RU" dirty="0"/>
              <a:t>.</a:t>
            </a:r>
          </a:p>
          <a:p>
            <a:pPr marL="0" indent="0">
              <a:buNone/>
            </a:pP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203196"/>
            <a:ext cx="3618372" cy="2394156"/>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10284"/>
          <a:stretch/>
        </p:blipFill>
        <p:spPr>
          <a:xfrm>
            <a:off x="5154511" y="3907620"/>
            <a:ext cx="3305921" cy="27617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21635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819832"/>
            <a:ext cx="8595360" cy="4937760"/>
          </a:xfrm>
        </p:spPr>
        <p:txBody>
          <a:bodyPr/>
          <a:lstStyle/>
          <a:p>
            <a:pPr marL="0" indent="0" algn="ctr">
              <a:buNone/>
            </a:pPr>
            <a:r>
              <a:rPr lang="uk-UA" dirty="0" err="1"/>
              <a:t>Широколужанське</a:t>
            </a:r>
            <a:r>
              <a:rPr lang="uk-UA" dirty="0"/>
              <a:t> заповідне лісництво знаходиться на південних схилах полонини Красна, між хребтами Щербань (1171 м), </a:t>
            </a:r>
            <a:r>
              <a:rPr lang="uk-UA" dirty="0" err="1"/>
              <a:t>Шавна</a:t>
            </a:r>
            <a:r>
              <a:rPr lang="uk-UA" dirty="0"/>
              <a:t> (1282 м) і вершиною </a:t>
            </a:r>
            <a:r>
              <a:rPr lang="uk-UA" dirty="0" err="1"/>
              <a:t>Топаги</a:t>
            </a:r>
            <a:r>
              <a:rPr lang="uk-UA" dirty="0"/>
              <a:t> (1552 м). На відміну від "</a:t>
            </a:r>
            <a:r>
              <a:rPr lang="uk-UA" dirty="0" err="1"/>
              <a:t>Угольки</a:t>
            </a:r>
            <a:r>
              <a:rPr lang="uk-UA" dirty="0"/>
              <a:t>", де букові праліси зростають на вапняках, </a:t>
            </a:r>
            <a:r>
              <a:rPr lang="uk-UA" dirty="0" err="1"/>
              <a:t>широколужанські</a:t>
            </a:r>
            <a:r>
              <a:rPr lang="uk-UA" dirty="0"/>
              <a:t> бучини в основному займають карпатські фліші, де місцями на поверхню виходять вулканічні породи, які поволі вивітрюються, утворюючи скелі з гострими піками.</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04664"/>
            <a:ext cx="6912768" cy="27226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402181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8595360" cy="2778624"/>
          </a:xfrm>
        </p:spPr>
        <p:txBody>
          <a:bodyPr>
            <a:normAutofit/>
          </a:bodyPr>
          <a:lstStyle/>
          <a:p>
            <a:pPr marL="0" indent="0" algn="ctr">
              <a:buNone/>
            </a:pPr>
            <a:r>
              <a:rPr lang="uk-UA" dirty="0"/>
              <a:t>Карпатська гірська система, поряд </a:t>
            </a:r>
            <a:r>
              <a:rPr lang="uk-UA" dirty="0" err="1"/>
              <a:t>з Альпами та Балкана</a:t>
            </a:r>
            <a:r>
              <a:rPr lang="uk-UA" dirty="0"/>
              <a:t>ми, характеризується найбільшою </a:t>
            </a:r>
            <a:r>
              <a:rPr lang="uk-UA" dirty="0" smtClean="0"/>
              <a:t>біологічною </a:t>
            </a:r>
            <a:r>
              <a:rPr lang="uk-UA" dirty="0"/>
              <a:t>різноманітністю на європейському континенті. В Українській частині Карпат інтенсивне </a:t>
            </a:r>
            <a:r>
              <a:rPr lang="uk-UA" dirty="0" smtClean="0"/>
              <a:t>природокористування розпочалось </a:t>
            </a:r>
            <a:r>
              <a:rPr lang="uk-UA" dirty="0"/>
              <a:t>пізніше, ніж в Західних Карпатах. Завдяки цьому тут на значних площах збереглися ділянки дикої природи, зокрема унікальні праліси.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636912"/>
            <a:ext cx="5472608" cy="41044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413043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107504" y="116632"/>
            <a:ext cx="8928992" cy="2880320"/>
          </a:xfrm>
          <a:prstGeom prst="rect">
            <a:avLst/>
          </a:prstGeom>
          <a:solidFill>
            <a:schemeClr val="accent1">
              <a:lumMod val="60000"/>
              <a:lumOff val="40000"/>
              <a:alpha val="63000"/>
            </a:schemeClr>
          </a:solidFill>
          <a:ln>
            <a:noFill/>
          </a:ln>
          <a:effectLst>
            <a:outerShdw blurRad="165100" dist="50800" dir="5400000" sx="2000" sy="2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бъект 2"/>
          <p:cNvSpPr>
            <a:spLocks noGrp="1"/>
          </p:cNvSpPr>
          <p:nvPr>
            <p:ph sz="quarter" idx="13"/>
          </p:nvPr>
        </p:nvSpPr>
        <p:spPr>
          <a:xfrm>
            <a:off x="53752" y="188640"/>
            <a:ext cx="9090248" cy="2664296"/>
          </a:xfrm>
        </p:spPr>
        <p:txBody>
          <a:bodyPr>
            <a:normAutofit lnSpcReduction="10000"/>
          </a:bodyPr>
          <a:lstStyle/>
          <a:p>
            <a:pPr marL="0" indent="0" algn="ctr">
              <a:buNone/>
            </a:pPr>
            <a:r>
              <a:rPr lang="uk-UA" dirty="0">
                <a:solidFill>
                  <a:schemeClr val="bg1"/>
                </a:solidFill>
                <a:effectLst>
                  <a:outerShdw blurRad="38100" dist="38100" dir="2700000" algn="tl">
                    <a:srgbClr val="000000">
                      <a:alpha val="43137"/>
                    </a:srgbClr>
                  </a:outerShdw>
                </a:effectLst>
              </a:rPr>
              <a:t>На території "Широкого Лугу", в урочищі "</a:t>
            </a:r>
            <a:r>
              <a:rPr lang="uk-UA" dirty="0" err="1">
                <a:solidFill>
                  <a:schemeClr val="bg1"/>
                </a:solidFill>
                <a:effectLst>
                  <a:outerShdw blurRad="38100" dist="38100" dir="2700000" algn="tl">
                    <a:srgbClr val="000000">
                      <a:alpha val="43137"/>
                    </a:srgbClr>
                  </a:outerShdw>
                </a:effectLst>
              </a:rPr>
              <a:t>Ялинкуватому</a:t>
            </a:r>
            <a:r>
              <a:rPr lang="uk-UA" dirty="0">
                <a:solidFill>
                  <a:schemeClr val="bg1"/>
                </a:solidFill>
                <a:effectLst>
                  <a:outerShdw blurRad="38100" dist="38100" dir="2700000" algn="tl">
                    <a:srgbClr val="000000">
                      <a:alpha val="43137"/>
                    </a:srgbClr>
                  </a:outerShdw>
                </a:effectLst>
              </a:rPr>
              <a:t>", збереглася група дерев смереки відокремлена від суцільного її ареалу в Карпатах. Про </a:t>
            </a:r>
            <a:r>
              <a:rPr lang="uk-UA" dirty="0" err="1">
                <a:solidFill>
                  <a:schemeClr val="bg1"/>
                </a:solidFill>
                <a:effectLst>
                  <a:outerShdw blurRad="38100" dist="38100" dir="2700000" algn="tl">
                    <a:srgbClr val="000000">
                      <a:alpha val="43137"/>
                    </a:srgbClr>
                  </a:outerShdw>
                </a:effectLst>
              </a:rPr>
              <a:t>аборигенність</a:t>
            </a:r>
            <a:r>
              <a:rPr lang="uk-UA" dirty="0">
                <a:solidFill>
                  <a:schemeClr val="bg1"/>
                </a:solidFill>
                <a:effectLst>
                  <a:outerShdw blurRad="38100" dist="38100" dir="2700000" algn="tl">
                    <a:srgbClr val="000000">
                      <a:alpha val="43137"/>
                    </a:srgbClr>
                  </a:outerShdw>
                </a:effectLst>
              </a:rPr>
              <a:t> смереки свідчить </a:t>
            </a:r>
            <a:r>
              <a:rPr lang="uk-UA" dirty="0" err="1">
                <a:solidFill>
                  <a:schemeClr val="bg1"/>
                </a:solidFill>
                <a:effectLst>
                  <a:outerShdw blurRad="38100" dist="38100" dir="2700000" algn="tl">
                    <a:srgbClr val="000000">
                      <a:alpha val="43137"/>
                    </a:srgbClr>
                  </a:outerShdw>
                </a:effectLst>
              </a:rPr>
              <a:t>фітоценотичний</a:t>
            </a:r>
            <a:r>
              <a:rPr lang="uk-UA" dirty="0">
                <a:solidFill>
                  <a:schemeClr val="bg1"/>
                </a:solidFill>
                <a:effectLst>
                  <a:outerShdw blurRad="38100" dist="38100" dir="2700000" algn="tl">
                    <a:srgbClr val="000000">
                      <a:alpha val="43137"/>
                    </a:srgbClr>
                  </a:outerShdw>
                </a:effectLst>
              </a:rPr>
              <a:t> склад асоціацій, в якій багато типових </a:t>
            </a:r>
            <a:r>
              <a:rPr lang="uk-UA" dirty="0" err="1">
                <a:solidFill>
                  <a:schemeClr val="bg1"/>
                </a:solidFill>
                <a:effectLst>
                  <a:outerShdw blurRad="38100" dist="38100" dir="2700000" algn="tl">
                    <a:srgbClr val="000000">
                      <a:alpha val="43137"/>
                    </a:srgbClr>
                  </a:outerShdw>
                </a:effectLst>
              </a:rPr>
              <a:t>бореальних</a:t>
            </a:r>
            <a:r>
              <a:rPr lang="uk-UA" dirty="0">
                <a:solidFill>
                  <a:schemeClr val="bg1"/>
                </a:solidFill>
                <a:effectLst>
                  <a:outerShdw blurRad="38100" dist="38100" dir="2700000" algn="tl">
                    <a:srgbClr val="000000">
                      <a:alpha val="43137"/>
                    </a:srgbClr>
                  </a:outerShdw>
                </a:effectLst>
              </a:rPr>
              <a:t> елементів </a:t>
            </a:r>
            <a:r>
              <a:rPr lang="uk-UA" dirty="0" smtClean="0">
                <a:solidFill>
                  <a:schemeClr val="bg1"/>
                </a:solidFill>
                <a:effectLst>
                  <a:outerShdw blurRad="38100" dist="38100" dir="2700000" algn="tl">
                    <a:srgbClr val="000000">
                      <a:alpha val="43137"/>
                    </a:srgbClr>
                  </a:outerShdw>
                </a:effectLst>
              </a:rPr>
              <a:t>флори. В </a:t>
            </a:r>
            <a:r>
              <a:rPr lang="uk-UA" dirty="0">
                <a:solidFill>
                  <a:schemeClr val="bg1"/>
                </a:solidFill>
                <a:effectLst>
                  <a:outerShdw blurRad="38100" dist="38100" dir="2700000" algn="tl">
                    <a:srgbClr val="000000">
                      <a:alpha val="43137"/>
                    </a:srgbClr>
                  </a:outerShdw>
                </a:effectLst>
              </a:rPr>
              <a:t>місцях, де </a:t>
            </a:r>
            <a:r>
              <a:rPr lang="uk-UA" dirty="0" err="1">
                <a:solidFill>
                  <a:schemeClr val="bg1"/>
                </a:solidFill>
                <a:effectLst>
                  <a:outerShdw blurRad="38100" dist="38100" dir="2700000" algn="tl">
                    <a:srgbClr val="000000">
                      <a:alpha val="43137"/>
                    </a:srgbClr>
                  </a:outerShdw>
                </a:effectLst>
              </a:rPr>
              <a:t>грунтові</a:t>
            </a:r>
            <a:r>
              <a:rPr lang="uk-UA" dirty="0">
                <a:solidFill>
                  <a:schemeClr val="bg1"/>
                </a:solidFill>
                <a:effectLst>
                  <a:outerShdw blurRad="38100" dist="38100" dir="2700000" algn="tl">
                    <a:srgbClr val="000000">
                      <a:alpha val="43137"/>
                    </a:srgbClr>
                  </a:outerShdw>
                </a:effectLst>
              </a:rPr>
              <a:t> умови кращі для росту і розвитку дерев, у </a:t>
            </a:r>
            <a:r>
              <a:rPr lang="uk-UA" dirty="0" err="1">
                <a:solidFill>
                  <a:schemeClr val="bg1"/>
                </a:solidFill>
                <a:effectLst>
                  <a:outerShdw blurRad="38100" dist="38100" dir="2700000" algn="tl">
                    <a:srgbClr val="000000">
                      <a:alpha val="43137"/>
                    </a:srgbClr>
                  </a:outerShdw>
                </a:effectLst>
              </a:rPr>
              <a:t>надсадженях</a:t>
            </a:r>
            <a:r>
              <a:rPr lang="uk-UA" dirty="0">
                <a:solidFill>
                  <a:schemeClr val="bg1"/>
                </a:solidFill>
                <a:effectLst>
                  <a:outerShdw blurRad="38100" dist="38100" dir="2700000" algn="tl">
                    <a:srgbClr val="000000">
                      <a:alpha val="43137"/>
                    </a:srgbClr>
                  </a:outerShdw>
                </a:effectLst>
              </a:rPr>
              <a:t> зменшується доля смереки і водночас збільшується кількість ялиці і бука, внаслідок чого утворюються високопродуктивні буково-ялицеві реліктові угрупування.</a:t>
            </a:r>
          </a:p>
          <a:p>
            <a:pPr marL="0" indent="0">
              <a:buNone/>
            </a:pPr>
            <a:endParaRPr lang="uk-UA"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7696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928992" cy="2346576"/>
          </a:xfrm>
        </p:spPr>
        <p:txBody>
          <a:bodyPr/>
          <a:lstStyle/>
          <a:p>
            <a:pPr marL="0" indent="0" algn="ctr">
              <a:buNone/>
            </a:pPr>
            <a:r>
              <a:rPr lang="uk-UA" dirty="0"/>
              <a:t>Дуже пересічний рельєф, наявність скельних утворень, гірської річки </a:t>
            </a:r>
            <a:r>
              <a:rPr lang="uk-UA" dirty="0" err="1"/>
              <a:t>Лужанки</a:t>
            </a:r>
            <a:r>
              <a:rPr lang="uk-UA" dirty="0"/>
              <a:t> - всі ці фактори сприяють розмноженню тут карпатської фауни.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11" y="1412776"/>
            <a:ext cx="7008778" cy="52565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69817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712" y="4097234"/>
            <a:ext cx="2744776" cy="2644134"/>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097234"/>
            <a:ext cx="3672408" cy="2644134"/>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87" y="4086504"/>
            <a:ext cx="1688778" cy="2654864"/>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0427" y="1837555"/>
            <a:ext cx="1609725" cy="2095501"/>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087" y="1837556"/>
            <a:ext cx="3908108" cy="2095500"/>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176" y="1837556"/>
            <a:ext cx="2794000" cy="2095500"/>
          </a:xfrm>
          <a:prstGeom prst="rect">
            <a:avLst/>
          </a:prstGeom>
          <a:ln>
            <a:noFill/>
          </a:ln>
          <a:effectLst>
            <a:outerShdw blurRad="190500" algn="tl" rotWithShape="0">
              <a:srgbClr val="000000">
                <a:alpha val="70000"/>
              </a:srgbClr>
            </a:outerShdw>
          </a:effectLst>
        </p:spPr>
      </p:pic>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4" y="1672373"/>
            <a:ext cx="9144000" cy="5193632"/>
          </a:xfrm>
          <a:prstGeom prst="rect">
            <a:avLst/>
          </a:prstGeom>
        </p:spPr>
      </p:pic>
      <p:sp>
        <p:nvSpPr>
          <p:cNvPr id="3" name="Объект 2"/>
          <p:cNvSpPr>
            <a:spLocks noGrp="1"/>
          </p:cNvSpPr>
          <p:nvPr>
            <p:ph sz="quarter" idx="13"/>
          </p:nvPr>
        </p:nvSpPr>
        <p:spPr>
          <a:xfrm>
            <a:off x="107504" y="188640"/>
            <a:ext cx="8928992" cy="4937760"/>
          </a:xfrm>
        </p:spPr>
        <p:txBody>
          <a:bodyPr/>
          <a:lstStyle/>
          <a:p>
            <a:pPr marL="0" indent="0">
              <a:buNone/>
            </a:pPr>
            <a:r>
              <a:rPr lang="uk-UA" dirty="0"/>
              <a:t>В лісах водяться ведмеді, олені, </a:t>
            </a:r>
            <a:r>
              <a:rPr lang="uk-UA" dirty="0" smtClean="0"/>
              <a:t>лосі, </a:t>
            </a:r>
            <a:r>
              <a:rPr lang="uk-UA" dirty="0"/>
              <a:t>дикі свині, куниці лісові, білки, зайці, рисі, вовки. З птахів - вальдшнеп, </a:t>
            </a:r>
            <a:r>
              <a:rPr lang="uk-UA" dirty="0" smtClean="0"/>
              <a:t>норець </a:t>
            </a:r>
            <a:r>
              <a:rPr lang="uk-UA" dirty="0"/>
              <a:t>великий, сова сіра і бородата, сич волохатий, дятел та ін. В річці </a:t>
            </a:r>
            <a:r>
              <a:rPr lang="uk-UA" dirty="0" err="1"/>
              <a:t>Лужанка</a:t>
            </a:r>
            <a:r>
              <a:rPr lang="uk-UA" dirty="0"/>
              <a:t> водиться форель.</a:t>
            </a:r>
          </a:p>
          <a:p>
            <a:pPr marL="0" indent="0">
              <a:buNone/>
            </a:pPr>
            <a:endParaRPr lang="uk-UA" dirty="0"/>
          </a:p>
        </p:txBody>
      </p:sp>
      <p:pic>
        <p:nvPicPr>
          <p:cNvPr id="12" name="Рисунок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0072" y="4136427"/>
            <a:ext cx="3473255" cy="2604941"/>
          </a:xfrm>
          <a:prstGeom prst="rect">
            <a:avLst/>
          </a:prstGeom>
          <a:ln>
            <a:noFill/>
          </a:ln>
          <a:effectLst>
            <a:outerShdw blurRad="190500" algn="tl" rotWithShape="0">
              <a:srgbClr val="000000">
                <a:alpha val="70000"/>
              </a:srgbClr>
            </a:outerShdw>
          </a:effectLst>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5651" y="1890154"/>
            <a:ext cx="1708197" cy="2114910"/>
          </a:xfrm>
          <a:prstGeom prst="rect">
            <a:avLst/>
          </a:prstGeom>
          <a:ln>
            <a:noFill/>
          </a:ln>
          <a:effectLst>
            <a:outerShdw blurRad="190500" algn="tl" rotWithShape="0">
              <a:srgbClr val="000000">
                <a:alpha val="70000"/>
              </a:srgbClr>
            </a:outerShdw>
          </a:effectLst>
        </p:spPr>
      </p:pic>
      <p:pic>
        <p:nvPicPr>
          <p:cNvPr id="14" name="Рисунок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0364" y="4136427"/>
            <a:ext cx="3793604" cy="2604941"/>
          </a:xfrm>
          <a:prstGeom prst="rect">
            <a:avLst/>
          </a:prstGeom>
          <a:ln>
            <a:noFill/>
          </a:ln>
          <a:effectLst>
            <a:outerShdw blurRad="190500" algn="tl" rotWithShape="0">
              <a:srgbClr val="000000">
                <a:alpha val="70000"/>
              </a:srgbClr>
            </a:outerShdw>
          </a:effectLst>
        </p:spPr>
      </p:pic>
      <p:pic>
        <p:nvPicPr>
          <p:cNvPr id="15" name="Рисунок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87280" y="1889296"/>
            <a:ext cx="2821024" cy="2115768"/>
          </a:xfrm>
          <a:prstGeom prst="rect">
            <a:avLst/>
          </a:prstGeom>
          <a:ln>
            <a:noFill/>
          </a:ln>
          <a:effectLst>
            <a:outerShdw blurRad="190500" algn="tl" rotWithShape="0">
              <a:srgbClr val="000000">
                <a:alpha val="70000"/>
              </a:srgbClr>
            </a:outerShdw>
          </a:effectLst>
        </p:spPr>
      </p:pic>
      <p:pic>
        <p:nvPicPr>
          <p:cNvPr id="16" name="Рисунок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4" y="1691752"/>
            <a:ext cx="9144000" cy="5193632"/>
          </a:xfrm>
          <a:prstGeom prst="rect">
            <a:avLst/>
          </a:prstGeom>
        </p:spPr>
      </p:pic>
      <p:pic>
        <p:nvPicPr>
          <p:cNvPr id="18" name="Рисунок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1893" y="3339558"/>
            <a:ext cx="2278411" cy="3417617"/>
          </a:xfrm>
          <a:prstGeom prst="rect">
            <a:avLst/>
          </a:prstGeom>
          <a:ln>
            <a:noFill/>
          </a:ln>
          <a:effectLst>
            <a:outerShdw blurRad="190500" algn="tl" rotWithShape="0">
              <a:srgbClr val="000000">
                <a:alpha val="70000"/>
              </a:srgbClr>
            </a:outerShdw>
          </a:effectLst>
        </p:spPr>
      </p:pic>
      <p:pic>
        <p:nvPicPr>
          <p:cNvPr id="19" name="Рисунок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99992" y="3323752"/>
            <a:ext cx="2301137" cy="3417616"/>
          </a:xfrm>
          <a:prstGeom prst="rect">
            <a:avLst/>
          </a:prstGeom>
          <a:ln>
            <a:noFill/>
          </a:ln>
          <a:effectLst>
            <a:outerShdw blurRad="190500" algn="tl" rotWithShape="0">
              <a:srgbClr val="000000">
                <a:alpha val="70000"/>
              </a:srgbClr>
            </a:outerShdw>
          </a:effectLst>
        </p:spPr>
      </p:pic>
      <p:pic>
        <p:nvPicPr>
          <p:cNvPr id="21" name="Рисунок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25182" y="1649648"/>
            <a:ext cx="2088232" cy="2595921"/>
          </a:xfrm>
          <a:prstGeom prst="rect">
            <a:avLst/>
          </a:prstGeom>
          <a:ln>
            <a:noFill/>
          </a:ln>
          <a:effectLst>
            <a:outerShdw blurRad="190500" algn="tl" rotWithShape="0">
              <a:srgbClr val="000000">
                <a:alpha val="70000"/>
              </a:srgbClr>
            </a:outerShdw>
          </a:effectLst>
        </p:spPr>
      </p:pic>
      <p:pic>
        <p:nvPicPr>
          <p:cNvPr id="22" name="Рисунок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76265" y="1556792"/>
            <a:ext cx="1951719" cy="26022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82988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8928992" cy="4937760"/>
          </a:xfrm>
        </p:spPr>
        <p:txBody>
          <a:bodyPr/>
          <a:lstStyle/>
          <a:p>
            <a:pPr marL="0" indent="0" algn="ctr">
              <a:buNone/>
            </a:pPr>
            <a:r>
              <a:rPr lang="uk-UA" dirty="0" err="1"/>
              <a:t>Чорногірське</a:t>
            </a:r>
            <a:r>
              <a:rPr lang="uk-UA" dirty="0"/>
              <a:t> заповідне лісництво розташоване на південно-західному </a:t>
            </a:r>
            <a:r>
              <a:rPr lang="uk-UA" dirty="0" err="1"/>
              <a:t>макросхилі</a:t>
            </a:r>
            <a:r>
              <a:rPr lang="uk-UA" dirty="0"/>
              <a:t> хребта </a:t>
            </a:r>
            <a:r>
              <a:rPr lang="uk-UA" dirty="0" err="1"/>
              <a:t>Чорногора</a:t>
            </a:r>
            <a:r>
              <a:rPr lang="uk-UA" dirty="0"/>
              <a:t>, на висотах від 950 до 2061 м над рівнем моря. На території заповідного лісництва безпосередньо до гори Говерли прилягають 500 га охоронної зони заповідника.</a:t>
            </a:r>
          </a:p>
          <a:p>
            <a:pPr marL="0"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401" y="2204863"/>
            <a:ext cx="5961198" cy="44112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09083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6571" y="2668"/>
            <a:ext cx="9144000" cy="4937760"/>
          </a:xfrm>
        </p:spPr>
        <p:txBody>
          <a:bodyPr>
            <a:normAutofit/>
          </a:bodyPr>
          <a:lstStyle/>
          <a:p>
            <a:pPr marL="0" indent="0">
              <a:buNone/>
            </a:pPr>
            <a:r>
              <a:rPr lang="uk-UA" sz="2000" dirty="0"/>
              <a:t>Основні типи гірської рослинності представлені буково-смерековими, смереково-буковими та ялицевими лісами. Є угрупування сосни гірської, вільхи зеленої, ялівцю сибірського, </a:t>
            </a:r>
            <a:r>
              <a:rPr lang="uk-UA" sz="2000" dirty="0" err="1"/>
              <a:t>родендрона</a:t>
            </a:r>
            <a:r>
              <a:rPr lang="uk-UA" sz="2000" dirty="0"/>
              <a:t> кочі, на більших висотах - альпійські </a:t>
            </a:r>
            <a:r>
              <a:rPr lang="uk-UA" sz="2000" dirty="0" smtClean="0"/>
              <a:t>луки. Верхній </a:t>
            </a:r>
            <a:r>
              <a:rPr lang="uk-UA" sz="2000" dirty="0"/>
              <a:t>гірський лісовий пояс у заповідному лісництві досягає висоти 1500-1600 м над рівнем моря. Тут переважають хвойні - смерека звичайна, ялиця біла. Супутниками смереки є явір, клен, в'яз, іноді бук. На крайній межі поширення лісу смерека змінюється </a:t>
            </a:r>
            <a:r>
              <a:rPr lang="uk-UA" sz="2000" dirty="0" err="1"/>
              <a:t>криволіссям</a:t>
            </a:r>
            <a:r>
              <a:rPr lang="uk-UA" sz="2000" dirty="0"/>
              <a:t> із сосни гірської. Ліси відзначаються високою продуктивністю, висота дерев - 37-40 м.</a:t>
            </a:r>
          </a:p>
          <a:p>
            <a:pPr marL="0" indent="0">
              <a:buNone/>
            </a:pPr>
            <a:endParaRPr lang="uk-UA"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936" y="2829716"/>
            <a:ext cx="6090128" cy="39836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363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476672"/>
            <a:ext cx="4464496" cy="6264696"/>
          </a:xfrm>
        </p:spPr>
        <p:txBody>
          <a:bodyPr>
            <a:normAutofit lnSpcReduction="10000"/>
          </a:bodyPr>
          <a:lstStyle/>
          <a:p>
            <a:pPr marL="0" indent="0">
              <a:buNone/>
            </a:pPr>
            <a:r>
              <a:rPr lang="uk-UA" dirty="0"/>
              <a:t>На висоті 1600-1850 м над рівнем моря ліси переходять у субальпійський рослинний пояс, де ростуть сосна гірська, вільха, яловець сибірський. На верхній межі цього поясу збереглися найбільші ділянки карпатсько-балканського ендемічного виду - </a:t>
            </a:r>
            <a:r>
              <a:rPr lang="uk-UA" dirty="0" err="1"/>
              <a:t>родендрону</a:t>
            </a:r>
            <a:r>
              <a:rPr lang="uk-UA" dirty="0"/>
              <a:t> кочі. Велику наукову цінність являють і </a:t>
            </a:r>
            <a:r>
              <a:rPr lang="uk-UA" dirty="0" err="1"/>
              <a:t>наскельниця</a:t>
            </a:r>
            <a:r>
              <a:rPr lang="uk-UA" dirty="0"/>
              <a:t> лежача та водянка чорна. Важливе значення має тирлич жовтий, який занесений до Червоної Книги України. На висотах від 1800 до 2061 м простягається альпійській пояс, де можна знайти ситника </a:t>
            </a:r>
            <a:r>
              <a:rPr lang="uk-UA" dirty="0" err="1"/>
              <a:t>тритоздільного</a:t>
            </a:r>
            <a:r>
              <a:rPr lang="uk-UA" dirty="0"/>
              <a:t>, осоку зігнуту і вічнозелену, </a:t>
            </a:r>
            <a:r>
              <a:rPr lang="uk-UA" dirty="0" err="1"/>
              <a:t>селерію</a:t>
            </a:r>
            <a:r>
              <a:rPr lang="uk-UA" dirty="0"/>
              <a:t> </a:t>
            </a:r>
            <a:r>
              <a:rPr lang="uk-UA" dirty="0" err="1"/>
              <a:t>Більця</a:t>
            </a:r>
            <a:r>
              <a:rPr lang="uk-UA" dirty="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540060"/>
            <a:ext cx="3972293" cy="57778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09759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5496" y="44624"/>
            <a:ext cx="9036496" cy="2736304"/>
          </a:xfrm>
        </p:spPr>
        <p:txBody>
          <a:bodyPr/>
          <a:lstStyle/>
          <a:p>
            <a:pPr marL="0" indent="0">
              <a:buNone/>
            </a:pPr>
            <a:r>
              <a:rPr lang="uk-UA" dirty="0"/>
              <a:t>Третій заповідний масив "Долина нарцисів" - розташований у долині річки Ріка, поблизу м. Хуст. Характерним для масиву є унікальні природні зарості, на порівняно обмеженому ареалі, нарциса </a:t>
            </a:r>
            <a:r>
              <a:rPr lang="uk-UA" dirty="0" smtClean="0"/>
              <a:t>вузьколистого-гірського </a:t>
            </a:r>
            <a:r>
              <a:rPr lang="uk-UA" dirty="0"/>
              <a:t>євроазіатсько-карпатсько-балканського виду. Серед суцільних заростей нарциса зустрічаються і шафран </a:t>
            </a:r>
            <a:r>
              <a:rPr lang="uk-UA" dirty="0" err="1"/>
              <a:t>Гейфеля</a:t>
            </a:r>
            <a:r>
              <a:rPr lang="uk-UA" dirty="0"/>
              <a:t>, білоцвіт весняний, собачий зуб та ін.</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72" y="2420888"/>
            <a:ext cx="3990380" cy="3234308"/>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435052"/>
            <a:ext cx="4589220" cy="3234308"/>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11182"/>
          <a:stretch/>
        </p:blipFill>
        <p:spPr>
          <a:xfrm>
            <a:off x="0" y="2276105"/>
            <a:ext cx="9144000" cy="461285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572" y="2862242"/>
            <a:ext cx="4311096" cy="3231053"/>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4009" y="2862242"/>
            <a:ext cx="4308072" cy="32310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675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8928992" cy="4937760"/>
          </a:xfrm>
        </p:spPr>
        <p:txBody>
          <a:bodyPr/>
          <a:lstStyle/>
          <a:p>
            <a:pPr marL="0" indent="0">
              <a:buNone/>
            </a:pPr>
            <a:r>
              <a:rPr lang="uk-UA" dirty="0" smtClean="0"/>
              <a:t>Заповідник </a:t>
            </a:r>
            <a:r>
              <a:rPr lang="uk-UA" dirty="0"/>
              <a:t>з одним з найбільш цінних природних комплексів і в зоогеографічному відношенні. Тут збереглися і такі хижі звірі як карпатський бурий ведмідь, рись, куниця лісова, лисиця, вовк, борсук, лісовий і європейський кіт, який занесений до Червоної Книги України та ін.</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16832"/>
            <a:ext cx="3528392" cy="2398204"/>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669" y="4407859"/>
            <a:ext cx="3204355" cy="2401853"/>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1916832"/>
            <a:ext cx="3170076" cy="2356423"/>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4457040"/>
            <a:ext cx="3141781" cy="23563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87719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74320" y="362344"/>
            <a:ext cx="8595360" cy="2274568"/>
          </a:xfrm>
        </p:spPr>
        <p:txBody>
          <a:bodyPr/>
          <a:lstStyle/>
          <a:p>
            <a:pPr marL="0" indent="0">
              <a:buNone/>
            </a:pPr>
            <a:r>
              <a:rPr lang="uk-UA" dirty="0"/>
              <a:t>Значний науковий інтерес являють і тритон карпатський та полівка, занесені до Червоної Книги України, білка карпатська, європейський карпатський заєць. У заповіднику зареєстровано 180 видів птахів, у тому числі 58 осілих, 85 тих , що тут гніздяться, 32 - залітних, 3 види , що зимують, 2 - зустрічаються під час перельотів.</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95" y="3140968"/>
            <a:ext cx="4524713" cy="2520280"/>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708920"/>
            <a:ext cx="4324576" cy="34563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65640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260648"/>
            <a:ext cx="8595360" cy="4937760"/>
          </a:xfrm>
        </p:spPr>
        <p:txBody>
          <a:bodyPr/>
          <a:lstStyle/>
          <a:p>
            <a:pPr marL="0" indent="0">
              <a:buNone/>
            </a:pPr>
            <a:r>
              <a:rPr lang="uk-UA" dirty="0"/>
              <a:t>Карпатські водойми населяють понад 50 видів риб - балканська морена, карпатський пічкур, угорська мінога, чехоня, дунайський лосось, струмкова форель.</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19" y="1500150"/>
            <a:ext cx="4696581" cy="2714624"/>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628" y="1500150"/>
            <a:ext cx="3619499" cy="2714624"/>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928" y="4437112"/>
            <a:ext cx="5106144" cy="23360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665609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355976" y="720080"/>
            <a:ext cx="4824536" cy="6597352"/>
          </a:xfrm>
        </p:spPr>
        <p:txBody>
          <a:bodyPr/>
          <a:lstStyle/>
          <a:p>
            <a:pPr marL="0" indent="0" algn="ctr">
              <a:buNone/>
            </a:pPr>
            <a:r>
              <a:rPr lang="uk-UA" dirty="0"/>
              <a:t>Питання про їх охорону постало ще на початку </a:t>
            </a:r>
            <a:r>
              <a:rPr lang="en-US" dirty="0"/>
              <a:t>XX </a:t>
            </a:r>
            <a:r>
              <a:rPr lang="uk-UA" dirty="0"/>
              <a:t>століття, коли було створено </a:t>
            </a:r>
            <a:r>
              <a:rPr lang="uk-UA" dirty="0" err="1"/>
              <a:t>кілька лісових рез</a:t>
            </a:r>
            <a:r>
              <a:rPr lang="uk-UA" dirty="0"/>
              <a:t>ерватів в Чорногорі та Мармороських Альпах для збереження і відновлення зникаючих представників флори та фауни. Особливо активізувалася робота вчених щодо </a:t>
            </a:r>
            <a:r>
              <a:rPr lang="uk-UA" dirty="0" err="1"/>
              <a:t>територіальноїй</a:t>
            </a:r>
            <a:r>
              <a:rPr lang="uk-UA" dirty="0"/>
              <a:t> охорони природи Українських </a:t>
            </a:r>
            <a:r>
              <a:rPr lang="uk-UA" dirty="0" err="1"/>
              <a:t>Карпат після</a:t>
            </a:r>
            <a:r>
              <a:rPr lang="uk-UA" dirty="0"/>
              <a:t> Другої світової війни. Вже в 1949 році на північних схилах </a:t>
            </a:r>
            <a:r>
              <a:rPr lang="uk-UA" dirty="0" err="1"/>
              <a:t>Чорногірського</a:t>
            </a:r>
            <a:r>
              <a:rPr lang="uk-UA" dirty="0"/>
              <a:t> хребта був виділений цінний лісовий масив площею 3,9 тис. га, який в 1955 році оголошено заповідним.</a:t>
            </a:r>
          </a:p>
          <a:p>
            <a:pPr marL="0" indent="0">
              <a:buNone/>
            </a:pPr>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706388"/>
            <a:ext cx="4083918" cy="54452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23880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72008" y="2348880"/>
            <a:ext cx="9036496" cy="4437112"/>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Объект 2"/>
          <p:cNvSpPr>
            <a:spLocks noGrp="1"/>
          </p:cNvSpPr>
          <p:nvPr>
            <p:ph sz="quarter" idx="13"/>
          </p:nvPr>
        </p:nvSpPr>
        <p:spPr>
          <a:xfrm>
            <a:off x="0" y="2379672"/>
            <a:ext cx="9144000" cy="4937760"/>
          </a:xfrm>
        </p:spPr>
        <p:txBody>
          <a:bodyPr>
            <a:normAutofit fontScale="92500" lnSpcReduction="10000"/>
          </a:bodyPr>
          <a:lstStyle/>
          <a:p>
            <a:pPr marL="0" indent="0" algn="ctr">
              <a:buNone/>
            </a:pPr>
            <a:r>
              <a:rPr lang="uk-UA" dirty="0">
                <a:solidFill>
                  <a:schemeClr val="bg1"/>
                </a:solidFill>
                <a:effectLst>
                  <a:outerShdw blurRad="38100" dist="38100" dir="2700000" algn="tl">
                    <a:srgbClr val="000000">
                      <a:alpha val="43137"/>
                    </a:srgbClr>
                  </a:outerShdw>
                </a:effectLst>
              </a:rPr>
              <a:t>Карпатський державний заповідник - не просто природній музей незайманої природи, а й дуже цінна природна лабораторія, де проводять глибокі наукові дослідження. Під Говерлою, полонині </a:t>
            </a:r>
            <a:r>
              <a:rPr lang="uk-UA" dirty="0" err="1">
                <a:solidFill>
                  <a:schemeClr val="bg1"/>
                </a:solidFill>
                <a:effectLst>
                  <a:outerShdw blurRad="38100" dist="38100" dir="2700000" algn="tl">
                    <a:srgbClr val="000000">
                      <a:alpha val="43137"/>
                    </a:srgbClr>
                  </a:outerShdw>
                </a:effectLst>
              </a:rPr>
              <a:t>Пожежівська</a:t>
            </a:r>
            <a:r>
              <a:rPr lang="uk-UA" dirty="0">
                <a:solidFill>
                  <a:schemeClr val="bg1"/>
                </a:solidFill>
                <a:effectLst>
                  <a:outerShdw blurRad="38100" dist="38100" dir="2700000" algn="tl">
                    <a:srgbClr val="000000">
                      <a:alpha val="43137"/>
                    </a:srgbClr>
                  </a:outerShdw>
                </a:effectLst>
              </a:rPr>
              <a:t>, знаходиться високогірна наукова база, підпорядкована Академії наук України. Наукові працівники Карпатського заповідника, ведуть роботу у напрямі комплексного вивчення екологічних систем </a:t>
            </a:r>
            <a:r>
              <a:rPr lang="uk-UA" dirty="0" err="1">
                <a:solidFill>
                  <a:schemeClr val="bg1"/>
                </a:solidFill>
                <a:effectLst>
                  <a:outerShdw blurRad="38100" dist="38100" dir="2700000" algn="tl">
                    <a:srgbClr val="000000">
                      <a:alpha val="43137"/>
                    </a:srgbClr>
                  </a:outerShdw>
                </a:effectLst>
              </a:rPr>
              <a:t>низькогір'я</a:t>
            </a:r>
            <a:r>
              <a:rPr lang="uk-UA" dirty="0">
                <a:solidFill>
                  <a:schemeClr val="bg1"/>
                </a:solidFill>
                <a:effectLst>
                  <a:outerShdw blurRad="38100" dist="38100" dir="2700000" algn="tl">
                    <a:srgbClr val="000000">
                      <a:alpha val="43137"/>
                    </a:srgbClr>
                  </a:outerShdw>
                </a:effectLst>
              </a:rPr>
              <a:t> і високогір'я Українських Карпат. Визначаються шляхи і методи збереження, відтворення і поширення представників Карпатської флори. Розробляються заходи, спрямовані на збільшення поголів'я і розширення ареалу та раціональне використання карпатського благородного оленя, диких кіз. Вивчаються гідрологічний режим території, методи охорони гірсько-лісових </a:t>
            </a:r>
            <a:r>
              <a:rPr lang="uk-UA" dirty="0" err="1">
                <a:solidFill>
                  <a:schemeClr val="bg1"/>
                </a:solidFill>
                <a:effectLst>
                  <a:outerShdw blurRad="38100" dist="38100" dir="2700000" algn="tl">
                    <a:srgbClr val="000000">
                      <a:alpha val="43137"/>
                    </a:srgbClr>
                  </a:outerShdw>
                </a:effectLst>
              </a:rPr>
              <a:t>грунтів</a:t>
            </a:r>
            <a:r>
              <a:rPr lang="uk-UA" dirty="0">
                <a:solidFill>
                  <a:schemeClr val="bg1"/>
                </a:solidFill>
                <a:effectLst>
                  <a:outerShdw blurRad="38100" dist="38100" dir="2700000" algn="tl">
                    <a:srgbClr val="000000">
                      <a:alpha val="43137"/>
                    </a:srgbClr>
                  </a:outerShdw>
                </a:effectLst>
              </a:rPr>
              <a:t>, ефективного ведення лісового господарства, боротьби з катастрофічними явищами природи (повені, селеві потоки, зсуви, вітровали, </a:t>
            </a:r>
            <a:r>
              <a:rPr lang="uk-UA" dirty="0" err="1">
                <a:solidFill>
                  <a:schemeClr val="bg1"/>
                </a:solidFill>
                <a:effectLst>
                  <a:outerShdw blurRad="38100" dist="38100" dir="2700000" algn="tl">
                    <a:srgbClr val="000000">
                      <a:alpha val="43137"/>
                    </a:srgbClr>
                  </a:outerShdw>
                </a:effectLst>
              </a:rPr>
              <a:t>сніговали</a:t>
            </a:r>
            <a:r>
              <a:rPr lang="uk-UA" dirty="0">
                <a:solidFill>
                  <a:schemeClr val="bg1"/>
                </a:solidFill>
                <a:effectLst>
                  <a:outerShdw blurRad="38100" dist="38100" dir="2700000" algn="tl">
                    <a:srgbClr val="000000">
                      <a:alpha val="43137"/>
                    </a:srgbClr>
                  </a:outerShdw>
                </a:effectLst>
              </a:rPr>
              <a:t>). Цим самим Карпатський державний заповідник, який підпорядкований Міністерству лісової і деревообробної промисловості України, сприяє збереженню і примноженню багатств природи Карпат.</a:t>
            </a:r>
            <a:endParaRPr lang="uk-UA"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96749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2008" y="116632"/>
            <a:ext cx="9036496" cy="3384376"/>
          </a:xfrm>
        </p:spPr>
        <p:txBody>
          <a:bodyPr/>
          <a:lstStyle/>
          <a:p>
            <a:pPr marL="0" indent="0" algn="ctr">
              <a:buNone/>
            </a:pPr>
            <a:r>
              <a:rPr lang="ru-RU" dirty="0"/>
              <a:t>Велика </a:t>
            </a:r>
            <a:r>
              <a:rPr lang="ru-RU" dirty="0" err="1"/>
              <a:t>увага</a:t>
            </a:r>
            <a:r>
              <a:rPr lang="ru-RU" dirty="0"/>
              <a:t> </a:t>
            </a:r>
            <a:r>
              <a:rPr lang="ru-RU" dirty="0" err="1"/>
              <a:t>питанням</a:t>
            </a:r>
            <a:r>
              <a:rPr lang="ru-RU" dirty="0"/>
              <a:t> </a:t>
            </a:r>
            <a:r>
              <a:rPr lang="ru-RU" dirty="0" err="1"/>
              <a:t>територіальної</a:t>
            </a:r>
            <a:r>
              <a:rPr lang="ru-RU" dirty="0"/>
              <a:t> </a:t>
            </a:r>
            <a:r>
              <a:rPr lang="ru-RU" dirty="0" err="1"/>
              <a:t>охорони</a:t>
            </a:r>
            <a:r>
              <a:rPr lang="ru-RU" dirty="0"/>
              <a:t> </a:t>
            </a:r>
            <a:r>
              <a:rPr lang="ru-RU" dirty="0" err="1"/>
              <a:t>природи</a:t>
            </a:r>
            <a:r>
              <a:rPr lang="ru-RU" dirty="0"/>
              <a:t> </a:t>
            </a:r>
            <a:r>
              <a:rPr lang="ru-RU" dirty="0" err="1"/>
              <a:t>приділялась</a:t>
            </a:r>
            <a:r>
              <a:rPr lang="ru-RU" dirty="0"/>
              <a:t> і на </a:t>
            </a:r>
            <a:r>
              <a:rPr lang="ru-RU" dirty="0" err="1"/>
              <a:t>Закарпатті</a:t>
            </a:r>
            <a:r>
              <a:rPr lang="ru-RU" dirty="0"/>
              <a:t>. В 1958 </a:t>
            </a:r>
            <a:r>
              <a:rPr lang="ru-RU" dirty="0" err="1"/>
              <a:t>році</a:t>
            </a:r>
            <a:r>
              <a:rPr lang="ru-RU" dirty="0"/>
              <a:t> на </a:t>
            </a:r>
            <a:r>
              <a:rPr lang="ru-RU" dirty="0" err="1"/>
              <a:t>південних</a:t>
            </a:r>
            <a:r>
              <a:rPr lang="ru-RU" dirty="0"/>
              <a:t> </a:t>
            </a:r>
            <a:r>
              <a:rPr lang="ru-RU" dirty="0" err="1"/>
              <a:t>схилах</a:t>
            </a:r>
            <a:r>
              <a:rPr lang="ru-RU" dirty="0"/>
              <a:t> </a:t>
            </a:r>
            <a:r>
              <a:rPr lang="ru-RU" dirty="0" err="1"/>
              <a:t>гірського</a:t>
            </a:r>
            <a:r>
              <a:rPr lang="ru-RU" dirty="0"/>
              <a:t> </a:t>
            </a:r>
            <a:r>
              <a:rPr lang="ru-RU" dirty="0" err="1"/>
              <a:t>масиву</a:t>
            </a:r>
            <a:r>
              <a:rPr lang="ru-RU" dirty="0"/>
              <a:t> </a:t>
            </a:r>
            <a:r>
              <a:rPr lang="ru-RU" dirty="0" err="1"/>
              <a:t>Красної</a:t>
            </a:r>
            <a:r>
              <a:rPr lang="ru-RU" dirty="0"/>
              <a:t>, в </a:t>
            </a:r>
            <a:r>
              <a:rPr lang="ru-RU" dirty="0" err="1"/>
              <a:t>басейнах</a:t>
            </a:r>
            <a:r>
              <a:rPr lang="ru-RU" dirty="0"/>
              <a:t> </a:t>
            </a:r>
            <a:r>
              <a:rPr lang="ru-RU" dirty="0" err="1"/>
              <a:t>Великої</a:t>
            </a:r>
            <a:r>
              <a:rPr lang="ru-RU" dirty="0"/>
              <a:t> і </a:t>
            </a:r>
            <a:r>
              <a:rPr lang="ru-RU" dirty="0" err="1"/>
              <a:t>Малої</a:t>
            </a:r>
            <a:r>
              <a:rPr lang="ru-RU" dirty="0"/>
              <a:t> Угольки, </a:t>
            </a:r>
            <a:r>
              <a:rPr lang="ru-RU" dirty="0" err="1"/>
              <a:t>створений</a:t>
            </a:r>
            <a:r>
              <a:rPr lang="ru-RU" dirty="0"/>
              <a:t> </a:t>
            </a:r>
            <a:r>
              <a:rPr lang="ru-RU" dirty="0" err="1"/>
              <a:t>Угольський</a:t>
            </a:r>
            <a:r>
              <a:rPr lang="ru-RU" dirty="0"/>
              <a:t> </a:t>
            </a:r>
            <a:r>
              <a:rPr lang="ru-RU" dirty="0" err="1"/>
              <a:t>лісовий</a:t>
            </a:r>
            <a:r>
              <a:rPr lang="ru-RU" dirty="0"/>
              <a:t> заказник </a:t>
            </a:r>
            <a:r>
              <a:rPr lang="ru-RU" dirty="0" err="1"/>
              <a:t>площею</a:t>
            </a:r>
            <a:r>
              <a:rPr lang="ru-RU" dirty="0"/>
              <a:t> 4600 га, а </a:t>
            </a:r>
            <a:r>
              <a:rPr lang="ru-RU" dirty="0" smtClean="0"/>
              <a:t>в 1969</a:t>
            </a:r>
            <a:r>
              <a:rPr lang="ru-RU" dirty="0"/>
              <a:t> </a:t>
            </a:r>
            <a:r>
              <a:rPr lang="ru-RU" dirty="0" err="1"/>
              <a:t>році</a:t>
            </a:r>
            <a:r>
              <a:rPr lang="ru-RU" dirty="0"/>
              <a:t> в </a:t>
            </a:r>
            <a:r>
              <a:rPr lang="ru-RU" dirty="0" err="1"/>
              <a:t>басейні</a:t>
            </a:r>
            <a:r>
              <a:rPr lang="ru-RU" dirty="0"/>
              <a:t> </a:t>
            </a:r>
            <a:r>
              <a:rPr lang="ru-RU" dirty="0" err="1"/>
              <a:t>Лужанки</a:t>
            </a:r>
            <a:r>
              <a:rPr lang="ru-RU" dirty="0"/>
              <a:t> </a:t>
            </a:r>
            <a:r>
              <a:rPr lang="ru-RU" dirty="0" smtClean="0"/>
              <a:t>- </a:t>
            </a:r>
            <a:r>
              <a:rPr lang="ru-RU" dirty="0" err="1"/>
              <a:t>Широколужанський</a:t>
            </a:r>
            <a:r>
              <a:rPr lang="ru-RU" dirty="0"/>
              <a:t> </a:t>
            </a:r>
            <a:r>
              <a:rPr lang="ru-RU" dirty="0" err="1"/>
              <a:t>флористичний</a:t>
            </a:r>
            <a:r>
              <a:rPr lang="ru-RU" dirty="0"/>
              <a:t> заказник </a:t>
            </a:r>
            <a:r>
              <a:rPr lang="ru-RU" dirty="0" err="1"/>
              <a:t>площею</a:t>
            </a:r>
            <a:r>
              <a:rPr lang="ru-RU" dirty="0"/>
              <a:t> 5644 га. Таким чином </a:t>
            </a:r>
            <a:r>
              <a:rPr lang="ru-RU" dirty="0" err="1"/>
              <a:t>були</a:t>
            </a:r>
            <a:r>
              <a:rPr lang="ru-RU" dirty="0"/>
              <a:t> </a:t>
            </a:r>
            <a:r>
              <a:rPr lang="ru-RU" dirty="0" err="1"/>
              <a:t>створені</a:t>
            </a:r>
            <a:r>
              <a:rPr lang="ru-RU" dirty="0"/>
              <a:t> </a:t>
            </a:r>
            <a:r>
              <a:rPr lang="ru-RU" dirty="0" err="1"/>
              <a:t>всі</a:t>
            </a:r>
            <a:r>
              <a:rPr lang="ru-RU" dirty="0"/>
              <a:t> </a:t>
            </a:r>
            <a:r>
              <a:rPr lang="ru-RU" dirty="0" err="1"/>
              <a:t>необхідні</a:t>
            </a:r>
            <a:r>
              <a:rPr lang="ru-RU" dirty="0"/>
              <a:t> </a:t>
            </a:r>
            <a:r>
              <a:rPr lang="ru-RU" dirty="0" err="1"/>
              <a:t>передумови</a:t>
            </a:r>
            <a:r>
              <a:rPr lang="ru-RU" dirty="0"/>
              <a:t> для </a:t>
            </a:r>
            <a:r>
              <a:rPr lang="ru-RU" dirty="0" err="1"/>
              <a:t>організації</a:t>
            </a:r>
            <a:r>
              <a:rPr lang="ru-RU" dirty="0"/>
              <a:t> </a:t>
            </a:r>
            <a:r>
              <a:rPr lang="ru-RU" dirty="0" err="1"/>
              <a:t>біогеографічно</a:t>
            </a:r>
            <a:r>
              <a:rPr lang="ru-RU" dirty="0"/>
              <a:t> репрезентативного </a:t>
            </a:r>
            <a:r>
              <a:rPr lang="ru-RU" dirty="0" err="1"/>
              <a:t>заповідника</a:t>
            </a:r>
            <a:r>
              <a:rPr lang="ru-RU" dirty="0"/>
              <a:t> в </a:t>
            </a:r>
            <a:r>
              <a:rPr lang="ru-RU" dirty="0" err="1"/>
              <a:t>регіоні</a:t>
            </a:r>
            <a:r>
              <a:rPr lang="ru-RU" dirty="0"/>
              <a:t> </a:t>
            </a:r>
            <a:r>
              <a:rPr lang="ru-RU" dirty="0" err="1"/>
              <a:t>Українських</a:t>
            </a:r>
            <a:r>
              <a:rPr lang="ru-RU" dirty="0"/>
              <a:t> Карпат.</a:t>
            </a: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56" y="2996952"/>
            <a:ext cx="7164288" cy="37220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63020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6827" y="3890736"/>
            <a:ext cx="9123685" cy="3138664"/>
          </a:xfrm>
        </p:spPr>
        <p:txBody>
          <a:bodyPr>
            <a:normAutofit/>
          </a:bodyPr>
          <a:lstStyle/>
          <a:p>
            <a:pPr marL="0" indent="0" algn="ctr">
              <a:buNone/>
            </a:pPr>
            <a:r>
              <a:rPr lang="uk-UA" sz="2000" dirty="0"/>
              <a:t>В 1968 році уряд України для збереження унікальних гірських ландшафтів прийняв Постанову про організацію Карпатського заповідника на площі 12,6 тис. га. За сорокарічну історію існування його територія неодноразово збільшувалася. На сьогодні майже 2,5 відсотки території регіону знаходиться під охороною заповідника, що з 1992 року входить до міжнародної мережі біосферних резерватів ЮНЕСКО. У складі Карпатського біосферного заповідника (КБЗ), загальна площа якого становить </a:t>
            </a:r>
            <a:r>
              <a:rPr lang="uk-UA" sz="2000" dirty="0" smtClean="0"/>
              <a:t>53 630 </a:t>
            </a:r>
            <a:r>
              <a:rPr lang="uk-UA" sz="2000" dirty="0"/>
              <a:t>гектарів, налічується шість відокремлених масивів, а також ботанічні заказники державного значення «Чорна Гора» і «</a:t>
            </a:r>
            <a:r>
              <a:rPr lang="uk-UA" sz="2000" dirty="0" err="1"/>
              <a:t>Юлівська</a:t>
            </a:r>
            <a:r>
              <a:rPr lang="uk-UA" sz="2000" dirty="0"/>
              <a:t> Гора». </a:t>
            </a:r>
            <a:endParaRPr lang="uk-UA"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676" y="128153"/>
            <a:ext cx="5832648" cy="37328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45142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856984" cy="1948367"/>
          </a:xfrm>
        </p:spPr>
        <p:txBody>
          <a:bodyPr/>
          <a:lstStyle/>
          <a:p>
            <a:pPr marL="0" indent="0">
              <a:buNone/>
            </a:pPr>
            <a:r>
              <a:rPr lang="uk-UA" dirty="0"/>
              <a:t>Заповідні масиви розміщуються на висотах від 180 до 2061 м.н.р.м. в західному, центральному і східному секторах Українських Карпат. Така територіальна структура КБЗ практично повністю репрезентує ландшафтне та біогеографічне різноманіття Східних Карпат.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488" y="1916832"/>
            <a:ext cx="5715000" cy="428625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07504" y="1628800"/>
            <a:ext cx="3024336" cy="5170646"/>
          </a:xfrm>
          <a:prstGeom prst="rect">
            <a:avLst/>
          </a:prstGeom>
          <a:noFill/>
        </p:spPr>
        <p:txBody>
          <a:bodyPr wrap="square" rtlCol="0">
            <a:spAutoFit/>
          </a:bodyPr>
          <a:lstStyle/>
          <a:p>
            <a:r>
              <a:rPr lang="uk-UA" sz="2200" dirty="0" smtClean="0">
                <a:solidFill>
                  <a:schemeClr val="tx2"/>
                </a:solidFill>
              </a:rPr>
              <a:t>Тут представлені мало порушені та практично незачеплені людською діяльністю передгірні діброви, гірські букові, мішані </a:t>
            </a:r>
            <a:r>
              <a:rPr lang="uk-UA" sz="2200" dirty="0" err="1" smtClean="0">
                <a:solidFill>
                  <a:schemeClr val="tx2"/>
                </a:solidFill>
              </a:rPr>
              <a:t>та смерекові л</a:t>
            </a:r>
            <a:r>
              <a:rPr lang="uk-UA" sz="2200" dirty="0" smtClean="0">
                <a:solidFill>
                  <a:schemeClr val="tx2"/>
                </a:solidFill>
              </a:rPr>
              <a:t>іси, субальпійські та альпійські луки зсосново-вільховим криволіссям і скельно-лишайниковими ландшафтами. </a:t>
            </a:r>
          </a:p>
          <a:p>
            <a:endParaRPr lang="uk-UA" sz="2200" dirty="0"/>
          </a:p>
        </p:txBody>
      </p:sp>
    </p:spTree>
    <p:extLst>
      <p:ext uri="{BB962C8B-B14F-4D97-AF65-F5344CB8AC3E}">
        <p14:creationId xmlns:p14="http://schemas.microsoft.com/office/powerpoint/2010/main" val="3312015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sz="quarter" idx="13"/>
          </p:nvPr>
        </p:nvSpPr>
        <p:spPr>
          <a:xfrm>
            <a:off x="71500" y="3212976"/>
            <a:ext cx="9001000" cy="3960440"/>
          </a:xfrm>
        </p:spPr>
        <p:txBody>
          <a:bodyPr>
            <a:normAutofit/>
          </a:bodyPr>
          <a:lstStyle/>
          <a:p>
            <a:pPr marL="0" indent="0" algn="ctr">
              <a:buNone/>
            </a:pPr>
            <a:r>
              <a:rPr lang="uk-UA" sz="2000" dirty="0">
                <a:solidFill>
                  <a:schemeClr val="bg1"/>
                </a:solidFill>
                <a:effectLst>
                  <a:outerShdw blurRad="38100" dist="38100" dir="2700000" algn="tl">
                    <a:srgbClr val="000000">
                      <a:alpha val="43137"/>
                    </a:srgbClr>
                  </a:outerShdw>
                </a:effectLst>
              </a:rPr>
              <a:t> Всі три його заповідні масиви розташовані на території Тячівського, </a:t>
            </a:r>
            <a:r>
              <a:rPr lang="uk-UA" sz="2000" dirty="0" err="1">
                <a:solidFill>
                  <a:schemeClr val="bg1"/>
                </a:solidFill>
                <a:effectLst>
                  <a:outerShdw blurRad="38100" dist="38100" dir="2700000" algn="tl">
                    <a:srgbClr val="000000">
                      <a:alpha val="43137"/>
                    </a:srgbClr>
                  </a:outerShdw>
                </a:effectLst>
              </a:rPr>
              <a:t>Рахівсьокого</a:t>
            </a:r>
            <a:r>
              <a:rPr lang="uk-UA" sz="2000" dirty="0">
                <a:solidFill>
                  <a:schemeClr val="bg1"/>
                </a:solidFill>
                <a:effectLst>
                  <a:outerShdw blurRad="38100" dist="38100" dir="2700000" algn="tl">
                    <a:srgbClr val="000000">
                      <a:alpha val="43137"/>
                    </a:srgbClr>
                  </a:outerShdw>
                </a:effectLst>
              </a:rPr>
              <a:t> і Хустського районів Закарпатської області. Таким чином, територія заповідника характеризується високогірними, передгірними та рівнинними ландшафтами, що знаходяться на висоті від 200 до 2061 м над рівнем моря. Найбільшим у заповіднику є </a:t>
            </a:r>
            <a:r>
              <a:rPr lang="uk-UA" sz="2000" dirty="0" err="1">
                <a:solidFill>
                  <a:schemeClr val="bg1"/>
                </a:solidFill>
                <a:effectLst>
                  <a:outerShdw blurRad="38100" dist="38100" dir="2700000" algn="tl">
                    <a:srgbClr val="000000">
                      <a:alpha val="43137"/>
                    </a:srgbClr>
                  </a:outerShdw>
                </a:effectLst>
              </a:rPr>
              <a:t>Угольсько-Широколужанський</a:t>
            </a:r>
            <a:r>
              <a:rPr lang="uk-UA" sz="2000" dirty="0">
                <a:solidFill>
                  <a:schemeClr val="bg1"/>
                </a:solidFill>
                <a:effectLst>
                  <a:outerShdw blurRad="38100" dist="38100" dir="2700000" algn="tl">
                    <a:srgbClr val="000000">
                      <a:alpha val="43137"/>
                    </a:srgbClr>
                  </a:outerShdw>
                </a:effectLst>
              </a:rPr>
              <a:t> масив у Тячівському районі загальною площею 10363 га, який розташовано на південних схилах гірського хребта Красна і включає </a:t>
            </a:r>
            <a:r>
              <a:rPr lang="uk-UA" sz="2000" dirty="0" err="1">
                <a:solidFill>
                  <a:schemeClr val="bg1"/>
                </a:solidFill>
                <a:effectLst>
                  <a:outerShdw blurRad="38100" dist="38100" dir="2700000" algn="tl">
                    <a:srgbClr val="000000">
                      <a:alpha val="43137"/>
                    </a:srgbClr>
                  </a:outerShdw>
                </a:effectLst>
              </a:rPr>
              <a:t>Угольське</a:t>
            </a:r>
            <a:r>
              <a:rPr lang="uk-UA" sz="2000" dirty="0">
                <a:solidFill>
                  <a:schemeClr val="bg1"/>
                </a:solidFill>
                <a:effectLst>
                  <a:outerShdw blurRad="38100" dist="38100" dir="2700000" algn="tl">
                    <a:srgbClr val="000000">
                      <a:alpha val="43137"/>
                    </a:srgbClr>
                  </a:outerShdw>
                </a:effectLst>
              </a:rPr>
              <a:t> і </a:t>
            </a:r>
            <a:r>
              <a:rPr lang="uk-UA" sz="2000" dirty="0" err="1">
                <a:solidFill>
                  <a:schemeClr val="bg1"/>
                </a:solidFill>
                <a:effectLst>
                  <a:outerShdw blurRad="38100" dist="38100" dir="2700000" algn="tl">
                    <a:srgbClr val="000000">
                      <a:alpha val="43137"/>
                    </a:srgbClr>
                  </a:outerShdw>
                </a:effectLst>
              </a:rPr>
              <a:t>Широколужанське</a:t>
            </a:r>
            <a:r>
              <a:rPr lang="uk-UA" sz="2000" dirty="0">
                <a:solidFill>
                  <a:schemeClr val="bg1"/>
                </a:solidFill>
                <a:effectLst>
                  <a:outerShdw blurRad="38100" dist="38100" dir="2700000" algn="tl">
                    <a:srgbClr val="000000">
                      <a:alpha val="43137"/>
                    </a:srgbClr>
                  </a:outerShdw>
                </a:effectLst>
              </a:rPr>
              <a:t> заповідні лісництва. Цей масив знаходиться у басейнах Малої і Великої </a:t>
            </a:r>
            <a:r>
              <a:rPr lang="uk-UA" sz="2000" dirty="0" err="1">
                <a:solidFill>
                  <a:schemeClr val="bg1"/>
                </a:solidFill>
                <a:effectLst>
                  <a:outerShdw blurRad="38100" dist="38100" dir="2700000" algn="tl">
                    <a:srgbClr val="000000">
                      <a:alpha val="43137"/>
                    </a:srgbClr>
                  </a:outerShdw>
                </a:effectLst>
              </a:rPr>
              <a:t>Угольки</a:t>
            </a:r>
            <a:r>
              <a:rPr lang="uk-UA" sz="2000" dirty="0">
                <a:solidFill>
                  <a:schemeClr val="bg1"/>
                </a:solidFill>
                <a:effectLst>
                  <a:outerShdw blurRad="38100" dist="38100" dir="2700000" algn="tl">
                    <a:srgbClr val="000000">
                      <a:alpha val="43137"/>
                    </a:srgbClr>
                  </a:outerShdw>
                </a:effectLst>
              </a:rPr>
              <a:t> та </a:t>
            </a:r>
            <a:r>
              <a:rPr lang="uk-UA" sz="2000" dirty="0" err="1">
                <a:solidFill>
                  <a:schemeClr val="bg1"/>
                </a:solidFill>
                <a:effectLst>
                  <a:outerShdw blurRad="38100" dist="38100" dir="2700000" algn="tl">
                    <a:srgbClr val="000000">
                      <a:alpha val="43137"/>
                    </a:srgbClr>
                  </a:outerShdw>
                </a:effectLst>
              </a:rPr>
              <a:t>Лужанки</a:t>
            </a:r>
            <a:r>
              <a:rPr lang="uk-UA" sz="2000" dirty="0">
                <a:solidFill>
                  <a:schemeClr val="bg1"/>
                </a:solidFill>
                <a:effectLst>
                  <a:outerShdw blurRad="38100" dist="38100" dir="2700000" algn="tl">
                    <a:srgbClr val="000000">
                      <a:alpha val="43137"/>
                    </a:srgbClr>
                  </a:outerShdw>
                </a:effectLst>
              </a:rPr>
              <a:t>, що є притоками річок </a:t>
            </a:r>
            <a:r>
              <a:rPr lang="uk-UA" sz="2000" dirty="0" err="1">
                <a:solidFill>
                  <a:schemeClr val="bg1"/>
                </a:solidFill>
                <a:effectLst>
                  <a:outerShdw blurRad="38100" dist="38100" dir="2700000" algn="tl">
                    <a:srgbClr val="000000">
                      <a:alpha val="43137"/>
                    </a:srgbClr>
                  </a:outerShdw>
                </a:effectLst>
              </a:rPr>
              <a:t>Тереблі</a:t>
            </a:r>
            <a:r>
              <a:rPr lang="uk-UA" sz="2000" dirty="0">
                <a:solidFill>
                  <a:schemeClr val="bg1"/>
                </a:solidFill>
                <a:effectLst>
                  <a:outerShdw blurRad="38100" dist="38100" dir="2700000" algn="tl">
                    <a:srgbClr val="000000">
                      <a:alpha val="43137"/>
                    </a:srgbClr>
                  </a:outerShdw>
                </a:effectLst>
              </a:rPr>
              <a:t> і </a:t>
            </a:r>
            <a:r>
              <a:rPr lang="uk-UA" sz="2000" dirty="0" err="1">
                <a:solidFill>
                  <a:schemeClr val="bg1"/>
                </a:solidFill>
                <a:effectLst>
                  <a:outerShdw blurRad="38100" dist="38100" dir="2700000" algn="tl">
                    <a:srgbClr val="000000">
                      <a:alpha val="43137"/>
                    </a:srgbClr>
                  </a:outerShdw>
                </a:effectLst>
              </a:rPr>
              <a:t>Тересви</a:t>
            </a:r>
            <a:r>
              <a:rPr lang="uk-UA" sz="2000" dirty="0">
                <a:solidFill>
                  <a:schemeClr val="bg1"/>
                </a:solidFill>
                <a:effectLst>
                  <a:outerShdw blurRad="38100" dist="38100" dir="2700000" algn="tl">
                    <a:srgbClr val="000000">
                      <a:alpha val="43137"/>
                    </a:srgbClr>
                  </a:outerShdw>
                </a:effectLst>
              </a:rPr>
              <a:t>.</a:t>
            </a:r>
            <a:endParaRPr lang="uk-UA"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16946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88640"/>
            <a:ext cx="9108504" cy="4937760"/>
          </a:xfrm>
        </p:spPr>
        <p:txBody>
          <a:bodyPr>
            <a:normAutofit/>
          </a:bodyPr>
          <a:lstStyle/>
          <a:p>
            <a:pPr marL="0" indent="0" algn="ctr">
              <a:buNone/>
            </a:pPr>
            <a:r>
              <a:rPr lang="uk-UA" sz="2000" dirty="0"/>
              <a:t>Високогірний масив заповідника на </a:t>
            </a:r>
            <a:r>
              <a:rPr lang="uk-UA" sz="2000" dirty="0" err="1"/>
              <a:t>Рахівщині</a:t>
            </a:r>
            <a:r>
              <a:rPr lang="uk-UA" sz="2000" dirty="0"/>
              <a:t> розташований на південному </a:t>
            </a:r>
            <a:r>
              <a:rPr lang="uk-UA" sz="2000" dirty="0" err="1"/>
              <a:t>макросхилі</a:t>
            </a:r>
            <a:r>
              <a:rPr lang="uk-UA" sz="2000" dirty="0"/>
              <a:t> </a:t>
            </a:r>
            <a:r>
              <a:rPr lang="uk-UA" sz="2000" dirty="0" err="1"/>
              <a:t>Чорногірського</a:t>
            </a:r>
            <a:r>
              <a:rPr lang="uk-UA" sz="2000" dirty="0"/>
              <a:t> хребта, який прилягає до гори Говерли. Тут знаходиться </a:t>
            </a:r>
            <a:r>
              <a:rPr lang="uk-UA" sz="2000" dirty="0" err="1"/>
              <a:t>Чорногірське</a:t>
            </a:r>
            <a:r>
              <a:rPr lang="uk-UA" sz="2000" dirty="0"/>
              <a:t> заповідне лісництво, якому </a:t>
            </a:r>
            <a:r>
              <a:rPr lang="uk-UA" sz="2000" dirty="0" smtClean="0"/>
              <a:t>належить 2100 </a:t>
            </a:r>
            <a:r>
              <a:rPr lang="uk-UA" sz="2000" dirty="0"/>
              <a:t>га пралісів і полонин. Хустський масив, як філіал заповідника, розташований в рівнинній частині Закарпаття на правобережній терасі річки Тиса. Це широковідома "Долина нарцисів", заповідна площа, якої становить 256, 5 га.</a:t>
            </a:r>
            <a:endParaRPr lang="uk-UA"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660" y="2205572"/>
            <a:ext cx="6120680" cy="45952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23079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sz="quarter" idx="13"/>
          </p:nvPr>
        </p:nvSpPr>
        <p:spPr>
          <a:xfrm>
            <a:off x="107504" y="116632"/>
            <a:ext cx="8928992" cy="4937760"/>
          </a:xfrm>
        </p:spPr>
        <p:txBody>
          <a:bodyPr/>
          <a:lstStyle/>
          <a:p>
            <a:pPr marL="0" indent="0">
              <a:buNone/>
            </a:pPr>
            <a:r>
              <a:rPr lang="ru-RU" dirty="0" err="1"/>
              <a:t>Із</a:t>
            </a:r>
            <a:r>
              <a:rPr lang="ru-RU" dirty="0"/>
              <a:t> </a:t>
            </a:r>
            <a:r>
              <a:rPr lang="ru-RU" dirty="0" err="1"/>
              <a:t>загальної</a:t>
            </a:r>
            <a:r>
              <a:rPr lang="ru-RU" dirty="0"/>
              <a:t> </a:t>
            </a:r>
            <a:r>
              <a:rPr lang="ru-RU" dirty="0" err="1"/>
              <a:t>кількості</a:t>
            </a:r>
            <a:r>
              <a:rPr lang="ru-RU" dirty="0"/>
              <a:t> 1950 </a:t>
            </a:r>
            <a:r>
              <a:rPr lang="ru-RU" dirty="0" err="1"/>
              <a:t>представників</a:t>
            </a:r>
            <a:r>
              <a:rPr lang="ru-RU" dirty="0"/>
              <a:t> </a:t>
            </a:r>
            <a:r>
              <a:rPr lang="ru-RU" dirty="0" err="1"/>
              <a:t>рослинного</a:t>
            </a:r>
            <a:r>
              <a:rPr lang="ru-RU" dirty="0"/>
              <a:t> </a:t>
            </a:r>
            <a:r>
              <a:rPr lang="ru-RU" dirty="0" err="1"/>
              <a:t>світу</a:t>
            </a:r>
            <a:r>
              <a:rPr lang="ru-RU" dirty="0"/>
              <a:t> </a:t>
            </a:r>
            <a:r>
              <a:rPr lang="ru-RU" dirty="0" err="1"/>
              <a:t>Карпатських</a:t>
            </a:r>
            <a:r>
              <a:rPr lang="ru-RU" dirty="0"/>
              <a:t> </a:t>
            </a:r>
            <a:r>
              <a:rPr lang="ru-RU" dirty="0" err="1"/>
              <a:t>гір</a:t>
            </a:r>
            <a:r>
              <a:rPr lang="ru-RU" dirty="0"/>
              <a:t> у </a:t>
            </a:r>
            <a:r>
              <a:rPr lang="ru-RU" dirty="0" err="1"/>
              <a:t>заповіднику</a:t>
            </a:r>
            <a:r>
              <a:rPr lang="ru-RU" dirty="0"/>
              <a:t> </a:t>
            </a:r>
            <a:r>
              <a:rPr lang="ru-RU" dirty="0" err="1"/>
              <a:t>виявлено</a:t>
            </a:r>
            <a:r>
              <a:rPr lang="ru-RU" dirty="0"/>
              <a:t> 868 </a:t>
            </a:r>
            <a:r>
              <a:rPr lang="ru-RU" dirty="0" err="1"/>
              <a:t>видів</a:t>
            </a:r>
            <a:r>
              <a:rPr lang="ru-RU" dirty="0"/>
              <a:t>, у тому </a:t>
            </a:r>
            <a:r>
              <a:rPr lang="ru-RU" dirty="0" err="1"/>
              <a:t>числі</a:t>
            </a:r>
            <a:r>
              <a:rPr lang="ru-RU" dirty="0"/>
              <a:t> 52 </a:t>
            </a:r>
            <a:r>
              <a:rPr lang="ru-RU" dirty="0" err="1"/>
              <a:t>рідкісних</a:t>
            </a:r>
            <a:r>
              <a:rPr lang="ru-RU" dirty="0"/>
              <a:t>.</a:t>
            </a: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229534"/>
            <a:ext cx="3968158" cy="2947774"/>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293096"/>
            <a:ext cx="3175000" cy="2540000"/>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312241"/>
            <a:ext cx="3769252" cy="2521499"/>
          </a:xfrm>
          <a:prstGeom prst="rect">
            <a:avLst/>
          </a:prstGeom>
          <a:ln>
            <a:noFill/>
          </a:ln>
          <a:effectLst>
            <a:outerShdw blurRad="190500" algn="tl" rotWithShape="0">
              <a:srgbClr val="000000">
                <a:alpha val="70000"/>
              </a:srgbClr>
            </a:outerShdw>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082" y="1229534"/>
            <a:ext cx="2947774" cy="29477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03640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White Template with blue-green Segoe_TP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TS010286786</Template>
  <TotalTime>547</TotalTime>
  <Words>1269</Words>
  <Application>Microsoft Office PowerPoint</Application>
  <PresentationFormat>Экран (4:3)</PresentationFormat>
  <Paragraphs>33</Paragraphs>
  <Slides>30</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30</vt:i4>
      </vt:variant>
    </vt:vector>
  </HeadingPairs>
  <TitlesOfParts>
    <vt:vector size="33" baseType="lpstr">
      <vt:lpstr>1_White Template with blue-green Segoe_TP10286786</vt:lpstr>
      <vt:lpstr>Белый текст и шрифт Courier для слайдов с кодом</vt:lpstr>
      <vt:lpstr>Soho</vt:lpstr>
      <vt:lpstr>Карпатський біосферний заповідник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Карпатський заповідник</dc:title>
  <dc:creator>Anny</dc:creator>
  <cp:lastModifiedBy>Anny</cp:lastModifiedBy>
  <cp:revision>35</cp:revision>
  <dcterms:created xsi:type="dcterms:W3CDTF">2014-04-13T08:50:51Z</dcterms:created>
  <dcterms:modified xsi:type="dcterms:W3CDTF">2014-04-13T17:57:55Z</dcterms:modified>
</cp:coreProperties>
</file>