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2" autoAdjust="0"/>
  </p:normalViewPr>
  <p:slideViewPr>
    <p:cSldViewPr>
      <p:cViewPr varScale="1">
        <p:scale>
          <a:sx n="124" d="100"/>
          <a:sy n="124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Тарас Григорович Шевченко</a:t>
            </a:r>
            <a:br>
              <a:rPr lang="uk-UA" sz="2400" dirty="0" smtClean="0"/>
            </a:br>
            <a:r>
              <a:rPr lang="uk-UA" sz="2400" dirty="0" smtClean="0"/>
              <a:t>Поема</a:t>
            </a:r>
            <a:r>
              <a:rPr lang="en-US" sz="2400" dirty="0" smtClean="0"/>
              <a:t>”</a:t>
            </a:r>
            <a:r>
              <a:rPr lang="uk-UA" sz="2400" dirty="0" smtClean="0"/>
              <a:t>Кавказ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830760" cy="43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9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</a:t>
            </a:r>
            <a:r>
              <a:rPr lang="uk-UA" sz="1800" dirty="0" smtClean="0"/>
              <a:t>Кавказ</a:t>
            </a:r>
            <a:r>
              <a:rPr lang="en-US" sz="1800" dirty="0" smtClean="0"/>
              <a:t>”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970784" cy="4425355"/>
          </a:xfrm>
        </p:spPr>
        <p:txBody>
          <a:bodyPr/>
          <a:lstStyle/>
          <a:p>
            <a:r>
              <a:rPr lang="ru-RU" dirty="0" err="1"/>
              <a:t>Тематичним</a:t>
            </a:r>
            <a:r>
              <a:rPr lang="ru-RU" dirty="0"/>
              <a:t>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поеми</a:t>
            </a:r>
            <a:r>
              <a:rPr lang="ru-RU" dirty="0"/>
              <a:t> "Сон" є поема "Кавказ",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другові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 Якову де </a:t>
            </a:r>
            <a:r>
              <a:rPr lang="ru-RU" dirty="0" err="1"/>
              <a:t>Бальмену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на </a:t>
            </a:r>
            <a:r>
              <a:rPr lang="ru-RU" dirty="0" err="1"/>
              <a:t>Кавказі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горцями</a:t>
            </a:r>
            <a:r>
              <a:rPr lang="ru-RU" dirty="0"/>
              <a:t>. 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несправедлива </a:t>
            </a:r>
            <a:r>
              <a:rPr lang="ru-RU" dirty="0" err="1"/>
              <a:t>війна</a:t>
            </a:r>
            <a:r>
              <a:rPr lang="ru-RU" dirty="0"/>
              <a:t>, яку </a:t>
            </a:r>
            <a:r>
              <a:rPr lang="ru-RU" dirty="0" err="1"/>
              <a:t>вів</a:t>
            </a:r>
            <a:r>
              <a:rPr lang="ru-RU" dirty="0"/>
              <a:t> уряд </a:t>
            </a:r>
            <a:r>
              <a:rPr lang="ru-RU" dirty="0" err="1"/>
              <a:t>царської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поневолити</a:t>
            </a:r>
            <a:r>
              <a:rPr lang="ru-RU" dirty="0"/>
              <a:t> народи Кавказу. </a:t>
            </a:r>
            <a:r>
              <a:rPr lang="ru-RU" dirty="0" err="1"/>
              <a:t>Війна</a:t>
            </a:r>
            <a:r>
              <a:rPr lang="ru-RU" dirty="0"/>
              <a:t> забрала у </a:t>
            </a:r>
            <a:r>
              <a:rPr lang="ru-RU" dirty="0" err="1"/>
              <a:t>Шевченка</a:t>
            </a:r>
            <a:r>
              <a:rPr lang="ru-RU" dirty="0"/>
              <a:t>  </a:t>
            </a:r>
            <a:r>
              <a:rPr lang="ru-RU" dirty="0" err="1"/>
              <a:t>близького</a:t>
            </a:r>
            <a:r>
              <a:rPr lang="ru-RU" dirty="0"/>
              <a:t> друга, </a:t>
            </a:r>
            <a:r>
              <a:rPr lang="ru-RU" dirty="0" err="1"/>
              <a:t>який</a:t>
            </a:r>
            <a:r>
              <a:rPr lang="ru-RU" dirty="0"/>
              <a:t> став невинною жертвою</a:t>
            </a:r>
            <a:r>
              <a:rPr lang="ru-RU" dirty="0" smtClean="0"/>
              <a:t>. </a:t>
            </a:r>
            <a:r>
              <a:rPr lang="ru-RU" dirty="0" err="1"/>
              <a:t>Описуючи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поет </a:t>
            </a:r>
            <a:r>
              <a:rPr lang="ru-RU" dirty="0" err="1"/>
              <a:t>захоплюється</a:t>
            </a:r>
            <a:r>
              <a:rPr lang="ru-RU" dirty="0"/>
              <a:t> </a:t>
            </a:r>
            <a:r>
              <a:rPr lang="ru-RU" dirty="0" err="1"/>
              <a:t>мужнім</a:t>
            </a:r>
            <a:r>
              <a:rPr lang="ru-RU" dirty="0"/>
              <a:t> народом Кавказу,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свою </a:t>
            </a:r>
            <a:r>
              <a:rPr lang="ru-RU" dirty="0" err="1"/>
              <a:t>незалежність</a:t>
            </a:r>
            <a:r>
              <a:rPr lang="ru-RU" dirty="0"/>
              <a:t>, бути </a:t>
            </a:r>
            <a:r>
              <a:rPr lang="ru-RU" dirty="0" err="1"/>
              <a:t>вільним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240359" cy="500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59626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</a:t>
            </a:r>
            <a:r>
              <a:rPr lang="ru-RU" sz="1800" dirty="0" err="1"/>
              <a:t>Розпочинається</a:t>
            </a:r>
            <a:r>
              <a:rPr lang="ru-RU" sz="1800" dirty="0"/>
              <a:t> </a:t>
            </a:r>
            <a:r>
              <a:rPr lang="ru-RU" sz="1800" dirty="0" err="1"/>
              <a:t>твір</a:t>
            </a:r>
            <a:r>
              <a:rPr lang="ru-RU" sz="1800" dirty="0"/>
              <a:t> </a:t>
            </a:r>
            <a:r>
              <a:rPr lang="ru-RU" sz="1800" dirty="0" err="1"/>
              <a:t>символічною</a:t>
            </a:r>
            <a:r>
              <a:rPr lang="ru-RU" sz="1800" dirty="0"/>
              <a:t> картиною. На </a:t>
            </a:r>
            <a:r>
              <a:rPr lang="ru-RU" sz="1800" dirty="0" err="1"/>
              <a:t>тлі</a:t>
            </a:r>
            <a:r>
              <a:rPr lang="ru-RU" sz="1800" dirty="0"/>
              <a:t> </a:t>
            </a:r>
            <a:r>
              <a:rPr lang="ru-RU" sz="1800" dirty="0" err="1"/>
              <a:t>Кавказьких</a:t>
            </a:r>
            <a:r>
              <a:rPr lang="ru-RU" sz="1800" dirty="0"/>
              <a:t> </a:t>
            </a:r>
            <a:r>
              <a:rPr lang="ru-RU" sz="1800" dirty="0" err="1"/>
              <a:t>гір</a:t>
            </a:r>
            <a:r>
              <a:rPr lang="ru-RU" sz="1800" dirty="0"/>
              <a:t> Шевченко </a:t>
            </a:r>
            <a:r>
              <a:rPr lang="ru-RU" sz="1800" dirty="0" err="1"/>
              <a:t>змальовує</a:t>
            </a:r>
            <a:r>
              <a:rPr lang="ru-RU" sz="1800" dirty="0"/>
              <a:t> Прометея, </a:t>
            </a:r>
            <a:r>
              <a:rPr lang="ru-RU" sz="1800" dirty="0" err="1"/>
              <a:t>прикутого</a:t>
            </a:r>
            <a:r>
              <a:rPr lang="ru-RU" sz="1800" dirty="0"/>
              <a:t> до </a:t>
            </a:r>
            <a:r>
              <a:rPr lang="ru-RU" sz="1800" dirty="0" err="1"/>
              <a:t>скелі</a:t>
            </a:r>
            <a:r>
              <a:rPr lang="ru-RU" sz="1800" dirty="0"/>
              <a:t>; </a:t>
            </a:r>
            <a:r>
              <a:rPr lang="ru-RU" sz="1800" dirty="0" err="1"/>
              <a:t>щодня</a:t>
            </a:r>
            <a:r>
              <a:rPr lang="ru-RU" sz="1800" dirty="0"/>
              <a:t> орел мучить титана, </a:t>
            </a:r>
            <a:r>
              <a:rPr lang="ru-RU" sz="1800" dirty="0" err="1"/>
              <a:t>розбиває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серце</a:t>
            </a:r>
            <a:r>
              <a:rPr lang="ru-RU" sz="1800" dirty="0"/>
              <a:t>, але "</a:t>
            </a:r>
            <a:r>
              <a:rPr lang="ru-RU" sz="1800" dirty="0" err="1"/>
              <a:t>воно</a:t>
            </a:r>
            <a:r>
              <a:rPr lang="ru-RU" sz="1800" dirty="0"/>
              <a:t> </a:t>
            </a:r>
            <a:r>
              <a:rPr lang="ru-RU" sz="1800" dirty="0" err="1"/>
              <a:t>знову</a:t>
            </a:r>
            <a:r>
              <a:rPr lang="ru-RU" sz="1800" dirty="0"/>
              <a:t> </a:t>
            </a:r>
            <a:r>
              <a:rPr lang="ru-RU" sz="1800" dirty="0" err="1"/>
              <a:t>оживає</a:t>
            </a:r>
            <a:r>
              <a:rPr lang="ru-RU" sz="1800" dirty="0"/>
              <a:t> і </a:t>
            </a:r>
            <a:r>
              <a:rPr lang="ru-RU" sz="1800" dirty="0" err="1"/>
              <a:t>сміється</a:t>
            </a:r>
            <a:r>
              <a:rPr lang="ru-RU" sz="1800" dirty="0"/>
              <a:t> </a:t>
            </a:r>
            <a:r>
              <a:rPr lang="ru-RU" sz="1800" dirty="0" err="1"/>
              <a:t>знову</a:t>
            </a:r>
            <a:r>
              <a:rPr lang="ru-RU" sz="1800" dirty="0"/>
              <a:t>". Образ Прометея взятий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давньогрецькоїміфології</a:t>
            </a:r>
            <a:r>
              <a:rPr lang="ru-RU" sz="1800" dirty="0"/>
              <a:t>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осмислювався</a:t>
            </a:r>
            <a:r>
              <a:rPr lang="ru-RU" sz="1800" dirty="0"/>
              <a:t> </a:t>
            </a:r>
            <a:r>
              <a:rPr lang="ru-RU" sz="1800" dirty="0" err="1"/>
              <a:t>багатьма</a:t>
            </a:r>
            <a:r>
              <a:rPr lang="ru-RU" sz="1800" dirty="0"/>
              <a:t> </a:t>
            </a:r>
            <a:r>
              <a:rPr lang="ru-RU" sz="1800" dirty="0" err="1"/>
              <a:t>письменниками</a:t>
            </a:r>
            <a:r>
              <a:rPr lang="ru-RU" sz="1800" dirty="0"/>
              <a:t>. У </a:t>
            </a:r>
            <a:r>
              <a:rPr lang="ru-RU" sz="1800" dirty="0" err="1"/>
              <a:t>Шевченка</a:t>
            </a:r>
            <a:r>
              <a:rPr lang="ru-RU" sz="1800" dirty="0"/>
              <a:t> Прометей - </a:t>
            </a:r>
            <a:r>
              <a:rPr lang="ru-RU" sz="1800" dirty="0" err="1"/>
              <a:t>це</a:t>
            </a:r>
            <a:r>
              <a:rPr lang="ru-RU" sz="1800" dirty="0"/>
              <a:t> символ </a:t>
            </a:r>
            <a:r>
              <a:rPr lang="ru-RU" sz="1800" dirty="0" err="1"/>
              <a:t>нескореного</a:t>
            </a:r>
            <a:r>
              <a:rPr lang="ru-RU" sz="1800" dirty="0"/>
              <a:t> народу, </a:t>
            </a:r>
            <a:r>
              <a:rPr lang="ru-RU" sz="1800" dirty="0" err="1"/>
              <a:t>уособлення</a:t>
            </a:r>
            <a:r>
              <a:rPr lang="ru-RU" sz="1800" dirty="0"/>
              <a:t> </a:t>
            </a:r>
            <a:r>
              <a:rPr lang="ru-RU" sz="1800" dirty="0" err="1"/>
              <a:t>прагнень</a:t>
            </a:r>
            <a:r>
              <a:rPr lang="ru-RU" sz="1800" dirty="0"/>
              <a:t> </a:t>
            </a:r>
            <a:r>
              <a:rPr lang="ru-RU" sz="1800" dirty="0" err="1"/>
              <a:t>народів</a:t>
            </a:r>
            <a:r>
              <a:rPr lang="ru-RU" sz="1800" dirty="0"/>
              <a:t> Кавказу до </a:t>
            </a:r>
            <a:r>
              <a:rPr lang="ru-RU" sz="1800" dirty="0" err="1"/>
              <a:t>свободи</a:t>
            </a:r>
            <a:r>
              <a:rPr lang="ru-RU" sz="1800" dirty="0"/>
              <a:t> та </a:t>
            </a:r>
            <a:r>
              <a:rPr lang="ru-RU" sz="1800" dirty="0" err="1"/>
              <a:t>відстоювання</a:t>
            </a:r>
            <a:r>
              <a:rPr lang="ru-RU" sz="1800" dirty="0"/>
              <a:t> </a:t>
            </a:r>
            <a:r>
              <a:rPr lang="ru-RU" sz="1800" dirty="0" err="1"/>
              <a:t>незалежного</a:t>
            </a:r>
            <a:r>
              <a:rPr lang="ru-RU" sz="1800" dirty="0"/>
              <a:t> мирного </a:t>
            </a:r>
            <a:r>
              <a:rPr lang="ru-RU" sz="1800" dirty="0" err="1"/>
              <a:t>життя</a:t>
            </a:r>
            <a:r>
              <a:rPr lang="ru-RU" sz="1800" dirty="0"/>
              <a:t>: "Не </a:t>
            </a:r>
            <a:r>
              <a:rPr lang="ru-RU" sz="1800" dirty="0" err="1"/>
              <a:t>вмирає</a:t>
            </a:r>
            <a:r>
              <a:rPr lang="ru-RU" sz="1800" dirty="0"/>
              <a:t> душа наша, Не </a:t>
            </a:r>
            <a:r>
              <a:rPr lang="ru-RU" sz="1800" dirty="0" err="1"/>
              <a:t>вмирає</a:t>
            </a:r>
            <a:r>
              <a:rPr lang="ru-RU" sz="1800" dirty="0"/>
              <a:t> воля". 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9002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Поема написана </a:t>
            </a:r>
            <a:r>
              <a:rPr lang="ru-RU" sz="1800" dirty="0" err="1"/>
              <a:t>саме</a:t>
            </a:r>
            <a:r>
              <a:rPr lang="ru-RU" sz="1800" dirty="0"/>
              <a:t> в </a:t>
            </a:r>
            <a:r>
              <a:rPr lang="ru-RU" sz="1800" dirty="0" err="1"/>
              <a:t>період</a:t>
            </a:r>
            <a:r>
              <a:rPr lang="ru-RU" sz="1800" dirty="0"/>
              <a:t> "</a:t>
            </a:r>
            <a:r>
              <a:rPr lang="ru-RU" sz="1800" dirty="0" err="1"/>
              <a:t>Трьох</a:t>
            </a:r>
            <a:r>
              <a:rPr lang="ru-RU" sz="1800" dirty="0"/>
              <a:t> </a:t>
            </a:r>
            <a:r>
              <a:rPr lang="ru-RU" sz="1800" dirty="0" err="1"/>
              <a:t>літ</a:t>
            </a:r>
            <a:r>
              <a:rPr lang="ru-RU" sz="1800" dirty="0"/>
              <a:t>" (1845 </a:t>
            </a:r>
            <a:r>
              <a:rPr lang="ru-RU" sz="1800" dirty="0" err="1"/>
              <a:t>рік</a:t>
            </a:r>
            <a:r>
              <a:rPr lang="ru-RU" sz="1800" dirty="0"/>
              <a:t>) . </a:t>
            </a:r>
            <a:r>
              <a:rPr lang="ru-RU" sz="1800" dirty="0" err="1"/>
              <a:t>Твір</a:t>
            </a:r>
            <a:r>
              <a:rPr lang="ru-RU" sz="1800" dirty="0"/>
              <a:t> не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жанрових</a:t>
            </a:r>
            <a:r>
              <a:rPr lang="ru-RU" sz="1800" dirty="0"/>
              <a:t> </a:t>
            </a:r>
            <a:r>
              <a:rPr lang="ru-RU" sz="1800" dirty="0" err="1"/>
              <a:t>ознак</a:t>
            </a:r>
            <a:r>
              <a:rPr lang="ru-RU" sz="1800" dirty="0"/>
              <a:t> </a:t>
            </a:r>
            <a:r>
              <a:rPr lang="ru-RU" sz="1800" dirty="0" err="1"/>
              <a:t>поеми</a:t>
            </a:r>
            <a:r>
              <a:rPr lang="ru-RU" sz="1800" dirty="0"/>
              <a:t>, </a:t>
            </a:r>
            <a:r>
              <a:rPr lang="ru-RU" sz="1800" dirty="0" err="1"/>
              <a:t>бо</a:t>
            </a:r>
            <a:r>
              <a:rPr lang="ru-RU" sz="1800" dirty="0"/>
              <a:t> в </a:t>
            </a:r>
            <a:r>
              <a:rPr lang="ru-RU" sz="1800" dirty="0" err="1"/>
              <a:t>ньому</a:t>
            </a:r>
            <a:r>
              <a:rPr lang="ru-RU" sz="1800" dirty="0"/>
              <a:t> </a:t>
            </a:r>
            <a:r>
              <a:rPr lang="ru-RU" sz="1800" dirty="0" err="1"/>
              <a:t>немає</a:t>
            </a:r>
            <a:r>
              <a:rPr lang="ru-RU" sz="1800" dirty="0"/>
              <a:t> сюжету і </a:t>
            </a:r>
            <a:r>
              <a:rPr lang="ru-RU" sz="1800" dirty="0" err="1"/>
              <a:t>персонажів</a:t>
            </a:r>
            <a:r>
              <a:rPr lang="ru-RU" sz="1800" dirty="0"/>
              <a:t>. Але </a:t>
            </a:r>
            <a:r>
              <a:rPr lang="ru-RU" sz="1800" dirty="0" err="1"/>
              <a:t>він</a:t>
            </a:r>
            <a:r>
              <a:rPr lang="ru-RU" sz="1800" dirty="0"/>
              <a:t> є </a:t>
            </a:r>
            <a:r>
              <a:rPr lang="ru-RU" sz="1800" dirty="0" err="1"/>
              <a:t>згустком</a:t>
            </a:r>
            <a:r>
              <a:rPr lang="ru-RU" sz="1800" dirty="0"/>
              <a:t> </a:t>
            </a:r>
            <a:r>
              <a:rPr lang="ru-RU" sz="1800" dirty="0" err="1"/>
              <a:t>ідей</a:t>
            </a:r>
            <a:r>
              <a:rPr lang="ru-RU" sz="1800" dirty="0"/>
              <a:t>, </a:t>
            </a:r>
            <a:r>
              <a:rPr lang="ru-RU" sz="1800" dirty="0" err="1"/>
              <a:t>спрямованих</a:t>
            </a:r>
            <a:r>
              <a:rPr lang="ru-RU" sz="1800" dirty="0"/>
              <a:t> на </a:t>
            </a:r>
            <a:r>
              <a:rPr lang="ru-RU" sz="1800" dirty="0" err="1"/>
              <a:t>викриття</a:t>
            </a:r>
            <a:r>
              <a:rPr lang="ru-RU" sz="1800" dirty="0"/>
              <a:t> царизму,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колонізаторської</a:t>
            </a:r>
            <a:r>
              <a:rPr lang="ru-RU" sz="1800" dirty="0"/>
              <a:t> </a:t>
            </a:r>
            <a:r>
              <a:rPr lang="ru-RU" sz="1800" dirty="0" err="1"/>
              <a:t>сутності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Поему "Кавказ" Тарас Шевченко </a:t>
            </a:r>
            <a:r>
              <a:rPr lang="ru-RU" sz="1800" dirty="0" err="1"/>
              <a:t>побудував</a:t>
            </a:r>
            <a:r>
              <a:rPr lang="ru-RU" sz="1800" dirty="0"/>
              <a:t> на </a:t>
            </a:r>
            <a:r>
              <a:rPr lang="ru-RU" sz="1800" dirty="0" err="1"/>
              <a:t>широкій</a:t>
            </a:r>
            <a:r>
              <a:rPr lang="ru-RU" sz="1800" dirty="0"/>
              <a:t> </a:t>
            </a:r>
            <a:r>
              <a:rPr lang="ru-RU" sz="1800" dirty="0" err="1"/>
              <a:t>загальнолюдській</a:t>
            </a:r>
            <a:r>
              <a:rPr lang="ru-RU" sz="1800" dirty="0"/>
              <a:t> </a:t>
            </a:r>
            <a:r>
              <a:rPr lang="ru-RU" sz="1800" dirty="0" err="1"/>
              <a:t>основі</a:t>
            </a:r>
            <a:r>
              <a:rPr lang="ru-RU" sz="1800" dirty="0"/>
              <a:t>. </a:t>
            </a:r>
            <a:r>
              <a:rPr lang="ru-RU" sz="1800" dirty="0" err="1"/>
              <a:t>Твір</a:t>
            </a:r>
            <a:r>
              <a:rPr lang="ru-RU" sz="1800" dirty="0"/>
              <a:t> </a:t>
            </a:r>
            <a:r>
              <a:rPr lang="ru-RU" sz="1800" dirty="0" err="1"/>
              <a:t>характеризується</a:t>
            </a:r>
            <a:r>
              <a:rPr lang="ru-RU" sz="1800" dirty="0"/>
              <a:t> </a:t>
            </a:r>
            <a:r>
              <a:rPr lang="ru-RU" sz="1800" dirty="0" err="1"/>
              <a:t>повним</a:t>
            </a:r>
            <a:r>
              <a:rPr lang="ru-RU" sz="1800" dirty="0"/>
              <a:t> </a:t>
            </a:r>
            <a:r>
              <a:rPr lang="ru-RU" sz="1800" dirty="0" err="1"/>
              <a:t>неприйняттям</a:t>
            </a:r>
            <a:r>
              <a:rPr lang="ru-RU" sz="1800" dirty="0"/>
              <a:t> і </a:t>
            </a:r>
            <a:r>
              <a:rPr lang="ru-RU" sz="1800" dirty="0" err="1"/>
              <a:t>цілковитим</a:t>
            </a:r>
            <a:r>
              <a:rPr lang="ru-RU" sz="1800" dirty="0"/>
              <a:t> </a:t>
            </a:r>
            <a:r>
              <a:rPr lang="ru-RU" sz="1800" dirty="0" err="1"/>
              <a:t>запереченням</a:t>
            </a:r>
            <a:r>
              <a:rPr lang="ru-RU" sz="1800" dirty="0"/>
              <a:t> самодержавно-</a:t>
            </a:r>
            <a:r>
              <a:rPr lang="ru-RU" sz="1800" dirty="0" err="1"/>
              <a:t>кріпосницького</a:t>
            </a:r>
            <a:r>
              <a:rPr lang="ru-RU" sz="1800" dirty="0"/>
              <a:t> </a:t>
            </a:r>
            <a:r>
              <a:rPr lang="ru-RU" sz="1800" dirty="0" err="1"/>
              <a:t>суспільства</a:t>
            </a:r>
            <a:r>
              <a:rPr lang="ru-RU" sz="1800" dirty="0"/>
              <a:t>,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антинародних</a:t>
            </a:r>
            <a:r>
              <a:rPr lang="ru-RU" sz="1800" dirty="0"/>
              <a:t> засад. Характерно, </a:t>
            </a:r>
            <a:r>
              <a:rPr lang="ru-RU" sz="1800" dirty="0" err="1"/>
              <a:t>що</a:t>
            </a:r>
            <a:r>
              <a:rPr lang="ru-RU" sz="1800" dirty="0"/>
              <a:t> не народи Кавказу </a:t>
            </a:r>
            <a:r>
              <a:rPr lang="ru-RU" sz="1800" dirty="0" err="1"/>
              <a:t>звинувачує</a:t>
            </a:r>
            <a:r>
              <a:rPr lang="ru-RU" sz="1800" dirty="0"/>
              <a:t> поет у </a:t>
            </a:r>
            <a:r>
              <a:rPr lang="ru-RU" sz="1800" dirty="0" err="1"/>
              <a:t>смерті</a:t>
            </a:r>
            <a:r>
              <a:rPr lang="ru-RU" sz="1800" dirty="0"/>
              <a:t> </a:t>
            </a:r>
            <a:r>
              <a:rPr lang="ru-RU" sz="1800" dirty="0" err="1"/>
              <a:t>свого</a:t>
            </a:r>
            <a:r>
              <a:rPr lang="ru-RU" sz="1800" dirty="0"/>
              <a:t> друга, а </a:t>
            </a:r>
            <a:r>
              <a:rPr lang="ru-RU" sz="1800" dirty="0" err="1"/>
              <a:t>російське</a:t>
            </a:r>
            <a:r>
              <a:rPr lang="ru-RU" sz="1800" dirty="0"/>
              <a:t> </a:t>
            </a:r>
            <a:r>
              <a:rPr lang="ru-RU" sz="1800" dirty="0" err="1"/>
              <a:t>самодержавство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0171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8676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1600" dirty="0" err="1"/>
              <a:t>Пророче</a:t>
            </a:r>
            <a:r>
              <a:rPr lang="ru-RU" sz="1600" dirty="0"/>
              <a:t> звучать слова великого Кобзаря, </a:t>
            </a:r>
            <a:r>
              <a:rPr lang="ru-RU" sz="1600" dirty="0" err="1"/>
              <a:t>адресовані</a:t>
            </a:r>
            <a:r>
              <a:rPr lang="ru-RU" sz="1600" dirty="0"/>
              <a:t> </a:t>
            </a:r>
            <a:r>
              <a:rPr lang="ru-RU" sz="1600" dirty="0" err="1"/>
              <a:t>всім</a:t>
            </a:r>
            <a:r>
              <a:rPr lang="ru-RU" sz="1600" dirty="0"/>
              <a:t> народам,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борються</a:t>
            </a:r>
            <a:r>
              <a:rPr lang="ru-RU" sz="1600" dirty="0"/>
              <a:t> за </a:t>
            </a:r>
            <a:r>
              <a:rPr lang="ru-RU" sz="1600" dirty="0" err="1"/>
              <a:t>незалежність</a:t>
            </a:r>
            <a:r>
              <a:rPr lang="ru-RU" sz="1600" dirty="0"/>
              <a:t>: "</a:t>
            </a:r>
            <a:r>
              <a:rPr lang="ru-RU" sz="1600" dirty="0" err="1"/>
              <a:t>Борітеся</a:t>
            </a:r>
            <a:r>
              <a:rPr lang="ru-RU" sz="1600" dirty="0"/>
              <a:t> - поборете!" </a:t>
            </a:r>
            <a:r>
              <a:rPr lang="ru-RU" sz="1600" dirty="0" err="1"/>
              <a:t>Адже</a:t>
            </a:r>
            <a:r>
              <a:rPr lang="ru-RU" sz="1600" dirty="0"/>
              <a:t> у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поневолених</a:t>
            </a:r>
            <a:r>
              <a:rPr lang="ru-RU" sz="1600" dirty="0"/>
              <a:t> </a:t>
            </a:r>
            <a:r>
              <a:rPr lang="ru-RU" sz="1600" dirty="0" err="1"/>
              <a:t>народів</a:t>
            </a:r>
            <a:r>
              <a:rPr lang="ru-RU" sz="1600" dirty="0"/>
              <a:t> </a:t>
            </a:r>
            <a:r>
              <a:rPr lang="ru-RU" sz="1600" dirty="0" err="1"/>
              <a:t>царської</a:t>
            </a:r>
            <a:r>
              <a:rPr lang="ru-RU" sz="1600" dirty="0"/>
              <a:t> </a:t>
            </a:r>
            <a:r>
              <a:rPr lang="ru-RU" sz="1600" dirty="0" err="1"/>
              <a:t>Росії</a:t>
            </a:r>
            <a:r>
              <a:rPr lang="ru-RU" sz="1600" dirty="0"/>
              <a:t> доля схожа, вони </a:t>
            </a:r>
            <a:r>
              <a:rPr lang="ru-RU" sz="1600" dirty="0" err="1"/>
              <a:t>позбавлені</a:t>
            </a:r>
            <a:r>
              <a:rPr lang="ru-RU" sz="1600" dirty="0"/>
              <a:t> права </a:t>
            </a:r>
            <a:r>
              <a:rPr lang="ru-RU" sz="1600" dirty="0" err="1"/>
              <a:t>вільно</a:t>
            </a:r>
            <a:r>
              <a:rPr lang="ru-RU" sz="1600" dirty="0"/>
              <a:t> </a:t>
            </a:r>
            <a:r>
              <a:rPr lang="ru-RU" sz="1600" dirty="0" err="1"/>
              <a:t>розвиватися</a:t>
            </a:r>
            <a:r>
              <a:rPr lang="ru-RU" sz="1600" dirty="0"/>
              <a:t>, </a:t>
            </a:r>
            <a:r>
              <a:rPr lang="ru-RU" sz="1600" dirty="0" err="1"/>
              <a:t>говорити</a:t>
            </a:r>
            <a:r>
              <a:rPr lang="ru-RU" sz="1600" dirty="0"/>
              <a:t> </a:t>
            </a:r>
            <a:r>
              <a:rPr lang="ru-RU" sz="1600" dirty="0" err="1"/>
              <a:t>рідною</a:t>
            </a:r>
            <a:r>
              <a:rPr lang="ru-RU" sz="1600" dirty="0"/>
              <a:t> </a:t>
            </a:r>
            <a:r>
              <a:rPr lang="ru-RU" sz="1600" dirty="0" err="1"/>
              <a:t>мовою</a:t>
            </a:r>
            <a:r>
              <a:rPr lang="ru-RU" sz="1600" dirty="0"/>
              <a:t>: "Од молдаванина до </a:t>
            </a:r>
            <a:r>
              <a:rPr lang="ru-RU" sz="1600" dirty="0" err="1"/>
              <a:t>фіна</a:t>
            </a:r>
            <a:r>
              <a:rPr lang="ru-RU" sz="1600" dirty="0"/>
              <a:t> На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язиках</a:t>
            </a:r>
            <a:r>
              <a:rPr lang="ru-RU" sz="1600" dirty="0"/>
              <a:t> все </a:t>
            </a:r>
            <a:r>
              <a:rPr lang="ru-RU" sz="1600" dirty="0" err="1"/>
              <a:t>мовчить</a:t>
            </a:r>
            <a:r>
              <a:rPr lang="ru-RU" sz="1600" dirty="0"/>
              <a:t>, </a:t>
            </a:r>
            <a:r>
              <a:rPr lang="ru-RU" sz="1600" dirty="0" err="1"/>
              <a:t>Бо</a:t>
            </a:r>
            <a:r>
              <a:rPr lang="ru-RU" sz="1600" dirty="0"/>
              <a:t> </a:t>
            </a:r>
            <a:r>
              <a:rPr lang="ru-RU" sz="1600" dirty="0" err="1"/>
              <a:t>благоденствує</a:t>
            </a:r>
            <a:r>
              <a:rPr lang="ru-RU" sz="1600" dirty="0"/>
              <a:t>!"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2856"/>
            <a:ext cx="2979605" cy="3776663"/>
          </a:xfrm>
        </p:spPr>
      </p:pic>
    </p:spTree>
    <p:extLst>
      <p:ext uri="{BB962C8B-B14F-4D97-AF65-F5344CB8AC3E}">
        <p14:creationId xmlns:p14="http://schemas.microsoft.com/office/powerpoint/2010/main" val="7372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728192"/>
          </a:xfrm>
        </p:spPr>
        <p:txBody>
          <a:bodyPr>
            <a:normAutofit/>
          </a:bodyPr>
          <a:lstStyle/>
          <a:p>
            <a:r>
              <a:rPr lang="ru-RU" sz="1800" dirty="0"/>
              <a:t>"Правда", "воля" для </a:t>
            </a:r>
            <a:r>
              <a:rPr lang="ru-RU" sz="1800" dirty="0" err="1"/>
              <a:t>Шевченка</a:t>
            </a:r>
            <a:r>
              <a:rPr lang="ru-RU" sz="1800" dirty="0"/>
              <a:t> - не просто </a:t>
            </a:r>
            <a:r>
              <a:rPr lang="ru-RU" sz="1800" dirty="0" err="1"/>
              <a:t>етичні</a:t>
            </a:r>
            <a:r>
              <a:rPr lang="ru-RU" sz="1800" dirty="0"/>
              <a:t> </a:t>
            </a:r>
            <a:r>
              <a:rPr lang="ru-RU" sz="1800" dirty="0" err="1"/>
              <a:t>поняття</a:t>
            </a:r>
            <a:r>
              <a:rPr lang="ru-RU" sz="1800" dirty="0"/>
              <a:t>, </a:t>
            </a:r>
            <a:r>
              <a:rPr lang="ru-RU" sz="1800" dirty="0" err="1"/>
              <a:t>бо</a:t>
            </a:r>
            <a:r>
              <a:rPr lang="ru-RU" sz="1800" dirty="0"/>
              <a:t> "правда" </a:t>
            </a:r>
            <a:r>
              <a:rPr lang="ru-RU" sz="1800" dirty="0" err="1"/>
              <a:t>людська</a:t>
            </a:r>
            <a:r>
              <a:rPr lang="ru-RU" sz="1800" dirty="0"/>
              <a:t> і "воля" </a:t>
            </a:r>
            <a:r>
              <a:rPr lang="ru-RU" sz="1800" dirty="0" err="1"/>
              <a:t>теж</a:t>
            </a:r>
            <a:r>
              <a:rPr lang="ru-RU" sz="1800" dirty="0"/>
              <a:t> </a:t>
            </a:r>
            <a:r>
              <a:rPr lang="ru-RU" sz="1800" dirty="0" err="1"/>
              <a:t>людська</a:t>
            </a:r>
            <a:r>
              <a:rPr lang="ru-RU" sz="1800" dirty="0"/>
              <a:t>, </a:t>
            </a:r>
            <a:r>
              <a:rPr lang="ru-RU" sz="1800" dirty="0" err="1"/>
              <a:t>бо</a:t>
            </a:r>
            <a:r>
              <a:rPr lang="ru-RU" sz="1800" dirty="0"/>
              <a:t> </a:t>
            </a:r>
            <a:r>
              <a:rPr lang="ru-RU" sz="1800" dirty="0" err="1"/>
              <a:t>поруч</a:t>
            </a:r>
            <a:r>
              <a:rPr lang="ru-RU" sz="1800" dirty="0"/>
              <a:t> з собою поет </a:t>
            </a:r>
            <a:r>
              <a:rPr lang="ru-RU" sz="1800" dirty="0" err="1"/>
              <a:t>бачить</a:t>
            </a:r>
            <a:r>
              <a:rPr lang="ru-RU" sz="1800" dirty="0"/>
              <a:t> </a:t>
            </a:r>
            <a:r>
              <a:rPr lang="ru-RU" sz="1800" dirty="0" err="1"/>
              <a:t>живих</a:t>
            </a:r>
            <a:r>
              <a:rPr lang="ru-RU" sz="1800" dirty="0"/>
              <a:t> </a:t>
            </a:r>
            <a:r>
              <a:rPr lang="ru-RU" sz="1800" dirty="0" err="1"/>
              <a:t>реальних</a:t>
            </a:r>
            <a:r>
              <a:rPr lang="ru-RU" sz="1800" dirty="0"/>
              <a:t> Людей,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стогнуть</a:t>
            </a:r>
            <a:r>
              <a:rPr lang="ru-RU" sz="1800" dirty="0"/>
              <a:t> у </a:t>
            </a:r>
            <a:r>
              <a:rPr lang="ru-RU" sz="1800" dirty="0" err="1"/>
              <a:t>неволі</a:t>
            </a:r>
            <a:r>
              <a:rPr lang="ru-RU" sz="1800" dirty="0"/>
              <a:t>, </a:t>
            </a:r>
            <a:r>
              <a:rPr lang="ru-RU" sz="1800" dirty="0" err="1"/>
              <a:t>бо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продають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програють</a:t>
            </a:r>
            <a:r>
              <a:rPr lang="ru-RU" sz="1800" dirty="0"/>
              <a:t> у </a:t>
            </a:r>
            <a:r>
              <a:rPr lang="ru-RU" sz="1800" dirty="0" err="1"/>
              <a:t>карти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>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4176464" cy="4104456"/>
          </a:xfrm>
        </p:spPr>
      </p:pic>
    </p:spTree>
    <p:extLst>
      <p:ext uri="{BB962C8B-B14F-4D97-AF65-F5344CB8AC3E}">
        <p14:creationId xmlns:p14="http://schemas.microsoft.com/office/powerpoint/2010/main" val="16231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Отже</a:t>
            </a:r>
            <a:r>
              <a:rPr lang="ru-RU" sz="1600" dirty="0"/>
              <a:t>, поема "Кавказ" </a:t>
            </a:r>
            <a:r>
              <a:rPr lang="ru-RU" sz="1600" dirty="0" err="1"/>
              <a:t>викриває</a:t>
            </a:r>
            <a:r>
              <a:rPr lang="ru-RU" sz="1600" dirty="0"/>
              <a:t> </a:t>
            </a:r>
            <a:r>
              <a:rPr lang="ru-RU" sz="1600" dirty="0" err="1"/>
              <a:t>моральний</a:t>
            </a:r>
            <a:r>
              <a:rPr lang="ru-RU" sz="1600" dirty="0"/>
              <a:t> </a:t>
            </a:r>
            <a:r>
              <a:rPr lang="ru-RU" sz="1600" dirty="0" err="1"/>
              <a:t>занепад</a:t>
            </a:r>
            <a:r>
              <a:rPr lang="ru-RU" sz="1600" dirty="0"/>
              <a:t> </a:t>
            </a:r>
            <a:r>
              <a:rPr lang="ru-RU" sz="1600" dirty="0" err="1"/>
              <a:t>правлячих</a:t>
            </a:r>
            <a:r>
              <a:rPr lang="ru-RU" sz="1600" dirty="0"/>
              <a:t> </a:t>
            </a:r>
            <a:r>
              <a:rPr lang="ru-RU" sz="1600" dirty="0" err="1"/>
              <a:t>кіл</a:t>
            </a:r>
            <a:r>
              <a:rPr lang="ru-RU" sz="1600" dirty="0"/>
              <a:t> </a:t>
            </a:r>
            <a:r>
              <a:rPr lang="ru-RU" sz="1600" dirty="0" err="1"/>
              <a:t>царської</a:t>
            </a:r>
            <a:r>
              <a:rPr lang="ru-RU" sz="1600" dirty="0"/>
              <a:t> </a:t>
            </a:r>
            <a:r>
              <a:rPr lang="ru-RU" sz="1600" dirty="0" err="1"/>
              <a:t>Росії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відступилися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людських</a:t>
            </a:r>
            <a:r>
              <a:rPr lang="ru-RU" sz="1600" dirty="0"/>
              <a:t> і </a:t>
            </a:r>
            <a:r>
              <a:rPr lang="ru-RU" sz="1600" dirty="0" err="1"/>
              <a:t>Божих</a:t>
            </a:r>
            <a:r>
              <a:rPr lang="ru-RU" sz="1600" dirty="0"/>
              <a:t> </a:t>
            </a:r>
            <a:r>
              <a:rPr lang="ru-RU" sz="1600" dirty="0" err="1"/>
              <a:t>заповідей</a:t>
            </a:r>
            <a:r>
              <a:rPr lang="ru-RU" sz="1600" dirty="0"/>
              <a:t>, </a:t>
            </a:r>
            <a:r>
              <a:rPr lang="ru-RU" sz="1600" dirty="0" err="1"/>
              <a:t>запроваджуючи</a:t>
            </a:r>
            <a:r>
              <a:rPr lang="ru-RU" sz="1600" dirty="0"/>
              <a:t> </a:t>
            </a:r>
            <a:r>
              <a:rPr lang="ru-RU" sz="1600" dirty="0" err="1"/>
              <a:t>політику</a:t>
            </a:r>
            <a:r>
              <a:rPr lang="ru-RU" sz="1600" dirty="0"/>
              <a:t> </a:t>
            </a:r>
            <a:r>
              <a:rPr lang="ru-RU" sz="1600" dirty="0" err="1"/>
              <a:t>тиранії</a:t>
            </a:r>
            <a:r>
              <a:rPr lang="ru-RU" sz="1600" dirty="0"/>
              <a:t>, </a:t>
            </a:r>
            <a:r>
              <a:rPr lang="ru-RU" sz="1600" dirty="0" err="1"/>
              <a:t>ненависті</a:t>
            </a:r>
            <a:r>
              <a:rPr lang="ru-RU" sz="1600" dirty="0"/>
              <a:t> до людей, </a:t>
            </a:r>
            <a:r>
              <a:rPr lang="ru-RU" sz="1600" dirty="0" err="1"/>
              <a:t>лицемірства</a:t>
            </a:r>
            <a:r>
              <a:rPr lang="ru-RU" sz="1600" dirty="0"/>
              <a:t> та </a:t>
            </a:r>
            <a:r>
              <a:rPr lang="ru-RU" sz="1600" dirty="0" err="1"/>
              <a:t>жадоби</a:t>
            </a:r>
            <a:r>
              <a:rPr lang="ru-RU" sz="1600" dirty="0"/>
              <a:t> до наживи.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4762771" cy="3921299"/>
          </a:xfrm>
        </p:spPr>
      </p:pic>
    </p:spTree>
    <p:extLst>
      <p:ext uri="{BB962C8B-B14F-4D97-AF65-F5344CB8AC3E}">
        <p14:creationId xmlns:p14="http://schemas.microsoft.com/office/powerpoint/2010/main" val="13840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</TotalTime>
  <Words>344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Тарас Григорович Шевченко Поема”Кавказ”</vt:lpstr>
      <vt:lpstr>“Кавказ”</vt:lpstr>
      <vt:lpstr>   Розпочинається твір символічною картиною. На тлі Кавказьких гір Шевченко змальовує Прометея, прикутого до скелі; щодня орел мучить титана, розбиває його серце, але "воно знову оживає і сміється знову". Образ Прометея взятий із давньогрецькоїміфології, він осмислювався багатьма письменниками. У Шевченка Прометей - це символ нескореного народу, уособлення прагнень народів Кавказу до свободи та відстоювання незалежного мирного життя: "Не вмирає душа наша, Не вмирає воля".  </vt:lpstr>
      <vt:lpstr>Поема написана саме в період "Трьох літ" (1845 рік) . Твір не має жанрових ознак поеми, бо в ньому немає сюжету і персонажів. Але він є згустком ідей, спрямованих на викриття царизму, його колонізаторської сутності.  Поему "Кавказ" Тарас Шевченко побудував на широкій загальнолюдській основі. Твір характеризується повним неприйняттям і цілковитим запереченням самодержавно-кріпосницького суспільства, усіх його антинародних засад. Характерно, що не народи Кавказу звинувачує поет у смерті свого друга, а російське самодержавство. </vt:lpstr>
      <vt:lpstr>Пророче звучать слова великого Кобзаря, адресовані всім народам, які борються за незалежність: "Борітеся - поборете!" Адже у всіх поневолених народів царської Росії доля схожа, вони позбавлені права вільно розвиватися, говорити рідною мовою: "Од молдаванина до фіна На всіх язиках все мовчить, Бо благоденствує!" </vt:lpstr>
      <vt:lpstr>"Правда", "воля" для Шевченка - не просто етичні поняття, бо "правда" людська і "воля" теж людська, бо поруч з собою поет бачить живих реальних Людей, які стогнуть у неволі, бо їх продають або програють у карти.    </vt:lpstr>
      <vt:lpstr>Отже, поема "Кавказ" викриває моральний занепад правлячих кіл царської Росії, які відступилися від людських і Божих заповідей, запроваджуючи політику тиранії, ненависті до людей, лицемірства та жадоби до наживи.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Григорович Шевченко Поема”Кавказ”</dc:title>
  <cp:lastModifiedBy>ЮРА</cp:lastModifiedBy>
  <cp:revision>4</cp:revision>
  <dcterms:modified xsi:type="dcterms:W3CDTF">2014-03-04T14:32:14Z</dcterms:modified>
</cp:coreProperties>
</file>