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E9DDC20-6EB0-4498-935D-DC6F7323CEE2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247541F-2760-4731-A877-068DA49AD1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221088"/>
            <a:ext cx="5328592" cy="2184456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Monotype Corsiva" panose="03010101010201010101" pitchFamily="66" charset="0"/>
                <a:ea typeface="Gungsuh" panose="02030600000101010101" pitchFamily="18" charset="-127"/>
                <a:cs typeface="Ebrima" panose="02000000000000000000" pitchFamily="2" charset="0"/>
              </a:rPr>
              <a:t>Мікеланджело Буонарроті</a:t>
            </a:r>
            <a:br>
              <a:rPr lang="uk-UA" dirty="0">
                <a:latin typeface="Monotype Corsiva" panose="03010101010201010101" pitchFamily="66" charset="0"/>
                <a:ea typeface="Gungsuh" panose="02030600000101010101" pitchFamily="18" charset="-127"/>
                <a:cs typeface="Ebrima" panose="02000000000000000000" pitchFamily="2" charset="0"/>
              </a:rPr>
            </a:br>
            <a:endParaRPr lang="ru-RU" dirty="0">
              <a:latin typeface="Monotype Corsiva" panose="03010101010201010101" pitchFamily="66" charset="0"/>
              <a:ea typeface="Gungsuh" panose="02030600000101010101" pitchFamily="18" charset="-127"/>
              <a:cs typeface="Ebrima" panose="02000000000000000000" pitchFamily="2" charset="0"/>
            </a:endParaRPr>
          </a:p>
        </p:txBody>
      </p:sp>
      <p:pic>
        <p:nvPicPr>
          <p:cNvPr id="1026" name="Picture 2" descr="C:\Users\Us\Desktop\Мікеланджело Буонарроті\d980ee37061cd98d179e6a4fa230983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3843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811218"/>
          </a:xfrm>
        </p:spPr>
        <p:txBody>
          <a:bodyPr>
            <a:normAutofit/>
          </a:bodyPr>
          <a:lstStyle/>
          <a:p>
            <a:r>
              <a:rPr lang="ru-RU" sz="4000" b="1" dirty="0"/>
              <a:t>«</a:t>
            </a:r>
            <a:r>
              <a:rPr lang="ru-RU" sz="4000" b="1" dirty="0" err="1"/>
              <a:t>Євангеліст</a:t>
            </a:r>
            <a:r>
              <a:rPr lang="ru-RU" sz="4000" b="1" dirty="0"/>
              <a:t> </a:t>
            </a:r>
            <a:r>
              <a:rPr lang="ru-RU" sz="4000" b="1" dirty="0" err="1"/>
              <a:t>Матвій</a:t>
            </a:r>
            <a:r>
              <a:rPr lang="ru-RU" sz="4000" b="1" dirty="0" smtClean="0"/>
              <a:t>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4608512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1503 року </a:t>
            </a:r>
            <a:r>
              <a:rPr lang="ru-RU" sz="1800" dirty="0" err="1"/>
              <a:t>Мікеланджело</a:t>
            </a:r>
            <a:r>
              <a:rPr lang="ru-RU" sz="1800" dirty="0"/>
              <a:t> </a:t>
            </a:r>
            <a:r>
              <a:rPr lang="ru-RU" sz="1800" dirty="0" err="1"/>
              <a:t>отримав</a:t>
            </a:r>
            <a:r>
              <a:rPr lang="ru-RU" sz="1800" dirty="0"/>
              <a:t> </a:t>
            </a:r>
            <a:r>
              <a:rPr lang="ru-RU" sz="1800" dirty="0" err="1"/>
              <a:t>замовлення</a:t>
            </a:r>
            <a:r>
              <a:rPr lang="ru-RU" sz="1800" dirty="0"/>
              <a:t> на </a:t>
            </a:r>
            <a:r>
              <a:rPr lang="ru-RU" sz="1800" dirty="0" err="1"/>
              <a:t>дванадцять</a:t>
            </a:r>
            <a:r>
              <a:rPr lang="ru-RU" sz="1800" dirty="0"/>
              <a:t> статуй </a:t>
            </a:r>
            <a:r>
              <a:rPr lang="ru-RU" sz="1800" dirty="0" err="1"/>
              <a:t>апостолів</a:t>
            </a:r>
            <a:r>
              <a:rPr lang="ru-RU" sz="1800" dirty="0"/>
              <a:t> для собору у </a:t>
            </a:r>
            <a:r>
              <a:rPr lang="ru-RU" sz="1800" dirty="0" err="1"/>
              <a:t>Флоренції</a:t>
            </a:r>
            <a:r>
              <a:rPr lang="ru-RU" sz="1800" dirty="0"/>
              <a:t>. У 1506 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Мікеланджело</a:t>
            </a:r>
            <a:r>
              <a:rPr lang="ru-RU" sz="1800" dirty="0"/>
              <a:t> почав роботу над </a:t>
            </a:r>
            <a:r>
              <a:rPr lang="ru-RU" sz="1800" dirty="0" err="1"/>
              <a:t>статуєю</a:t>
            </a:r>
            <a:r>
              <a:rPr lang="ru-RU" sz="1800" dirty="0"/>
              <a:t> «</a:t>
            </a:r>
            <a:r>
              <a:rPr lang="ru-RU" sz="1800" dirty="0" err="1"/>
              <a:t>Євангеліста</a:t>
            </a:r>
            <a:r>
              <a:rPr lang="ru-RU" sz="1800" dirty="0"/>
              <a:t> </a:t>
            </a:r>
            <a:r>
              <a:rPr lang="ru-RU" sz="1800" dirty="0" err="1"/>
              <a:t>Матвія</a:t>
            </a:r>
            <a:r>
              <a:rPr lang="ru-RU" sz="1800" dirty="0"/>
              <a:t>» </a:t>
            </a:r>
            <a:r>
              <a:rPr lang="ru-RU" sz="1800" dirty="0" err="1" smtClean="0"/>
              <a:t>Ця</a:t>
            </a:r>
            <a:r>
              <a:rPr lang="ru-RU" sz="1800" dirty="0" smtClean="0"/>
              <a:t> </a:t>
            </a:r>
            <a:r>
              <a:rPr lang="ru-RU" sz="1800" dirty="0"/>
              <a:t>статуя </a:t>
            </a:r>
            <a:r>
              <a:rPr lang="ru-RU" sz="1800" dirty="0" err="1"/>
              <a:t>залишилася</a:t>
            </a:r>
            <a:r>
              <a:rPr lang="ru-RU" sz="1800" dirty="0"/>
              <a:t> </a:t>
            </a:r>
            <a:r>
              <a:rPr lang="ru-RU" sz="1800" dirty="0" err="1"/>
              <a:t>незакінченою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уже через два роки </a:t>
            </a:r>
            <a:r>
              <a:rPr lang="ru-RU" sz="1800" dirty="0" err="1"/>
              <a:t>Мікеланджело</a:t>
            </a:r>
            <a:r>
              <a:rPr lang="ru-RU" sz="1800" dirty="0"/>
              <a:t> </a:t>
            </a:r>
            <a:r>
              <a:rPr lang="ru-RU" sz="1800" dirty="0" err="1"/>
              <a:t>поїхав</a:t>
            </a:r>
            <a:r>
              <a:rPr lang="ru-RU" sz="1800" dirty="0"/>
              <a:t> до Рима. </a:t>
            </a:r>
            <a:r>
              <a:rPr lang="ru-RU" sz="1800" dirty="0" err="1"/>
              <a:t>Фігура</a:t>
            </a:r>
            <a:r>
              <a:rPr lang="ru-RU" sz="1800" dirty="0"/>
              <a:t> </a:t>
            </a:r>
            <a:r>
              <a:rPr lang="ru-RU" sz="1800" dirty="0" err="1"/>
              <a:t>вирубувалася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мармурового</a:t>
            </a:r>
            <a:r>
              <a:rPr lang="ru-RU" sz="1800" dirty="0"/>
              <a:t> блоку, </a:t>
            </a:r>
            <a:r>
              <a:rPr lang="ru-RU" sz="1800" dirty="0" err="1"/>
              <a:t>зберігаючи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прямокутні</a:t>
            </a:r>
            <a:r>
              <a:rPr lang="ru-RU" sz="1800" dirty="0"/>
              <a:t> </a:t>
            </a:r>
            <a:r>
              <a:rPr lang="ru-RU" sz="1800" dirty="0" err="1"/>
              <a:t>форми</a:t>
            </a:r>
            <a:r>
              <a:rPr lang="ru-RU" sz="1800" dirty="0"/>
              <a:t>. Статую особливо </a:t>
            </a:r>
            <a:r>
              <a:rPr lang="ru-RU" sz="1800" dirty="0" err="1"/>
              <a:t>виділяють</a:t>
            </a:r>
            <a:r>
              <a:rPr lang="ru-RU" sz="1800" dirty="0"/>
              <a:t> через </a:t>
            </a:r>
            <a:r>
              <a:rPr lang="ru-RU" sz="1800" dirty="0" err="1"/>
              <a:t>надзвичайний</a:t>
            </a:r>
            <a:r>
              <a:rPr lang="ru-RU" sz="1800" dirty="0"/>
              <a:t> </a:t>
            </a:r>
            <a:r>
              <a:rPr lang="ru-RU" sz="1800" dirty="0" err="1"/>
              <a:t>композиційний</a:t>
            </a:r>
            <a:r>
              <a:rPr lang="ru-RU" sz="1800" dirty="0"/>
              <a:t> </a:t>
            </a:r>
            <a:r>
              <a:rPr lang="ru-RU" sz="1800" dirty="0" smtClean="0"/>
              <a:t>контрапост</a:t>
            </a:r>
            <a:r>
              <a:rPr lang="ru-RU" sz="1800" baseline="30000" dirty="0" smtClean="0"/>
              <a:t>]</a:t>
            </a:r>
            <a:r>
              <a:rPr lang="ru-RU" sz="1800" dirty="0" smtClean="0"/>
              <a:t>: </a:t>
            </a:r>
            <a:r>
              <a:rPr lang="ru-RU" sz="1800" dirty="0" err="1"/>
              <a:t>ліва</a:t>
            </a:r>
            <a:r>
              <a:rPr lang="ru-RU" sz="1800" dirty="0"/>
              <a:t> нога </a:t>
            </a:r>
            <a:r>
              <a:rPr lang="ru-RU" sz="1800" dirty="0" err="1"/>
              <a:t>піднята</a:t>
            </a:r>
            <a:r>
              <a:rPr lang="ru-RU" sz="1800" dirty="0"/>
              <a:t> і </a:t>
            </a:r>
            <a:r>
              <a:rPr lang="ru-RU" sz="1800" dirty="0" err="1"/>
              <a:t>спирається</a:t>
            </a:r>
            <a:r>
              <a:rPr lang="ru-RU" sz="1800" dirty="0"/>
              <a:t> на </a:t>
            </a:r>
            <a:r>
              <a:rPr lang="ru-RU" sz="1800" dirty="0" err="1"/>
              <a:t>камінь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викликає</a:t>
            </a:r>
            <a:r>
              <a:rPr lang="ru-RU" sz="1800" dirty="0"/>
              <a:t> </a:t>
            </a:r>
            <a:r>
              <a:rPr lang="ru-RU" sz="1800" dirty="0" err="1"/>
              <a:t>зсув</a:t>
            </a:r>
            <a:r>
              <a:rPr lang="ru-RU" sz="1800" dirty="0"/>
              <a:t> </a:t>
            </a:r>
            <a:r>
              <a:rPr lang="ru-RU" sz="1800" dirty="0" err="1"/>
              <a:t>осі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тазом і </a:t>
            </a:r>
            <a:r>
              <a:rPr lang="ru-RU" sz="1800" dirty="0" err="1"/>
              <a:t>плечима</a:t>
            </a:r>
            <a:r>
              <a:rPr lang="ru-RU" sz="1800" dirty="0"/>
              <a:t>. </a:t>
            </a:r>
            <a:endParaRPr lang="ru-RU" sz="1800" b="1" dirty="0"/>
          </a:p>
        </p:txBody>
      </p:sp>
      <p:pic>
        <p:nvPicPr>
          <p:cNvPr id="5122" name="Picture 2" descr="C:\Users\Us\Desktop\Мікеланджело Буонарроті\Raffaello,_studio_del_san_matteo_di_michelange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2465731" cy="332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Сикстинська</a:t>
            </a:r>
            <a:r>
              <a:rPr lang="ru-RU" b="1" dirty="0"/>
              <a:t> </a:t>
            </a:r>
            <a:r>
              <a:rPr lang="ru-RU" b="1" dirty="0" err="1" smtClean="0"/>
              <a:t>капела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6984776" cy="2376264"/>
          </a:xfrm>
        </p:spPr>
        <p:txBody>
          <a:bodyPr>
            <a:normAutofit/>
          </a:bodyPr>
          <a:lstStyle/>
          <a:p>
            <a:r>
              <a:rPr lang="ru-RU" sz="1800" dirty="0" err="1"/>
              <a:t>Сикстинська</a:t>
            </a:r>
            <a:r>
              <a:rPr lang="ru-RU" sz="1800" dirty="0"/>
              <a:t> </a:t>
            </a:r>
            <a:r>
              <a:rPr lang="ru-RU" sz="1800" dirty="0" err="1"/>
              <a:t>капела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зведена</a:t>
            </a:r>
            <a:r>
              <a:rPr lang="ru-RU" sz="1800" dirty="0"/>
              <a:t> у 1470-тих </a:t>
            </a:r>
            <a:r>
              <a:rPr lang="ru-RU" sz="1800" dirty="0" smtClean="0"/>
              <a:t>роках. 10 </a:t>
            </a:r>
            <a:r>
              <a:rPr lang="ru-RU" sz="1800" dirty="0" err="1"/>
              <a:t>травня</a:t>
            </a:r>
            <a:r>
              <a:rPr lang="ru-RU" sz="1800" dirty="0"/>
              <a:t> 1508 року </a:t>
            </a:r>
            <a:r>
              <a:rPr lang="ru-RU" sz="1800" dirty="0" err="1"/>
              <a:t>Мікеланджело</a:t>
            </a:r>
            <a:r>
              <a:rPr lang="ru-RU" sz="1800" dirty="0"/>
              <a:t> почав </a:t>
            </a:r>
            <a:r>
              <a:rPr lang="ru-RU" sz="1800" dirty="0" err="1"/>
              <a:t>розпис</a:t>
            </a:r>
            <a:r>
              <a:rPr lang="ru-RU" sz="1800" dirty="0"/>
              <a:t> </a:t>
            </a:r>
            <a:r>
              <a:rPr lang="ru-RU" sz="1800" dirty="0" err="1" smtClean="0"/>
              <a:t>стелі</a:t>
            </a:r>
            <a:r>
              <a:rPr lang="ru-RU" sz="1800" baseline="30000" dirty="0" smtClean="0"/>
              <a:t>[</a:t>
            </a:r>
            <a:r>
              <a:rPr lang="ru-RU" sz="1800" dirty="0" smtClean="0"/>
              <a:t>. </a:t>
            </a:r>
            <a:r>
              <a:rPr lang="ru-RU" sz="1800" dirty="0"/>
              <a:t>Робота </a:t>
            </a:r>
            <a:r>
              <a:rPr lang="ru-RU" sz="1800" dirty="0" err="1"/>
              <a:t>тривала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двох</a:t>
            </a:r>
            <a:r>
              <a:rPr lang="ru-RU" sz="1800" dirty="0"/>
              <a:t> </a:t>
            </a:r>
            <a:r>
              <a:rPr lang="ru-RU" sz="1800" dirty="0" err="1"/>
              <a:t>років</a:t>
            </a:r>
            <a:r>
              <a:rPr lang="ru-RU" sz="1800" dirty="0"/>
              <a:t>, у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 1508 та 1512, за </a:t>
            </a:r>
            <a:r>
              <a:rPr lang="ru-RU" sz="1800" dirty="0" err="1"/>
              <a:t>мінімальної</a:t>
            </a:r>
            <a:r>
              <a:rPr lang="ru-RU" sz="1800" dirty="0"/>
              <a:t> </a:t>
            </a:r>
            <a:r>
              <a:rPr lang="ru-RU" sz="1800" dirty="0" err="1"/>
              <a:t>участі</a:t>
            </a:r>
            <a:r>
              <a:rPr lang="ru-RU" sz="1800" dirty="0"/>
              <a:t> </a:t>
            </a:r>
            <a:r>
              <a:rPr lang="ru-RU" sz="1800" dirty="0" err="1"/>
              <a:t>помічників</a:t>
            </a:r>
            <a:r>
              <a:rPr lang="ru-RU" sz="1800" dirty="0"/>
              <a:t>. </a:t>
            </a:r>
            <a:r>
              <a:rPr lang="ru-RU" sz="1800" dirty="0" err="1"/>
              <a:t>Первинно</a:t>
            </a:r>
            <a:r>
              <a:rPr lang="ru-RU" sz="1800" dirty="0"/>
              <a:t> </a:t>
            </a:r>
            <a:r>
              <a:rPr lang="ru-RU" sz="1800" dirty="0" err="1"/>
              <a:t>передбачалося</a:t>
            </a:r>
            <a:r>
              <a:rPr lang="ru-RU" sz="1800" dirty="0"/>
              <a:t> </a:t>
            </a:r>
            <a:r>
              <a:rPr lang="ru-RU" sz="1800" dirty="0" err="1"/>
              <a:t>зобразити</a:t>
            </a:r>
            <a:r>
              <a:rPr lang="ru-RU" sz="1800" dirty="0"/>
              <a:t> </a:t>
            </a:r>
            <a:r>
              <a:rPr lang="ru-RU" sz="1800" dirty="0" err="1"/>
              <a:t>фігури</a:t>
            </a:r>
            <a:r>
              <a:rPr lang="ru-RU" sz="1800" dirty="0"/>
              <a:t> </a:t>
            </a:r>
            <a:r>
              <a:rPr lang="ru-RU" sz="1800" dirty="0" err="1"/>
              <a:t>апостолів</a:t>
            </a:r>
            <a:r>
              <a:rPr lang="ru-RU" sz="1800" dirty="0"/>
              <a:t> на престолах. </a:t>
            </a:r>
            <a:r>
              <a:rPr lang="ru-RU" sz="1800" dirty="0" err="1"/>
              <a:t>Пізніше</a:t>
            </a:r>
            <a:r>
              <a:rPr lang="ru-RU" sz="1800" dirty="0"/>
              <a:t>, у </a:t>
            </a:r>
            <a:r>
              <a:rPr lang="ru-RU" sz="1800" dirty="0" err="1"/>
              <a:t>листі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 1523 року, </a:t>
            </a:r>
            <a:r>
              <a:rPr lang="ru-RU" sz="1800" dirty="0" err="1"/>
              <a:t>Мікеланджело</a:t>
            </a:r>
            <a:r>
              <a:rPr lang="ru-RU" sz="1800" dirty="0"/>
              <a:t> з </a:t>
            </a:r>
            <a:r>
              <a:rPr lang="ru-RU" sz="1800" dirty="0" err="1"/>
              <a:t>гордістю</a:t>
            </a:r>
            <a:r>
              <a:rPr lang="ru-RU" sz="1800" dirty="0"/>
              <a:t> писав,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переконав</a:t>
            </a:r>
            <a:r>
              <a:rPr lang="ru-RU" sz="1800" dirty="0"/>
              <a:t> папу в </a:t>
            </a:r>
            <a:r>
              <a:rPr lang="ru-RU" sz="1800" dirty="0" err="1"/>
              <a:t>неспроможності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задуму</a:t>
            </a:r>
            <a:r>
              <a:rPr lang="ru-RU" sz="1800" dirty="0"/>
              <a:t> і одержав </a:t>
            </a:r>
            <a:r>
              <a:rPr lang="ru-RU" sz="1800" dirty="0" err="1"/>
              <a:t>повну</a:t>
            </a:r>
            <a:r>
              <a:rPr lang="ru-RU" sz="1800" dirty="0"/>
              <a:t> свободу.</a:t>
            </a:r>
          </a:p>
          <a:p>
            <a:endParaRPr lang="ru-RU" sz="1800" dirty="0"/>
          </a:p>
        </p:txBody>
      </p:sp>
      <p:pic>
        <p:nvPicPr>
          <p:cNvPr id="6146" name="Picture 2" descr="C:\Users\Us\Desktop\Мікеланджело Буонарроті\CAPPELLA_S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38" y="3757044"/>
            <a:ext cx="5591175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Страшний</a:t>
            </a:r>
            <a:r>
              <a:rPr lang="ru-RU" b="1" dirty="0"/>
              <a:t> Суд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6408711" cy="3819836"/>
          </a:xfrm>
        </p:spPr>
        <p:txBody>
          <a:bodyPr>
            <a:noAutofit/>
          </a:bodyPr>
          <a:lstStyle/>
          <a:p>
            <a:r>
              <a:rPr lang="ru-RU" sz="1800" dirty="0"/>
              <a:t>Робота над </a:t>
            </a:r>
            <a:r>
              <a:rPr lang="ru-RU" sz="1800" dirty="0" err="1"/>
              <a:t>фрескою</a:t>
            </a:r>
            <a:r>
              <a:rPr lang="ru-RU" sz="1800" dirty="0"/>
              <a:t> </a:t>
            </a:r>
            <a:r>
              <a:rPr lang="ru-RU" sz="1800" dirty="0" err="1"/>
              <a:t>розпочалася</a:t>
            </a:r>
            <a:r>
              <a:rPr lang="ru-RU" sz="1800" dirty="0"/>
              <a:t> у </a:t>
            </a:r>
            <a:r>
              <a:rPr lang="ru-RU" sz="1800" dirty="0" err="1"/>
              <a:t>квітні-травні</a:t>
            </a:r>
            <a:r>
              <a:rPr lang="ru-RU" sz="1800" dirty="0"/>
              <a:t> 1536 року і </a:t>
            </a:r>
            <a:r>
              <a:rPr lang="ru-RU" sz="1800" dirty="0" err="1"/>
              <a:t>тривала</a:t>
            </a:r>
            <a:r>
              <a:rPr lang="ru-RU" sz="1800" dirty="0"/>
              <a:t> до </a:t>
            </a:r>
            <a:r>
              <a:rPr lang="ru-RU" sz="1800" dirty="0" err="1"/>
              <a:t>жовтня</a:t>
            </a:r>
            <a:r>
              <a:rPr lang="ru-RU" sz="1800" dirty="0"/>
              <a:t> 1541. </a:t>
            </a:r>
            <a:r>
              <a:rPr lang="ru-RU" sz="1800" dirty="0" err="1"/>
              <a:t>Урочисте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</a:t>
            </a:r>
            <a:r>
              <a:rPr lang="ru-RU" sz="1800" dirty="0" err="1"/>
              <a:t>вібулося</a:t>
            </a:r>
            <a:r>
              <a:rPr lang="ru-RU" sz="1800" dirty="0"/>
              <a:t> — 31 </a:t>
            </a:r>
            <a:r>
              <a:rPr lang="ru-RU" sz="1800" dirty="0" err="1"/>
              <a:t>жовтня</a:t>
            </a:r>
            <a:r>
              <a:rPr lang="ru-RU" sz="1800" dirty="0"/>
              <a:t> 1541року. Тут </a:t>
            </a:r>
            <a:r>
              <a:rPr lang="ru-RU" sz="1800" dirty="0" err="1"/>
              <a:t>Мікеланджело</a:t>
            </a:r>
            <a:r>
              <a:rPr lang="ru-RU" sz="1800" dirty="0"/>
              <a:t> </a:t>
            </a:r>
            <a:r>
              <a:rPr lang="ru-RU" sz="1800" dirty="0" err="1"/>
              <a:t>відступив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традиційної</a:t>
            </a:r>
            <a:r>
              <a:rPr lang="ru-RU" sz="1800" dirty="0"/>
              <a:t> </a:t>
            </a:r>
            <a:r>
              <a:rPr lang="ru-RU" sz="1800" dirty="0" err="1"/>
              <a:t>композиції</a:t>
            </a:r>
            <a:r>
              <a:rPr lang="ru-RU" sz="1800" dirty="0"/>
              <a:t> Страшного суду — </a:t>
            </a:r>
            <a:r>
              <a:rPr lang="ru-RU" sz="1800" dirty="0" err="1"/>
              <a:t>його</a:t>
            </a:r>
            <a:r>
              <a:rPr lang="ru-RU" sz="1800" dirty="0"/>
              <a:t> робота не є </a:t>
            </a:r>
            <a:r>
              <a:rPr lang="ru-RU" sz="1800" dirty="0" err="1"/>
              <a:t>сукупністю</a:t>
            </a:r>
            <a:r>
              <a:rPr lang="ru-RU" sz="1800" dirty="0"/>
              <a:t> </a:t>
            </a:r>
            <a:r>
              <a:rPr lang="ru-RU" sz="1800" dirty="0" err="1"/>
              <a:t>окремих</a:t>
            </a:r>
            <a:r>
              <a:rPr lang="ru-RU" sz="1800" dirty="0"/>
              <a:t> </a:t>
            </a:r>
            <a:r>
              <a:rPr lang="ru-RU" sz="1800" dirty="0" err="1"/>
              <a:t>частин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err="1"/>
              <a:t>Твір</a:t>
            </a:r>
            <a:r>
              <a:rPr lang="ru-RU" sz="1800" dirty="0"/>
              <a:t> </a:t>
            </a:r>
            <a:r>
              <a:rPr lang="ru-RU" sz="1800" dirty="0" err="1"/>
              <a:t>піддавався</a:t>
            </a:r>
            <a:r>
              <a:rPr lang="ru-RU" sz="1800" dirty="0"/>
              <a:t> </a:t>
            </a:r>
            <a:r>
              <a:rPr lang="ru-RU" sz="1800" dirty="0" err="1"/>
              <a:t>критиці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у </a:t>
            </a:r>
            <a:r>
              <a:rPr lang="ru-RU" sz="1800" dirty="0" err="1"/>
              <a:t>процесі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— </a:t>
            </a:r>
            <a:r>
              <a:rPr lang="ru-RU" sz="1800" dirty="0" err="1"/>
              <a:t>зображення</a:t>
            </a:r>
            <a:r>
              <a:rPr lang="ru-RU" sz="1800" dirty="0"/>
              <a:t> </a:t>
            </a:r>
            <a:r>
              <a:rPr lang="ru-RU" sz="1800" dirty="0" err="1"/>
              <a:t>такої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голих</a:t>
            </a:r>
            <a:r>
              <a:rPr lang="ru-RU" sz="1800" dirty="0"/>
              <a:t> </a:t>
            </a:r>
            <a:r>
              <a:rPr lang="ru-RU" sz="1800" dirty="0" err="1"/>
              <a:t>тіл</a:t>
            </a:r>
            <a:r>
              <a:rPr lang="ru-RU" sz="1800" dirty="0"/>
              <a:t> </a:t>
            </a:r>
            <a:r>
              <a:rPr lang="ru-RU" sz="1800" dirty="0" err="1"/>
              <a:t>вважалося</a:t>
            </a:r>
            <a:r>
              <a:rPr lang="ru-RU" sz="1800" dirty="0"/>
              <a:t> за «</a:t>
            </a:r>
            <a:r>
              <a:rPr lang="ru-RU" sz="1800" dirty="0" err="1"/>
              <a:t>безсоромність</a:t>
            </a:r>
            <a:r>
              <a:rPr lang="ru-RU" sz="1800" dirty="0" smtClean="0"/>
              <a:t>». </a:t>
            </a:r>
            <a:r>
              <a:rPr lang="ru-RU" sz="1800" dirty="0"/>
              <a:t>А </a:t>
            </a:r>
            <a:r>
              <a:rPr lang="ru-RU" sz="1800" dirty="0" err="1"/>
              <a:t>вже</a:t>
            </a:r>
            <a:r>
              <a:rPr lang="ru-RU" sz="1800" dirty="0"/>
              <a:t> </a:t>
            </a:r>
            <a:r>
              <a:rPr lang="ru-RU" sz="1800" dirty="0" err="1"/>
              <a:t>наТридентському</a:t>
            </a:r>
            <a:r>
              <a:rPr lang="ru-RU" sz="1800" dirty="0"/>
              <a:t> </a:t>
            </a:r>
            <a:r>
              <a:rPr lang="ru-RU" sz="1800" dirty="0" err="1"/>
              <a:t>соборі</a:t>
            </a:r>
            <a:r>
              <a:rPr lang="ru-RU" sz="1800" dirty="0"/>
              <a:t> 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засуджено</a:t>
            </a:r>
            <a:r>
              <a:rPr lang="ru-RU" sz="1800" dirty="0"/>
              <a:t>, як і </a:t>
            </a:r>
            <a:r>
              <a:rPr lang="ru-RU" sz="1800" dirty="0" err="1"/>
              <a:t>зображення</a:t>
            </a:r>
            <a:r>
              <a:rPr lang="ru-RU" sz="1800" dirty="0"/>
              <a:t> безбородого Христа та </a:t>
            </a:r>
            <a:r>
              <a:rPr lang="ru-RU" sz="1800" dirty="0" err="1"/>
              <a:t>включення</a:t>
            </a:r>
            <a:r>
              <a:rPr lang="ru-RU" sz="1800" dirty="0"/>
              <a:t> до </a:t>
            </a:r>
            <a:r>
              <a:rPr lang="ru-RU" sz="1800" dirty="0" err="1"/>
              <a:t>композиції</a:t>
            </a:r>
            <a:r>
              <a:rPr lang="ru-RU" sz="1800" dirty="0"/>
              <a:t> Харона. </a:t>
            </a:r>
            <a:r>
              <a:rPr lang="ru-RU" sz="1800" dirty="0" err="1"/>
              <a:t>Ще</a:t>
            </a:r>
            <a:r>
              <a:rPr lang="ru-RU" sz="1800" dirty="0"/>
              <a:t> за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митця</a:t>
            </a:r>
            <a:r>
              <a:rPr lang="ru-RU" sz="1800" dirty="0"/>
              <a:t> на </a:t>
            </a:r>
            <a:r>
              <a:rPr lang="ru-RU" sz="1800" dirty="0" err="1"/>
              <a:t>деяких</a:t>
            </a:r>
            <a:r>
              <a:rPr lang="ru-RU" sz="1800" dirty="0"/>
              <a:t> </a:t>
            </a:r>
            <a:r>
              <a:rPr lang="ru-RU" sz="1800" dirty="0" err="1"/>
              <a:t>постатях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домальовано</a:t>
            </a:r>
            <a:r>
              <a:rPr lang="ru-RU" sz="1800" dirty="0"/>
              <a:t> </a:t>
            </a:r>
            <a:r>
              <a:rPr lang="ru-RU" sz="1800" dirty="0" err="1"/>
              <a:t>шати</a:t>
            </a:r>
            <a:r>
              <a:rPr lang="ru-RU" sz="1800" dirty="0"/>
              <a:t>, </a:t>
            </a:r>
            <a:r>
              <a:rPr lang="ru-RU" sz="1800" dirty="0" err="1"/>
              <a:t>перемальовано</a:t>
            </a:r>
            <a:r>
              <a:rPr lang="ru-RU" sz="1800" dirty="0"/>
              <a:t> </a:t>
            </a:r>
            <a:r>
              <a:rPr lang="ru-RU" sz="1800" dirty="0" err="1"/>
              <a:t>деякі</a:t>
            </a:r>
            <a:r>
              <a:rPr lang="ru-RU" sz="1800" dirty="0"/>
              <a:t> </a:t>
            </a:r>
            <a:r>
              <a:rPr lang="ru-RU" sz="1800" dirty="0" err="1"/>
              <a:t>фрагменти</a:t>
            </a:r>
            <a:r>
              <a:rPr lang="ru-RU" sz="1800" dirty="0"/>
              <a:t>.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смерті</a:t>
            </a:r>
            <a:r>
              <a:rPr lang="ru-RU" sz="1800" dirty="0"/>
              <a:t> </a:t>
            </a:r>
            <a:r>
              <a:rPr lang="ru-RU" sz="1800" dirty="0" err="1"/>
              <a:t>Мікеланджело</a:t>
            </a:r>
            <a:r>
              <a:rPr lang="ru-RU" sz="1800" dirty="0"/>
              <a:t> цензура </a:t>
            </a:r>
            <a:r>
              <a:rPr lang="ru-RU" sz="1800" dirty="0" err="1"/>
              <a:t>посилилася</a:t>
            </a:r>
            <a:r>
              <a:rPr lang="ru-RU" sz="1800" dirty="0"/>
              <a:t>. </a:t>
            </a:r>
          </a:p>
        </p:txBody>
      </p:sp>
      <p:pic>
        <p:nvPicPr>
          <p:cNvPr id="7170" name="Picture 2" descr="C:\Users\Us\Desktop\Мікеланджело Буонарроті\640px-Michelangelo,_Giudizio_Universal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744416" cy="44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 smtClean="0"/>
              <a:t>пам'яті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3744416" cy="4752528"/>
          </a:xfrm>
        </p:spPr>
        <p:txBody>
          <a:bodyPr>
            <a:noAutofit/>
          </a:bodyPr>
          <a:lstStyle/>
          <a:p>
            <a:r>
              <a:rPr lang="ru-RU" sz="1800" dirty="0"/>
              <a:t>Село </a:t>
            </a:r>
            <a:r>
              <a:rPr lang="ru-RU" sz="1800" dirty="0" err="1"/>
              <a:t>Капрезе</a:t>
            </a:r>
            <a:r>
              <a:rPr lang="ru-RU" sz="1800" dirty="0"/>
              <a:t>, де </a:t>
            </a:r>
            <a:r>
              <a:rPr lang="ru-RU" sz="1800" dirty="0" err="1"/>
              <a:t>народився</a:t>
            </a:r>
            <a:r>
              <a:rPr lang="ru-RU" sz="1800" dirty="0"/>
              <a:t> </a:t>
            </a:r>
            <a:r>
              <a:rPr lang="ru-RU" sz="1800" dirty="0" err="1"/>
              <a:t>Мікеланджело</a:t>
            </a:r>
            <a:r>
              <a:rPr lang="ru-RU" sz="1800" dirty="0"/>
              <a:t>, зараз </a:t>
            </a:r>
            <a:r>
              <a:rPr lang="ru-RU" sz="1800" dirty="0" err="1"/>
              <a:t>відоме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назвою</a:t>
            </a:r>
            <a:r>
              <a:rPr lang="ru-RU" sz="1800" dirty="0"/>
              <a:t> </a:t>
            </a:r>
            <a:r>
              <a:rPr lang="ru-RU" sz="1800" dirty="0" err="1"/>
              <a:t>Капрезе-Мікеланджело</a:t>
            </a:r>
            <a:r>
              <a:rPr lang="ru-RU" sz="1800" dirty="0"/>
              <a:t>. Указ про </a:t>
            </a:r>
            <a:r>
              <a:rPr lang="ru-RU" sz="1800" dirty="0" err="1"/>
              <a:t>перейменування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видано 9 лютого1913 </a:t>
            </a:r>
            <a:r>
              <a:rPr lang="ru-RU" sz="1800" dirty="0" smtClean="0"/>
              <a:t>року. </a:t>
            </a:r>
            <a:r>
              <a:rPr lang="ru-RU" sz="1800" dirty="0"/>
              <a:t>У </a:t>
            </a:r>
            <a:r>
              <a:rPr lang="ru-RU" sz="1800" dirty="0" err="1"/>
              <a:t>селі</a:t>
            </a:r>
            <a:r>
              <a:rPr lang="ru-RU" sz="1800" dirty="0"/>
              <a:t> </a:t>
            </a:r>
            <a:r>
              <a:rPr lang="ru-RU" sz="1800" dirty="0" err="1"/>
              <a:t>відкрито</a:t>
            </a:r>
            <a:r>
              <a:rPr lang="ru-RU" sz="1800" dirty="0"/>
              <a:t> музей та </a:t>
            </a:r>
            <a:r>
              <a:rPr lang="ru-RU" sz="1800" dirty="0" err="1"/>
              <a:t>бібліотеку</a:t>
            </a:r>
            <a:r>
              <a:rPr lang="ru-RU" sz="1800" dirty="0"/>
              <a:t> </a:t>
            </a:r>
            <a:r>
              <a:rPr lang="ru-RU" sz="1800" dirty="0" err="1" smtClean="0"/>
              <a:t>Мікеланджело.На</a:t>
            </a:r>
            <a:r>
              <a:rPr lang="ru-RU" sz="1800" dirty="0" smtClean="0"/>
              <a:t> </a:t>
            </a:r>
            <a:r>
              <a:rPr lang="ru-RU" sz="1800" dirty="0"/>
              <a:t>честь </a:t>
            </a:r>
            <a:r>
              <a:rPr lang="ru-RU" sz="1800" dirty="0" err="1"/>
              <a:t>нього</a:t>
            </a:r>
            <a:r>
              <a:rPr lang="ru-RU" sz="1800" dirty="0"/>
              <a:t> названо </a:t>
            </a:r>
            <a:r>
              <a:rPr lang="ru-RU" sz="1800" dirty="0" err="1"/>
              <a:t>астероїд</a:t>
            </a:r>
            <a:r>
              <a:rPr lang="ru-RU" sz="1800" dirty="0"/>
              <a:t>, </a:t>
            </a:r>
            <a:r>
              <a:rPr lang="ru-RU" sz="1800" dirty="0" err="1"/>
              <a:t>площу</a:t>
            </a:r>
            <a:r>
              <a:rPr lang="ru-RU" sz="1800" dirty="0"/>
              <a:t> у </a:t>
            </a:r>
            <a:r>
              <a:rPr lang="ru-RU" sz="1800" dirty="0" err="1"/>
              <a:t>Флоренції</a:t>
            </a:r>
            <a:r>
              <a:rPr lang="ru-RU" sz="1800" dirty="0"/>
              <a:t>, </a:t>
            </a:r>
            <a:r>
              <a:rPr lang="ru-RU" sz="1800" dirty="0" err="1"/>
              <a:t>океанський</a:t>
            </a:r>
            <a:r>
              <a:rPr lang="ru-RU" sz="1800" dirty="0"/>
              <a:t> лайнер, </a:t>
            </a:r>
            <a:r>
              <a:rPr lang="ru-RU" sz="1800" dirty="0" err="1"/>
              <a:t>комп'ютерний</a:t>
            </a:r>
            <a:r>
              <a:rPr lang="ru-RU" sz="1800" dirty="0"/>
              <a:t> </a:t>
            </a:r>
            <a:r>
              <a:rPr lang="ru-RU" sz="1800" dirty="0" err="1"/>
              <a:t>вірус</a:t>
            </a:r>
            <a:r>
              <a:rPr lang="ru-RU" sz="1800" dirty="0"/>
              <a:t>, кратер на </a:t>
            </a:r>
            <a:r>
              <a:rPr lang="ru-RU" sz="1800" dirty="0" err="1"/>
              <a:t>Меркурії</a:t>
            </a:r>
            <a:r>
              <a:rPr lang="ru-RU" sz="1800" dirty="0"/>
              <a:t>, </a:t>
            </a:r>
            <a:r>
              <a:rPr lang="ru-RU" sz="1800" dirty="0" err="1"/>
              <a:t>пісню</a:t>
            </a:r>
            <a:r>
              <a:rPr lang="ru-RU" sz="1800" dirty="0"/>
              <a:t> </a:t>
            </a:r>
            <a:r>
              <a:rPr lang="ru-RU" sz="1800" dirty="0" err="1"/>
              <a:t>Бйорна</a:t>
            </a:r>
            <a:r>
              <a:rPr lang="ru-RU" sz="1800" dirty="0"/>
              <a:t> </a:t>
            </a:r>
            <a:r>
              <a:rPr lang="ru-RU" sz="1800" dirty="0" err="1"/>
              <a:t>Скіфса,психологічний</a:t>
            </a:r>
            <a:r>
              <a:rPr lang="ru-RU" sz="1800" dirty="0"/>
              <a:t> феномен.</a:t>
            </a:r>
          </a:p>
          <a:p>
            <a:endParaRPr lang="ru-RU" sz="1800" dirty="0"/>
          </a:p>
        </p:txBody>
      </p:sp>
      <p:pic>
        <p:nvPicPr>
          <p:cNvPr id="8194" name="Picture 2" descr="C:\Users\Us\Desktop\Мікеланджело Буонарроті\Palazzo_Clus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20831"/>
            <a:ext cx="2880320" cy="2860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08735"/>
            <a:ext cx="4536504" cy="4670333"/>
          </a:xfrm>
        </p:spPr>
        <p:txBody>
          <a:bodyPr>
            <a:noAutofit/>
          </a:bodyPr>
          <a:lstStyle/>
          <a:p>
            <a:r>
              <a:rPr lang="ru-RU" sz="1800" dirty="0"/>
              <a:t> </a:t>
            </a:r>
            <a:r>
              <a:rPr lang="ru-RU" sz="1800" b="1" i="1" dirty="0" err="1" smtClean="0"/>
              <a:t>Мікеланджело</a:t>
            </a:r>
            <a:r>
              <a:rPr lang="ru-RU" sz="1800" b="1" i="1" dirty="0" smtClean="0"/>
              <a:t> </a:t>
            </a:r>
          </a:p>
          <a:p>
            <a:pPr marL="0" indent="0">
              <a:buNone/>
            </a:pPr>
            <a:r>
              <a:rPr lang="ru-RU" sz="1800" b="1" dirty="0" smtClean="0"/>
              <a:t>(</a:t>
            </a:r>
            <a:r>
              <a:rPr lang="ru-RU" sz="1800" dirty="0" smtClean="0"/>
              <a:t> </a:t>
            </a:r>
            <a:r>
              <a:rPr lang="ru-RU" sz="1800" dirty="0" err="1" smtClean="0"/>
              <a:t>березень</a:t>
            </a:r>
            <a:r>
              <a:rPr lang="ru-RU" sz="1800" dirty="0"/>
              <a:t> </a:t>
            </a:r>
            <a:r>
              <a:rPr lang="ru-RU" sz="1800" dirty="0" smtClean="0"/>
              <a:t>1475</a:t>
            </a:r>
            <a:r>
              <a:rPr lang="ru-RU" sz="1800" dirty="0"/>
              <a:t> — 18 лютого </a:t>
            </a:r>
            <a:r>
              <a:rPr lang="ru-RU" sz="1800" dirty="0" smtClean="0"/>
              <a:t>1564)</a:t>
            </a:r>
            <a:r>
              <a:rPr lang="ru-RU" sz="1800" dirty="0"/>
              <a:t> — </a:t>
            </a:r>
            <a:r>
              <a:rPr lang="ru-RU" sz="1800" dirty="0" err="1"/>
              <a:t>італійський</a:t>
            </a:r>
            <a:r>
              <a:rPr lang="ru-RU" sz="1800" dirty="0"/>
              <a:t> скульптор, художник,  </a:t>
            </a:r>
            <a:r>
              <a:rPr lang="ru-RU" sz="1800" dirty="0" smtClean="0"/>
              <a:t>         </a:t>
            </a:r>
            <a:r>
              <a:rPr lang="ru-RU" sz="1800" dirty="0" err="1" smtClean="0"/>
              <a:t>архітектор</a:t>
            </a:r>
            <a:r>
              <a:rPr lang="ru-RU" sz="1800" dirty="0"/>
              <a:t>, поет й </a:t>
            </a:r>
            <a:r>
              <a:rPr lang="ru-RU" sz="1800" dirty="0" err="1" smtClean="0"/>
              <a:t>інженер</a:t>
            </a:r>
            <a:r>
              <a:rPr lang="ru-RU" sz="1800" dirty="0" smtClean="0"/>
              <a:t>. Прожив </a:t>
            </a:r>
            <a:r>
              <a:rPr lang="ru-RU" sz="1800" dirty="0" err="1"/>
              <a:t>майже</a:t>
            </a:r>
            <a:r>
              <a:rPr lang="ru-RU" sz="1800" dirty="0"/>
              <a:t> 89 </a:t>
            </a:r>
            <a:r>
              <a:rPr lang="ru-RU" sz="1800" dirty="0" err="1"/>
              <a:t>років</a:t>
            </a:r>
            <a:r>
              <a:rPr lang="ru-RU" sz="1800" dirty="0"/>
              <a:t>, </a:t>
            </a:r>
            <a:r>
              <a:rPr lang="ru-RU" sz="1800" dirty="0" err="1"/>
              <a:t>цілу</a:t>
            </a:r>
            <a:r>
              <a:rPr lang="ru-RU" sz="1800" dirty="0"/>
              <a:t> </a:t>
            </a:r>
            <a:r>
              <a:rPr lang="ru-RU" sz="1800" dirty="0" err="1"/>
              <a:t>епоху</a:t>
            </a:r>
            <a:r>
              <a:rPr lang="ru-RU" sz="1800" dirty="0"/>
              <a:t>,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періоду</a:t>
            </a:r>
            <a:r>
              <a:rPr lang="ru-RU" sz="1800" dirty="0"/>
              <a:t> </a:t>
            </a:r>
            <a:r>
              <a:rPr lang="ru-RU" sz="1800" dirty="0" err="1"/>
              <a:t>Високого</a:t>
            </a:r>
            <a:r>
              <a:rPr lang="ru-RU" sz="1800" dirty="0"/>
              <a:t> </a:t>
            </a:r>
            <a:r>
              <a:rPr lang="ru-RU" sz="1800" dirty="0" err="1"/>
              <a:t>Відродження</a:t>
            </a:r>
            <a:r>
              <a:rPr lang="ru-RU" sz="1800" dirty="0"/>
              <a:t> до </a:t>
            </a:r>
            <a:r>
              <a:rPr lang="ru-RU" sz="1800" dirty="0" err="1"/>
              <a:t>початків</a:t>
            </a:r>
            <a:r>
              <a:rPr lang="ru-RU" sz="1800" dirty="0"/>
              <a:t> </a:t>
            </a:r>
            <a:r>
              <a:rPr lang="ru-RU" sz="1800" dirty="0" err="1"/>
              <a:t>Контрреформації</a:t>
            </a:r>
            <a:r>
              <a:rPr lang="ru-RU" sz="1800" dirty="0"/>
              <a:t>. За </a:t>
            </a:r>
            <a:r>
              <a:rPr lang="ru-RU" sz="1800" dirty="0" err="1"/>
              <a:t>цей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змінилося</a:t>
            </a:r>
            <a:r>
              <a:rPr lang="ru-RU" sz="1800" dirty="0"/>
              <a:t> </a:t>
            </a:r>
            <a:r>
              <a:rPr lang="ru-RU" sz="1800" dirty="0" err="1"/>
              <a:t>тринадцять</a:t>
            </a:r>
            <a:r>
              <a:rPr lang="ru-RU" sz="1800" dirty="0"/>
              <a:t> Пап </a:t>
            </a:r>
            <a:r>
              <a:rPr lang="ru-RU" sz="1800" dirty="0" err="1"/>
              <a:t>Римських</a:t>
            </a:r>
            <a:r>
              <a:rPr lang="ru-RU" sz="1800" dirty="0"/>
              <a:t> —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виконував</a:t>
            </a:r>
            <a:r>
              <a:rPr lang="ru-RU" sz="1800" dirty="0"/>
              <a:t> </a:t>
            </a:r>
            <a:r>
              <a:rPr lang="ru-RU" sz="1800" dirty="0" err="1"/>
              <a:t>замовлення</a:t>
            </a:r>
            <a:r>
              <a:rPr lang="ru-RU" sz="1800" dirty="0"/>
              <a:t> для </a:t>
            </a:r>
            <a:r>
              <a:rPr lang="ru-RU" sz="1800" dirty="0" err="1"/>
              <a:t>дев'яти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них. </a:t>
            </a:r>
            <a:r>
              <a:rPr lang="ru-RU" sz="1800" dirty="0" err="1" smtClean="0"/>
              <a:t>Мікеланджело</a:t>
            </a:r>
            <a:r>
              <a:rPr lang="ru-RU" sz="1800" dirty="0" smtClean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першим </a:t>
            </a:r>
            <a:r>
              <a:rPr lang="ru-RU" sz="1800" dirty="0" err="1"/>
              <a:t>представником</a:t>
            </a:r>
            <a:r>
              <a:rPr lang="ru-RU" sz="1800" dirty="0"/>
              <a:t> </a:t>
            </a:r>
            <a:r>
              <a:rPr lang="ru-RU" sz="1800" dirty="0" err="1"/>
              <a:t>західноєвропейського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, чия </a:t>
            </a:r>
            <a:r>
              <a:rPr lang="ru-RU" sz="1800" dirty="0" err="1"/>
              <a:t>біографія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надрукована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за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 smtClean="0"/>
              <a:t>життя</a:t>
            </a:r>
            <a:r>
              <a:rPr lang="ru-RU" sz="1800" baseline="30000" dirty="0"/>
              <a:t>.</a:t>
            </a:r>
            <a:endParaRPr lang="ru-RU" sz="1800" dirty="0"/>
          </a:p>
        </p:txBody>
      </p:sp>
      <p:pic>
        <p:nvPicPr>
          <p:cNvPr id="2050" name="Picture 2" descr="C:\Users\Us\Desktop\Мікеланджело Буонарроті\Michelangelo-Buonarrot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705236" cy="34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4104457" cy="4598325"/>
          </a:xfrm>
        </p:spPr>
        <p:txBody>
          <a:bodyPr>
            <a:noAutofit/>
          </a:bodyPr>
          <a:lstStyle/>
          <a:p>
            <a:r>
              <a:rPr lang="ru-RU" sz="1800" dirty="0"/>
              <a:t>У 1488 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тринадцятирічний</a:t>
            </a:r>
            <a:r>
              <a:rPr lang="ru-RU" sz="1800" dirty="0"/>
              <a:t> </a:t>
            </a:r>
            <a:r>
              <a:rPr lang="ru-RU" sz="1800" dirty="0" err="1"/>
              <a:t>Мікеланджело</a:t>
            </a:r>
            <a:r>
              <a:rPr lang="ru-RU" sz="1800" dirty="0"/>
              <a:t> став </a:t>
            </a:r>
            <a:r>
              <a:rPr lang="ru-RU" sz="1800" dirty="0" err="1"/>
              <a:t>учнем</a:t>
            </a:r>
            <a:r>
              <a:rPr lang="ru-RU" sz="1800" dirty="0"/>
              <a:t> у </a:t>
            </a:r>
            <a:r>
              <a:rPr lang="ru-RU" sz="1800" dirty="0" err="1"/>
              <a:t>майстерні</a:t>
            </a:r>
            <a:r>
              <a:rPr lang="ru-RU" sz="1800" dirty="0"/>
              <a:t> </a:t>
            </a:r>
            <a:r>
              <a:rPr lang="ru-RU" sz="1800" dirty="0" err="1"/>
              <a:t>братів</a:t>
            </a:r>
            <a:r>
              <a:rPr lang="ru-RU" sz="1800" dirty="0"/>
              <a:t> </a:t>
            </a:r>
            <a:r>
              <a:rPr lang="ru-RU" sz="1800" dirty="0" err="1"/>
              <a:t>Ґірландайо</a:t>
            </a:r>
            <a:r>
              <a:rPr lang="ru-RU" sz="1800" dirty="0" smtClean="0"/>
              <a:t>.</a:t>
            </a:r>
            <a:r>
              <a:rPr lang="ru-RU" sz="1800" dirty="0"/>
              <a:t> Тут </a:t>
            </a:r>
            <a:r>
              <a:rPr lang="ru-RU" sz="1800" dirty="0" err="1"/>
              <a:t>хлопець</a:t>
            </a:r>
            <a:r>
              <a:rPr lang="ru-RU" sz="1800" dirty="0"/>
              <a:t> </a:t>
            </a:r>
            <a:r>
              <a:rPr lang="ru-RU" sz="1800" dirty="0" err="1"/>
              <a:t>отримав</a:t>
            </a:r>
            <a:r>
              <a:rPr lang="ru-RU" sz="1800" dirty="0"/>
              <a:t>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ознайомитися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основними</a:t>
            </a:r>
            <a:r>
              <a:rPr lang="ru-RU" sz="1800" dirty="0"/>
              <a:t> </a:t>
            </a:r>
            <a:r>
              <a:rPr lang="ru-RU" sz="1800" dirty="0" err="1"/>
              <a:t>матеріалами</a:t>
            </a:r>
            <a:r>
              <a:rPr lang="ru-RU" sz="1800" dirty="0"/>
              <a:t> та </a:t>
            </a:r>
            <a:r>
              <a:rPr lang="ru-RU" sz="1800" dirty="0" err="1"/>
              <a:t>технікою</a:t>
            </a:r>
            <a:r>
              <a:rPr lang="ru-RU" sz="1800" dirty="0"/>
              <a:t>, до </a:t>
            </a:r>
            <a:r>
              <a:rPr lang="ru-RU" sz="1800" dirty="0" err="1"/>
              <a:t>цього</a:t>
            </a:r>
            <a:r>
              <a:rPr lang="ru-RU" sz="1800" dirty="0"/>
              <a:t> ж </a:t>
            </a:r>
            <a:r>
              <a:rPr lang="ru-RU" sz="1800" dirty="0" err="1"/>
              <a:t>періоду</a:t>
            </a:r>
            <a:r>
              <a:rPr lang="ru-RU" sz="1800" dirty="0"/>
              <a:t> належать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олівцеві</a:t>
            </a:r>
            <a:r>
              <a:rPr lang="ru-RU" sz="1800" dirty="0"/>
              <a:t> </a:t>
            </a:r>
            <a:r>
              <a:rPr lang="ru-RU" sz="1800" dirty="0" err="1"/>
              <a:t>копії</a:t>
            </a:r>
            <a:r>
              <a:rPr lang="ru-RU" sz="1800" dirty="0"/>
              <a:t> </a:t>
            </a:r>
            <a:r>
              <a:rPr lang="ru-RU" sz="1800" dirty="0" err="1"/>
              <a:t>творів</a:t>
            </a:r>
            <a:r>
              <a:rPr lang="ru-RU" sz="1800" dirty="0"/>
              <a:t> таких </a:t>
            </a:r>
            <a:r>
              <a:rPr lang="ru-RU" sz="1800" dirty="0" err="1"/>
              <a:t>флорентійських</a:t>
            </a:r>
            <a:r>
              <a:rPr lang="ru-RU" sz="1800" dirty="0"/>
              <a:t> </a:t>
            </a:r>
            <a:r>
              <a:rPr lang="ru-RU" sz="1800" dirty="0" err="1"/>
              <a:t>художників</a:t>
            </a:r>
            <a:r>
              <a:rPr lang="ru-RU" sz="1800" dirty="0"/>
              <a:t> як </a:t>
            </a:r>
            <a:r>
              <a:rPr lang="ru-RU" sz="1800" dirty="0" err="1"/>
              <a:t>Джотто</a:t>
            </a:r>
            <a:r>
              <a:rPr lang="ru-RU" sz="1800" dirty="0"/>
              <a:t> та </a:t>
            </a:r>
            <a:r>
              <a:rPr lang="ru-RU" sz="1800" dirty="0" err="1" smtClean="0"/>
              <a:t>Мазьаччо</a:t>
            </a:r>
            <a:r>
              <a:rPr lang="ru-RU" sz="1800" dirty="0"/>
              <a:t> </a:t>
            </a:r>
            <a:r>
              <a:rPr lang="ru-RU" sz="1800" dirty="0" err="1"/>
              <a:t>вже</a:t>
            </a:r>
            <a:r>
              <a:rPr lang="ru-RU" sz="1800" dirty="0"/>
              <a:t> в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копіях</a:t>
            </a:r>
            <a:r>
              <a:rPr lang="ru-RU" sz="1800" dirty="0"/>
              <a:t> </a:t>
            </a:r>
            <a:r>
              <a:rPr lang="ru-RU" sz="1800" dirty="0" err="1"/>
              <a:t>проявилося</a:t>
            </a:r>
            <a:r>
              <a:rPr lang="ru-RU" sz="1800" dirty="0"/>
              <a:t> </a:t>
            </a:r>
            <a:r>
              <a:rPr lang="ru-RU" sz="1800" dirty="0" err="1"/>
              <a:t>характерне</a:t>
            </a:r>
            <a:r>
              <a:rPr lang="ru-RU" sz="1800" dirty="0"/>
              <a:t> для </a:t>
            </a:r>
            <a:r>
              <a:rPr lang="ru-RU" sz="1800" dirty="0" err="1"/>
              <a:t>Мікеланджело</a:t>
            </a:r>
            <a:r>
              <a:rPr lang="ru-RU" sz="1800" dirty="0"/>
              <a:t> </a:t>
            </a:r>
            <a:r>
              <a:rPr lang="ru-RU" sz="1800" dirty="0" err="1"/>
              <a:t>скульптурне</a:t>
            </a:r>
            <a:r>
              <a:rPr lang="ru-RU" sz="1800" dirty="0"/>
              <a:t> </a:t>
            </a:r>
            <a:r>
              <a:rPr lang="ru-RU" sz="1800" dirty="0" err="1"/>
              <a:t>бачення</a:t>
            </a:r>
            <a:r>
              <a:rPr lang="ru-RU" sz="1800" dirty="0"/>
              <a:t> </a:t>
            </a:r>
            <a:r>
              <a:rPr lang="ru-RU" sz="1800" dirty="0" smtClean="0"/>
              <a:t>форм</a:t>
            </a:r>
            <a:r>
              <a:rPr lang="ru-RU" sz="1800" baseline="30000" dirty="0" smtClean="0"/>
              <a:t>[</a:t>
            </a:r>
            <a:r>
              <a:rPr lang="ru-RU" sz="1800" dirty="0" smtClean="0"/>
              <a:t>. </a:t>
            </a:r>
            <a:r>
              <a:rPr lang="ru-RU" sz="1800" dirty="0"/>
              <a:t>До </a:t>
            </a:r>
            <a:r>
              <a:rPr lang="ru-RU" sz="1800" dirty="0" err="1"/>
              <a:t>цього</a:t>
            </a:r>
            <a:r>
              <a:rPr lang="ru-RU" sz="1800" dirty="0"/>
              <a:t> ж </a:t>
            </a:r>
            <a:r>
              <a:rPr lang="ru-RU" sz="1800" dirty="0" err="1"/>
              <a:t>періоду</a:t>
            </a:r>
            <a:r>
              <a:rPr lang="ru-RU" sz="1800" dirty="0"/>
              <a:t> </a:t>
            </a:r>
            <a:r>
              <a:rPr lang="ru-RU" sz="1800" dirty="0" err="1"/>
              <a:t>належить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картина «Муки Святого </a:t>
            </a:r>
            <a:r>
              <a:rPr lang="ru-RU" sz="1800" dirty="0" err="1"/>
              <a:t>Антонія</a:t>
            </a:r>
            <a:r>
              <a:rPr lang="ru-RU" sz="1800" dirty="0"/>
              <a:t>»</a:t>
            </a:r>
          </a:p>
        </p:txBody>
      </p:sp>
      <p:pic>
        <p:nvPicPr>
          <p:cNvPr id="3074" name="Picture 2" descr="C:\Users\Us\Desktop\Мікеланджело Буонарроті\The_Torment_of_Saint_Anthony_(Michelangelo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2720975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«Битва </a:t>
            </a:r>
            <a:r>
              <a:rPr lang="ru-RU" b="1" dirty="0" err="1"/>
              <a:t>кентаврів</a:t>
            </a:r>
            <a:r>
              <a:rPr lang="ru-RU" b="1" dirty="0"/>
              <a:t>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28800"/>
            <a:ext cx="4032448" cy="4320480"/>
          </a:xfrm>
        </p:spPr>
        <p:txBody>
          <a:bodyPr>
            <a:normAutofit/>
          </a:bodyPr>
          <a:lstStyle/>
          <a:p>
            <a:r>
              <a:rPr lang="ru-RU" sz="1800" dirty="0" err="1"/>
              <a:t>Рельєф</a:t>
            </a:r>
            <a:r>
              <a:rPr lang="ru-RU" sz="1800" dirty="0"/>
              <a:t> «Битва </a:t>
            </a:r>
            <a:r>
              <a:rPr lang="ru-RU" sz="1800" dirty="0" err="1"/>
              <a:t>кентаврів</a:t>
            </a:r>
            <a:r>
              <a:rPr lang="ru-RU" sz="1800" dirty="0"/>
              <a:t>» </a:t>
            </a:r>
            <a:r>
              <a:rPr lang="ru-RU" sz="1800" dirty="0" err="1"/>
              <a:t>зображає</a:t>
            </a:r>
            <a:r>
              <a:rPr lang="ru-RU" sz="1800" dirty="0"/>
              <a:t> сцену з </a:t>
            </a:r>
            <a:r>
              <a:rPr lang="ru-RU" sz="1800" dirty="0" err="1"/>
              <a:t>грецького</a:t>
            </a:r>
            <a:r>
              <a:rPr lang="ru-RU" sz="1800" dirty="0"/>
              <a:t> </a:t>
            </a:r>
            <a:r>
              <a:rPr lang="ru-RU" sz="1800" dirty="0" err="1"/>
              <a:t>міфу</a:t>
            </a:r>
            <a:r>
              <a:rPr lang="ru-RU" sz="1800" dirty="0"/>
              <a:t> про битву людей-</a:t>
            </a:r>
            <a:r>
              <a:rPr lang="ru-RU" sz="1800" dirty="0" err="1"/>
              <a:t>лапітів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кентаврами, </a:t>
            </a:r>
            <a:r>
              <a:rPr lang="ru-RU" sz="1800" dirty="0" err="1"/>
              <a:t>що</a:t>
            </a:r>
            <a:r>
              <a:rPr lang="ru-RU" sz="1800" dirty="0"/>
              <a:t> напали на них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весільного</a:t>
            </a:r>
            <a:r>
              <a:rPr lang="ru-RU" sz="1800" dirty="0"/>
              <a:t> </a:t>
            </a:r>
            <a:r>
              <a:rPr lang="ru-RU" sz="1800" dirty="0" err="1"/>
              <a:t>бенкету</a:t>
            </a:r>
            <a:r>
              <a:rPr lang="ru-RU" sz="1800" dirty="0"/>
              <a:t>. Сюжет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запропоновано</a:t>
            </a:r>
            <a:r>
              <a:rPr lang="ru-RU" sz="1800" dirty="0"/>
              <a:t> Анджело </a:t>
            </a:r>
            <a:r>
              <a:rPr lang="ru-RU" sz="1800" dirty="0" err="1"/>
              <a:t>Поліціано</a:t>
            </a:r>
            <a:r>
              <a:rPr lang="ru-RU" sz="1800" dirty="0"/>
              <a:t>; а </a:t>
            </a:r>
            <a:r>
              <a:rPr lang="ru-RU" sz="1800" dirty="0" err="1"/>
              <a:t>його</a:t>
            </a:r>
            <a:r>
              <a:rPr lang="ru-RU" sz="1800" dirty="0"/>
              <a:t> суть — </a:t>
            </a:r>
            <a:r>
              <a:rPr lang="ru-RU" sz="1800" dirty="0" err="1"/>
              <a:t>перемога</a:t>
            </a:r>
            <a:r>
              <a:rPr lang="ru-RU" sz="1800" dirty="0"/>
              <a:t> </a:t>
            </a:r>
            <a:r>
              <a:rPr lang="ru-RU" sz="1800" dirty="0" err="1"/>
              <a:t>цивілізації</a:t>
            </a:r>
            <a:r>
              <a:rPr lang="ru-RU" sz="1800" dirty="0"/>
              <a:t> над варварством. За </a:t>
            </a:r>
            <a:r>
              <a:rPr lang="ru-RU" sz="1800" dirty="0" err="1"/>
              <a:t>міфом</a:t>
            </a:r>
            <a:r>
              <a:rPr lang="ru-RU" sz="1800" dirty="0"/>
              <a:t> </a:t>
            </a:r>
            <a:r>
              <a:rPr lang="ru-RU" sz="1800" dirty="0" err="1"/>
              <a:t>лапіти</a:t>
            </a:r>
            <a:r>
              <a:rPr lang="ru-RU" sz="1800" dirty="0"/>
              <a:t> перемогли, </a:t>
            </a:r>
            <a:r>
              <a:rPr lang="ru-RU" sz="1800" dirty="0" err="1"/>
              <a:t>проте</a:t>
            </a:r>
            <a:r>
              <a:rPr lang="ru-RU" sz="1800" dirty="0"/>
              <a:t> в </a:t>
            </a:r>
            <a:r>
              <a:rPr lang="ru-RU" sz="1800" dirty="0" err="1"/>
              <a:t>інтерпретації</a:t>
            </a:r>
            <a:r>
              <a:rPr lang="ru-RU" sz="1800" dirty="0"/>
              <a:t> </a:t>
            </a:r>
            <a:r>
              <a:rPr lang="ru-RU" sz="1800" dirty="0" err="1"/>
              <a:t>Мікеланджело</a:t>
            </a:r>
            <a:r>
              <a:rPr lang="ru-RU" sz="1800" dirty="0"/>
              <a:t> результат </a:t>
            </a:r>
            <a:r>
              <a:rPr lang="ru-RU" sz="1800" dirty="0" err="1"/>
              <a:t>битви</a:t>
            </a:r>
            <a:r>
              <a:rPr lang="ru-RU" sz="1800" dirty="0"/>
              <a:t> не </a:t>
            </a:r>
            <a:r>
              <a:rPr lang="ru-RU" sz="1800" dirty="0" err="1"/>
              <a:t>зовсім</a:t>
            </a:r>
            <a:r>
              <a:rPr lang="ru-RU" sz="1800" dirty="0"/>
              <a:t> </a:t>
            </a:r>
            <a:r>
              <a:rPr lang="ru-RU" sz="1800" dirty="0" err="1"/>
              <a:t>ясний</a:t>
            </a:r>
            <a:r>
              <a:rPr lang="ru-RU" sz="1800" dirty="0"/>
              <a:t> і </a:t>
            </a:r>
            <a:r>
              <a:rPr lang="ru-RU" sz="1800" dirty="0" err="1"/>
              <a:t>навіть</a:t>
            </a:r>
            <a:r>
              <a:rPr lang="ru-RU" sz="1800" dirty="0"/>
              <a:t> не </a:t>
            </a:r>
            <a:r>
              <a:rPr lang="ru-RU" sz="1800" dirty="0" err="1"/>
              <a:t>важливий</a:t>
            </a:r>
            <a:r>
              <a:rPr lang="ru-RU" sz="1800" dirty="0"/>
              <a:t>. </a:t>
            </a:r>
            <a:r>
              <a:rPr lang="ru-RU" sz="1800" dirty="0" err="1"/>
              <a:t>Ця</a:t>
            </a:r>
            <a:r>
              <a:rPr lang="ru-RU" sz="1800" dirty="0"/>
              <a:t> скульптура </a:t>
            </a:r>
            <a:r>
              <a:rPr lang="ru-RU" sz="1800" dirty="0" err="1"/>
              <a:t>виділяється</a:t>
            </a:r>
            <a:r>
              <a:rPr lang="ru-RU" sz="1800" dirty="0"/>
              <a:t> </a:t>
            </a:r>
            <a:r>
              <a:rPr lang="ru-RU" sz="1800" dirty="0" err="1"/>
              <a:t>тим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перша </a:t>
            </a:r>
            <a:r>
              <a:rPr lang="ru-RU" sz="1800" dirty="0" err="1"/>
              <a:t>його</a:t>
            </a:r>
            <a:r>
              <a:rPr lang="ru-RU" sz="1800" dirty="0"/>
              <a:t> робота </a:t>
            </a:r>
            <a:r>
              <a:rPr lang="ru-RU" sz="1800" dirty="0" err="1"/>
              <a:t>різцем</a:t>
            </a:r>
            <a:r>
              <a:rPr lang="ru-RU" sz="1800" dirty="0"/>
              <a:t>. </a:t>
            </a:r>
          </a:p>
        </p:txBody>
      </p:sp>
      <p:pic>
        <p:nvPicPr>
          <p:cNvPr id="4098" name="Picture 2" descr="C:\Users\Us\Desktop\Мікеланджело Буонарроті\battle-of-the-lapiths-and-centaurs-1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4030" r="5695" b="3622"/>
          <a:stretch/>
        </p:blipFill>
        <p:spPr bwMode="auto">
          <a:xfrm>
            <a:off x="1132764" y="2197290"/>
            <a:ext cx="2934270" cy="312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739209"/>
          </a:xfrm>
        </p:spPr>
        <p:txBody>
          <a:bodyPr>
            <a:normAutofit/>
          </a:bodyPr>
          <a:lstStyle/>
          <a:p>
            <a:r>
              <a:rPr lang="ru-RU" sz="4000" b="1" dirty="0"/>
              <a:t>«</a:t>
            </a:r>
            <a:r>
              <a:rPr lang="ru-RU" sz="4000" b="1" dirty="0" err="1"/>
              <a:t>Розп'яття</a:t>
            </a:r>
            <a:r>
              <a:rPr lang="ru-RU" sz="4000" b="1" dirty="0" smtClean="0"/>
              <a:t>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4104457" cy="4680520"/>
          </a:xfrm>
        </p:spPr>
        <p:txBody>
          <a:bodyPr>
            <a:normAutofit/>
          </a:bodyPr>
          <a:lstStyle/>
          <a:p>
            <a:r>
              <a:rPr lang="ru-RU" sz="1800" dirty="0" err="1"/>
              <a:t>Дерев'яне</a:t>
            </a:r>
            <a:r>
              <a:rPr lang="ru-RU" sz="1800" dirty="0"/>
              <a:t> </a:t>
            </a:r>
            <a:r>
              <a:rPr lang="ru-RU" sz="1800" dirty="0" err="1"/>
              <a:t>Розп'яття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створено у </a:t>
            </a:r>
            <a:r>
              <a:rPr lang="ru-RU" sz="1800" dirty="0" smtClean="0"/>
              <a:t>1492 </a:t>
            </a:r>
            <a:r>
              <a:rPr lang="ru-RU" sz="1800" dirty="0" err="1"/>
              <a:t>році</a:t>
            </a:r>
            <a:r>
              <a:rPr lang="ru-RU" sz="1800" dirty="0"/>
              <a:t>, але </a:t>
            </a:r>
            <a:r>
              <a:rPr lang="ru-RU" sz="1800" dirty="0" err="1"/>
              <a:t>вже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смерті</a:t>
            </a:r>
            <a:r>
              <a:rPr lang="ru-RU" sz="1800" dirty="0"/>
              <a:t> Лоренцо. </a:t>
            </a:r>
            <a:r>
              <a:rPr lang="ru-RU" sz="1800" dirty="0" err="1"/>
              <a:t>Саме</a:t>
            </a:r>
            <a:r>
              <a:rPr lang="ru-RU" sz="1800" dirty="0"/>
              <a:t> у </a:t>
            </a:r>
            <a:r>
              <a:rPr lang="ru-RU" sz="1800" dirty="0" err="1"/>
              <a:t>цей</a:t>
            </a:r>
            <a:r>
              <a:rPr lang="ru-RU" sz="1800" dirty="0"/>
              <a:t> час </a:t>
            </a:r>
            <a:r>
              <a:rPr lang="ru-RU" sz="1800" dirty="0" err="1"/>
              <a:t>Мікеланджело</a:t>
            </a:r>
            <a:r>
              <a:rPr lang="ru-RU" sz="1800" dirty="0"/>
              <a:t> </a:t>
            </a:r>
            <a:r>
              <a:rPr lang="ru-RU" sz="1800" dirty="0" err="1"/>
              <a:t>розпочав</a:t>
            </a:r>
            <a:r>
              <a:rPr lang="ru-RU" sz="1800" dirty="0"/>
              <a:t> </a:t>
            </a:r>
            <a:r>
              <a:rPr lang="ru-RU" sz="1800" dirty="0" err="1"/>
              <a:t>анатомічні</a:t>
            </a:r>
            <a:r>
              <a:rPr lang="ru-RU" sz="1800" dirty="0"/>
              <a:t> </a:t>
            </a:r>
            <a:r>
              <a:rPr lang="ru-RU" sz="1800" dirty="0" err="1"/>
              <a:t>штудії</a:t>
            </a:r>
            <a:r>
              <a:rPr lang="ru-RU" sz="1800" dirty="0"/>
              <a:t> у </a:t>
            </a:r>
            <a:r>
              <a:rPr lang="ru-RU" sz="1800" dirty="0" err="1"/>
              <a:t>лікарні</a:t>
            </a:r>
            <a:r>
              <a:rPr lang="ru-RU" sz="1800" dirty="0"/>
              <a:t> при </a:t>
            </a:r>
            <a:r>
              <a:rPr lang="ru-RU" sz="1800" dirty="0" err="1"/>
              <a:t>монастирі</a:t>
            </a:r>
            <a:r>
              <a:rPr lang="ru-RU" sz="1800" dirty="0"/>
              <a:t> Санта </a:t>
            </a:r>
            <a:r>
              <a:rPr lang="ru-RU" sz="1800" dirty="0" err="1"/>
              <a:t>Марія</a:t>
            </a:r>
            <a:r>
              <a:rPr lang="ru-RU" sz="1800" dirty="0"/>
              <a:t> </a:t>
            </a:r>
            <a:r>
              <a:rPr lang="ru-RU" sz="1800" dirty="0" err="1" smtClean="0"/>
              <a:t>дель</a:t>
            </a:r>
            <a:r>
              <a:rPr lang="de-DE" sz="1800" dirty="0" smtClean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пов'язати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тим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розіп'ятого</a:t>
            </a:r>
            <a:r>
              <a:rPr lang="ru-RU" sz="1800" dirty="0"/>
              <a:t> Христа </a:t>
            </a:r>
            <a:r>
              <a:rPr lang="ru-RU" sz="1800" dirty="0" err="1"/>
              <a:t>зображено</a:t>
            </a:r>
            <a:r>
              <a:rPr lang="ru-RU" sz="1800" dirty="0"/>
              <a:t> </a:t>
            </a:r>
            <a:r>
              <a:rPr lang="ru-RU" sz="1800" dirty="0" err="1"/>
              <a:t>оголеним</a:t>
            </a:r>
            <a:r>
              <a:rPr lang="ru-RU" sz="1800" dirty="0"/>
              <a:t>. </a:t>
            </a:r>
            <a:r>
              <a:rPr lang="ru-RU" sz="1800" dirty="0" err="1"/>
              <a:t>Деякий</a:t>
            </a:r>
            <a:r>
              <a:rPr lang="ru-RU" sz="1800" dirty="0"/>
              <a:t> час </a:t>
            </a:r>
            <a:r>
              <a:rPr lang="ru-RU" sz="1800" dirty="0" err="1"/>
              <a:t>Розп'яття</a:t>
            </a:r>
            <a:r>
              <a:rPr lang="ru-RU" sz="1800" dirty="0"/>
              <a:t> </a:t>
            </a:r>
            <a:r>
              <a:rPr lang="ru-RU" sz="1800" dirty="0" err="1"/>
              <a:t>зберігалося</a:t>
            </a:r>
            <a:r>
              <a:rPr lang="ru-RU" sz="1800" dirty="0"/>
              <a:t> у </a:t>
            </a:r>
            <a:r>
              <a:rPr lang="ru-RU" sz="1800" dirty="0" err="1"/>
              <a:t>музеї</a:t>
            </a:r>
            <a:r>
              <a:rPr lang="ru-RU" sz="1800" dirty="0"/>
              <a:t> </a:t>
            </a:r>
            <a:r>
              <a:rPr lang="ru-RU" sz="1800" dirty="0" err="1"/>
              <a:t>Каза</a:t>
            </a:r>
            <a:r>
              <a:rPr lang="ru-RU" sz="1800" dirty="0"/>
              <a:t> </a:t>
            </a:r>
            <a:r>
              <a:rPr lang="ru-RU" sz="1800" dirty="0" err="1"/>
              <a:t>Буонарроті</a:t>
            </a:r>
            <a:r>
              <a:rPr lang="ru-RU" sz="1800" dirty="0"/>
              <a:t>, зараз — у </a:t>
            </a:r>
            <a:r>
              <a:rPr lang="ru-RU" sz="1800" dirty="0" err="1"/>
              <a:t>церкві</a:t>
            </a:r>
            <a:r>
              <a:rPr lang="ru-RU" sz="1800" dirty="0"/>
              <a:t> Санто-</a:t>
            </a:r>
            <a:r>
              <a:rPr lang="ru-RU" sz="1800" dirty="0" err="1"/>
              <a:t>Спірито</a:t>
            </a:r>
            <a:r>
              <a:rPr lang="ru-RU" sz="1800" dirty="0"/>
              <a:t>. Авторство </a:t>
            </a:r>
            <a:r>
              <a:rPr lang="ru-RU" sz="1800" dirty="0" err="1"/>
              <a:t>Мікеланджело</a:t>
            </a:r>
            <a:r>
              <a:rPr lang="ru-RU" sz="1800" dirty="0"/>
              <a:t> не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безсумнівним</a:t>
            </a:r>
            <a:r>
              <a:rPr lang="ru-RU" sz="1800" dirty="0"/>
              <a:t>, і </a:t>
            </a:r>
            <a:r>
              <a:rPr lang="ru-RU" sz="1800" dirty="0" err="1"/>
              <a:t>дискусії</a:t>
            </a:r>
            <a:r>
              <a:rPr lang="ru-RU" sz="1800" dirty="0"/>
              <a:t> </a:t>
            </a:r>
            <a:r>
              <a:rPr lang="ru-RU" sz="1800" dirty="0" err="1"/>
              <a:t>точилися</a:t>
            </a:r>
            <a:r>
              <a:rPr lang="ru-RU" sz="1800" dirty="0"/>
              <a:t> </a:t>
            </a:r>
            <a:r>
              <a:rPr lang="ru-RU" sz="1800" dirty="0" err="1"/>
              <a:t>майже</a:t>
            </a:r>
            <a:r>
              <a:rPr lang="ru-RU" sz="1800" dirty="0"/>
              <a:t> сорок </a:t>
            </a:r>
            <a:r>
              <a:rPr lang="ru-RU" sz="1800" dirty="0" err="1"/>
              <a:t>років</a:t>
            </a:r>
            <a:r>
              <a:rPr lang="ru-RU" sz="1800" dirty="0"/>
              <a:t>, але 2001 року </a:t>
            </a:r>
            <a:r>
              <a:rPr lang="ru-RU" sz="1800" dirty="0" err="1"/>
              <a:t>воно</a:t>
            </a:r>
            <a:r>
              <a:rPr lang="ru-RU" sz="1800" dirty="0"/>
              <a:t> </a:t>
            </a:r>
            <a:r>
              <a:rPr lang="ru-RU" sz="1800" dirty="0" err="1"/>
              <a:t>підтвердилось</a:t>
            </a:r>
            <a:r>
              <a:rPr lang="ru-RU" sz="1800" dirty="0"/>
              <a:t> </a:t>
            </a:r>
            <a:r>
              <a:rPr lang="ru-RU" sz="1800" dirty="0" err="1"/>
              <a:t>дослідниками</a:t>
            </a:r>
            <a:endParaRPr lang="ru-RU" sz="1800" dirty="0"/>
          </a:p>
        </p:txBody>
      </p:sp>
      <p:pic>
        <p:nvPicPr>
          <p:cNvPr id="5122" name="Picture 2" descr="C:\Users\Us\Desktop\Мікеланджело Буонарроті\150px-Santo_Spirito,_sagrestia,_crocifisso_di_michelangelo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2448272" cy="33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4248472" cy="4248472"/>
          </a:xfrm>
        </p:spPr>
        <p:txBody>
          <a:bodyPr>
            <a:normAutofit/>
          </a:bodyPr>
          <a:lstStyle/>
          <a:p>
            <a:r>
              <a:rPr lang="ru-RU" sz="1800" dirty="0"/>
              <a:t>Лоренцо </a:t>
            </a:r>
            <a:r>
              <a:rPr lang="ru-RU" sz="1800" dirty="0" err="1"/>
              <a:t>Пишний</a:t>
            </a:r>
            <a:r>
              <a:rPr lang="ru-RU" sz="1800" dirty="0"/>
              <a:t> </a:t>
            </a:r>
            <a:r>
              <a:rPr lang="ru-RU" sz="1800" dirty="0" smtClean="0"/>
              <a:t>помер </a:t>
            </a:r>
          </a:p>
          <a:p>
            <a:pPr marL="0" indent="0">
              <a:buNone/>
            </a:pPr>
            <a:r>
              <a:rPr lang="ru-RU" sz="1800" dirty="0"/>
              <a:t> 9 </a:t>
            </a:r>
            <a:r>
              <a:rPr lang="ru-RU" sz="1800" dirty="0" err="1"/>
              <a:t>квітня</a:t>
            </a:r>
            <a:r>
              <a:rPr lang="ru-RU" sz="1800" dirty="0"/>
              <a:t> 1492 року. </a:t>
            </a:r>
            <a:r>
              <a:rPr lang="ru-RU" sz="1800" dirty="0" err="1"/>
              <a:t>Мікеланджело</a:t>
            </a:r>
            <a:r>
              <a:rPr lang="ru-RU" sz="1800" dirty="0"/>
              <a:t>, </a:t>
            </a:r>
            <a:r>
              <a:rPr lang="ru-RU" sz="1800" dirty="0" err="1"/>
              <a:t>залишившись</a:t>
            </a:r>
            <a:r>
              <a:rPr lang="ru-RU" sz="1800" dirty="0"/>
              <a:t> без покровителя, </a:t>
            </a:r>
            <a:r>
              <a:rPr lang="ru-RU" sz="1800" dirty="0" err="1"/>
              <a:t>деякий</a:t>
            </a:r>
            <a:r>
              <a:rPr lang="ru-RU" sz="1800" dirty="0"/>
              <a:t> час пожив </a:t>
            </a:r>
            <a:r>
              <a:rPr lang="ru-RU" sz="1800" dirty="0" err="1"/>
              <a:t>із</a:t>
            </a:r>
            <a:r>
              <a:rPr lang="ru-RU" sz="1800" dirty="0"/>
              <a:t> родиною, але 20 </a:t>
            </a:r>
            <a:r>
              <a:rPr lang="ru-RU" sz="1800" dirty="0" err="1"/>
              <a:t>січня</a:t>
            </a:r>
            <a:r>
              <a:rPr lang="ru-RU" sz="1800" dirty="0"/>
              <a:t> 1494 року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повернувся</a:t>
            </a:r>
            <a:r>
              <a:rPr lang="ru-RU" sz="1800" dirty="0"/>
              <a:t> до палацу </a:t>
            </a:r>
            <a:r>
              <a:rPr lang="ru-RU" sz="1800" dirty="0" err="1"/>
              <a:t>Медичі</a:t>
            </a:r>
            <a:r>
              <a:rPr lang="ru-RU" sz="1800" dirty="0"/>
              <a:t>, уже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егіду</a:t>
            </a:r>
            <a:r>
              <a:rPr lang="ru-RU" sz="1800" dirty="0"/>
              <a:t> старшого </a:t>
            </a:r>
            <a:r>
              <a:rPr lang="ru-RU" sz="1800" dirty="0" err="1"/>
              <a:t>сина</a:t>
            </a:r>
            <a:r>
              <a:rPr lang="ru-RU" sz="1800" dirty="0"/>
              <a:t> й </a:t>
            </a:r>
            <a:r>
              <a:rPr lang="ru-RU" sz="1800" dirty="0" err="1"/>
              <a:t>спадкоємця</a:t>
            </a:r>
            <a:r>
              <a:rPr lang="ru-RU" sz="1800" dirty="0"/>
              <a:t> Лоренцо </a:t>
            </a:r>
            <a:r>
              <a:rPr lang="ru-RU" sz="1800" dirty="0" err="1"/>
              <a:t>Медичі</a:t>
            </a:r>
            <a:r>
              <a:rPr lang="ru-RU" sz="1800" dirty="0"/>
              <a:t> — </a:t>
            </a:r>
            <a:r>
              <a:rPr lang="ru-RU" sz="1800" dirty="0" err="1"/>
              <a:t>П'єро</a:t>
            </a:r>
            <a:r>
              <a:rPr lang="ru-RU" sz="1800" dirty="0"/>
              <a:t>. До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періоду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належить</a:t>
            </a:r>
            <a:r>
              <a:rPr lang="ru-RU" sz="1800" dirty="0"/>
              <a:t> </a:t>
            </a:r>
            <a:r>
              <a:rPr lang="ru-RU" sz="1800" dirty="0" smtClean="0"/>
              <a:t>статуя «</a:t>
            </a:r>
            <a:r>
              <a:rPr lang="ru-RU" sz="1800" dirty="0"/>
              <a:t>Геркулес» (</a:t>
            </a:r>
            <a:r>
              <a:rPr lang="ru-RU" sz="1800" dirty="0" err="1"/>
              <a:t>мармур</a:t>
            </a:r>
            <a:r>
              <a:rPr lang="ru-RU" sz="1800" dirty="0"/>
              <a:t>, не </a:t>
            </a:r>
            <a:r>
              <a:rPr lang="ru-RU" sz="1800" dirty="0" err="1"/>
              <a:t>збереглася</a:t>
            </a:r>
            <a:r>
              <a:rPr lang="ru-RU" sz="1800" dirty="0" smtClean="0"/>
              <a:t>)</a:t>
            </a:r>
            <a:r>
              <a:rPr lang="ru-RU" sz="1800" dirty="0"/>
              <a:t> та «</a:t>
            </a:r>
            <a:r>
              <a:rPr lang="ru-RU" sz="1800" dirty="0" err="1"/>
              <a:t>Сніговий</a:t>
            </a:r>
            <a:r>
              <a:rPr lang="ru-RU" sz="1800" dirty="0"/>
              <a:t> </a:t>
            </a:r>
            <a:r>
              <a:rPr lang="ru-RU" sz="1800" dirty="0" err="1"/>
              <a:t>велетень</a:t>
            </a:r>
            <a:r>
              <a:rPr lang="ru-RU" sz="1800" dirty="0"/>
              <a:t>». </a:t>
            </a:r>
            <a:r>
              <a:rPr lang="ru-RU" sz="1800" dirty="0" err="1"/>
              <a:t>Замовлення</a:t>
            </a:r>
            <a:r>
              <a:rPr lang="ru-RU" sz="1800" dirty="0"/>
              <a:t> </a:t>
            </a:r>
            <a:r>
              <a:rPr lang="ru-RU" sz="1800" dirty="0" err="1"/>
              <a:t>останнього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ідеєю</a:t>
            </a:r>
            <a:r>
              <a:rPr lang="ru-RU" sz="1800" dirty="0"/>
              <a:t> кардинала </a:t>
            </a:r>
            <a:r>
              <a:rPr lang="ru-RU" sz="1800" dirty="0" err="1" smtClean="0"/>
              <a:t>Бібб'єни</a:t>
            </a:r>
            <a:r>
              <a:rPr lang="ru-RU" sz="1800" dirty="0"/>
              <a:t>.</a:t>
            </a:r>
          </a:p>
        </p:txBody>
      </p:sp>
      <p:pic>
        <p:nvPicPr>
          <p:cNvPr id="1026" name="Picture 2" descr="C:\Users\Us\Desktop\Мікеланджело Буонарроті\150px-Rubens,_copia_dell'ercole_di_michelangelo,_lo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2160240" cy="453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72461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Болонья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700808"/>
            <a:ext cx="3888432" cy="4320480"/>
          </a:xfrm>
        </p:spPr>
        <p:txBody>
          <a:bodyPr>
            <a:normAutofit/>
          </a:bodyPr>
          <a:lstStyle/>
          <a:p>
            <a:r>
              <a:rPr lang="ru-RU" sz="1800" dirty="0"/>
              <a:t> Через </a:t>
            </a:r>
            <a:r>
              <a:rPr lang="ru-RU" sz="1800" dirty="0" err="1"/>
              <a:t>небезпеку</a:t>
            </a:r>
            <a:r>
              <a:rPr lang="ru-RU" sz="1800" dirty="0"/>
              <a:t> </a:t>
            </a:r>
            <a:r>
              <a:rPr lang="ru-RU" sz="1800" dirty="0" err="1"/>
              <a:t>вторгнення</a:t>
            </a:r>
            <a:r>
              <a:rPr lang="ru-RU" sz="1800" dirty="0"/>
              <a:t> </a:t>
            </a:r>
            <a:r>
              <a:rPr lang="ru-RU" sz="1800" dirty="0" err="1"/>
              <a:t>військ</a:t>
            </a:r>
            <a:r>
              <a:rPr lang="ru-RU" sz="1800" dirty="0"/>
              <a:t> Карла </a:t>
            </a:r>
            <a:r>
              <a:rPr lang="de-DE" sz="1800" dirty="0"/>
              <a:t>VIII </a:t>
            </a:r>
            <a:r>
              <a:rPr lang="ru-RU" sz="1800" dirty="0" err="1"/>
              <a:t>Мікеланджело</a:t>
            </a:r>
            <a:r>
              <a:rPr lang="ru-RU" sz="1800" dirty="0"/>
              <a:t> </a:t>
            </a:r>
            <a:r>
              <a:rPr lang="ru-RU" sz="1800" dirty="0" err="1"/>
              <a:t>вирішує</a:t>
            </a:r>
            <a:r>
              <a:rPr lang="ru-RU" sz="1800" dirty="0"/>
              <a:t> </a:t>
            </a:r>
            <a:r>
              <a:rPr lang="ru-RU" sz="1800" dirty="0" err="1"/>
              <a:t>поїхати</a:t>
            </a:r>
            <a:r>
              <a:rPr lang="ru-RU" sz="1800" dirty="0"/>
              <a:t> </a:t>
            </a:r>
            <a:r>
              <a:rPr lang="ru-RU" sz="1800" dirty="0" err="1"/>
              <a:t>спочатку</a:t>
            </a:r>
            <a:r>
              <a:rPr lang="ru-RU" sz="1800" dirty="0"/>
              <a:t> до </a:t>
            </a:r>
            <a:r>
              <a:rPr lang="ru-RU" sz="1800" dirty="0" err="1"/>
              <a:t>Венеції</a:t>
            </a:r>
            <a:r>
              <a:rPr lang="ru-RU" sz="1800" dirty="0"/>
              <a:t>, а </a:t>
            </a:r>
            <a:r>
              <a:rPr lang="ru-RU" sz="1800" dirty="0" err="1"/>
              <a:t>потім</a:t>
            </a:r>
            <a:r>
              <a:rPr lang="ru-RU" sz="1800" dirty="0"/>
              <a:t> до </a:t>
            </a:r>
            <a:r>
              <a:rPr lang="ru-RU" sz="1800" dirty="0" err="1"/>
              <a:t>Болоньї</a:t>
            </a:r>
            <a:r>
              <a:rPr lang="ru-RU" sz="1800" dirty="0"/>
              <a:t>. Там </a:t>
            </a:r>
            <a:r>
              <a:rPr lang="ru-RU" sz="1800" dirty="0" err="1"/>
              <a:t>хлопець</a:t>
            </a:r>
            <a:r>
              <a:rPr lang="ru-RU" sz="1800" dirty="0"/>
              <a:t> жив у </a:t>
            </a:r>
            <a:r>
              <a:rPr lang="ru-RU" sz="1800" dirty="0" err="1"/>
              <a:t>Джанфранческо</a:t>
            </a:r>
            <a:r>
              <a:rPr lang="ru-RU" sz="1800" dirty="0"/>
              <a:t> </a:t>
            </a:r>
            <a:r>
              <a:rPr lang="ru-RU" sz="1800" dirty="0" err="1"/>
              <a:t>Альдовранді</a:t>
            </a:r>
            <a:r>
              <a:rPr lang="ru-RU" sz="1800" dirty="0"/>
              <a:t> </a:t>
            </a:r>
            <a:r>
              <a:rPr lang="ru-RU" sz="1800" dirty="0" smtClean="0"/>
              <a:t>Тут </a:t>
            </a:r>
            <a:r>
              <a:rPr lang="ru-RU" sz="1800" dirty="0" err="1"/>
              <a:t>він</a:t>
            </a:r>
            <a:r>
              <a:rPr lang="ru-RU" sz="1800" dirty="0"/>
              <a:t> створив три </a:t>
            </a:r>
            <a:r>
              <a:rPr lang="ru-RU" sz="1800" dirty="0" err="1"/>
              <a:t>невеликі</a:t>
            </a:r>
            <a:r>
              <a:rPr lang="ru-RU" sz="1800" dirty="0"/>
              <a:t> </a:t>
            </a:r>
            <a:r>
              <a:rPr lang="ru-RU" sz="1800" dirty="0" err="1"/>
              <a:t>скульптури</a:t>
            </a:r>
            <a:r>
              <a:rPr lang="ru-RU" sz="1800" dirty="0"/>
              <a:t> для </a:t>
            </a:r>
            <a:r>
              <a:rPr lang="ru-RU" sz="1800" dirty="0" err="1"/>
              <a:t>гробниці</a:t>
            </a:r>
            <a:r>
              <a:rPr lang="ru-RU" sz="1800" dirty="0"/>
              <a:t> Святого </a:t>
            </a:r>
            <a:r>
              <a:rPr lang="ru-RU" sz="1800" dirty="0" err="1"/>
              <a:t>Домініка</a:t>
            </a:r>
            <a:r>
              <a:rPr lang="ru-RU" sz="1800" dirty="0"/>
              <a:t>, яка </a:t>
            </a:r>
            <a:r>
              <a:rPr lang="ru-RU" sz="1800" dirty="0" err="1"/>
              <a:t>залишалася</a:t>
            </a:r>
            <a:r>
              <a:rPr lang="ru-RU" sz="1800" dirty="0"/>
              <a:t> </a:t>
            </a:r>
            <a:r>
              <a:rPr lang="ru-RU" sz="1800" dirty="0" err="1"/>
              <a:t>недовершеною</a:t>
            </a:r>
            <a:r>
              <a:rPr lang="ru-RU" sz="1800" dirty="0"/>
              <a:t> через смерть </a:t>
            </a:r>
            <a:r>
              <a:rPr lang="ru-RU" sz="1800" dirty="0" err="1"/>
              <a:t>Ніколо</a:t>
            </a:r>
            <a:r>
              <a:rPr lang="ru-RU" sz="1800" dirty="0"/>
              <a:t> </a:t>
            </a:r>
            <a:r>
              <a:rPr lang="ru-RU" sz="1800" dirty="0" err="1"/>
              <a:t>дель</a:t>
            </a:r>
            <a:r>
              <a:rPr lang="ru-RU" sz="1800" dirty="0"/>
              <a:t> Арка, скульптора,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розпочав</a:t>
            </a:r>
            <a:r>
              <a:rPr lang="ru-RU" sz="1800" dirty="0"/>
              <a:t> </a:t>
            </a:r>
            <a:r>
              <a:rPr lang="ru-RU" sz="1800" dirty="0" smtClean="0"/>
              <a:t>роботу</a:t>
            </a:r>
            <a:r>
              <a:rPr lang="ru-RU" sz="1800" baseline="30000" dirty="0" smtClean="0"/>
              <a:t>,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2050" name="Picture 2" descr="C:\Users\Us\Desktop\Мікеланджело Буонарроті\San_Domenico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19466"/>
            <a:ext cx="2736304" cy="364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667201"/>
          </a:xfrm>
        </p:spPr>
        <p:txBody>
          <a:bodyPr>
            <a:noAutofit/>
          </a:bodyPr>
          <a:lstStyle/>
          <a:p>
            <a:r>
              <a:rPr lang="ru-RU" sz="4000" b="1" dirty="0"/>
              <a:t>«Вакх</a:t>
            </a:r>
            <a:r>
              <a:rPr lang="ru-RU" sz="4000" b="1" dirty="0" smtClean="0"/>
              <a:t>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5" y="1484784"/>
            <a:ext cx="4104456" cy="4464496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4 </a:t>
            </a:r>
            <a:r>
              <a:rPr lang="ru-RU" sz="1800" dirty="0" err="1"/>
              <a:t>липня</a:t>
            </a:r>
            <a:r>
              <a:rPr lang="ru-RU" sz="1800" dirty="0"/>
              <a:t> 1496 року </a:t>
            </a:r>
            <a:r>
              <a:rPr lang="ru-RU" sz="1800" dirty="0" err="1"/>
              <a:t>Мікеланджело</a:t>
            </a:r>
            <a:r>
              <a:rPr lang="ru-RU" sz="1800" dirty="0"/>
              <a:t> </a:t>
            </a:r>
            <a:r>
              <a:rPr lang="ru-RU" sz="1800" dirty="0" err="1"/>
              <a:t>розпочав</a:t>
            </a:r>
            <a:r>
              <a:rPr lang="ru-RU" sz="1800" dirty="0"/>
              <a:t> роботу над </a:t>
            </a:r>
            <a:r>
              <a:rPr lang="ru-RU" sz="1800" dirty="0" err="1"/>
              <a:t>замовленням</a:t>
            </a:r>
            <a:r>
              <a:rPr lang="ru-RU" sz="1800" dirty="0"/>
              <a:t> кардинала — </a:t>
            </a:r>
            <a:r>
              <a:rPr lang="ru-RU" sz="1800" dirty="0" err="1"/>
              <a:t>мармуровою</a:t>
            </a:r>
            <a:r>
              <a:rPr lang="ru-RU" sz="1800" dirty="0"/>
              <a:t> </a:t>
            </a:r>
            <a:r>
              <a:rPr lang="ru-RU" sz="1800" dirty="0" err="1"/>
              <a:t>статуєю</a:t>
            </a:r>
            <a:r>
              <a:rPr lang="ru-RU" sz="1800" dirty="0"/>
              <a:t> Вакха, бога вина.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двометрова</a:t>
            </a:r>
            <a:r>
              <a:rPr lang="ru-RU" sz="1800" dirty="0"/>
              <a:t> скульптура, </a:t>
            </a:r>
            <a:r>
              <a:rPr lang="ru-RU" sz="1800" dirty="0" err="1"/>
              <a:t>призначена</a:t>
            </a:r>
            <a:r>
              <a:rPr lang="ru-RU" sz="1800" dirty="0"/>
              <a:t> для кругового </a:t>
            </a:r>
            <a:r>
              <a:rPr lang="ru-RU" sz="1800" dirty="0" err="1"/>
              <a:t>огляду</a:t>
            </a:r>
            <a:r>
              <a:rPr lang="ru-RU" sz="1800" dirty="0"/>
              <a:t>. </a:t>
            </a:r>
            <a:r>
              <a:rPr lang="ru-RU" sz="1800" dirty="0" err="1"/>
              <a:t>П'яного</a:t>
            </a:r>
            <a:r>
              <a:rPr lang="ru-RU" sz="1800" dirty="0"/>
              <a:t> бога вина </a:t>
            </a:r>
            <a:r>
              <a:rPr lang="ru-RU" sz="1800" dirty="0" err="1"/>
              <a:t>супроводжує</a:t>
            </a:r>
            <a:r>
              <a:rPr lang="ru-RU" sz="1800" dirty="0"/>
              <a:t> маленький сатир,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ласує</a:t>
            </a:r>
            <a:r>
              <a:rPr lang="ru-RU" sz="1800" dirty="0"/>
              <a:t> </a:t>
            </a:r>
            <a:r>
              <a:rPr lang="ru-RU" sz="1800" dirty="0" err="1"/>
              <a:t>кетягом</a:t>
            </a:r>
            <a:r>
              <a:rPr lang="ru-RU" sz="1800" dirty="0"/>
              <a:t> винограду. «Вакх» </a:t>
            </a:r>
            <a:r>
              <a:rPr lang="ru-RU" sz="1800" dirty="0" err="1"/>
              <a:t>неначе</a:t>
            </a:r>
            <a:r>
              <a:rPr lang="ru-RU" sz="1800" dirty="0"/>
              <a:t> </a:t>
            </a:r>
            <a:r>
              <a:rPr lang="ru-RU" sz="1800" dirty="0" err="1"/>
              <a:t>готовий</a:t>
            </a:r>
            <a:r>
              <a:rPr lang="ru-RU" sz="1800" dirty="0"/>
              <a:t> </a:t>
            </a:r>
            <a:r>
              <a:rPr lang="ru-RU" sz="1800" dirty="0" err="1"/>
              <a:t>впасти</a:t>
            </a:r>
            <a:r>
              <a:rPr lang="ru-RU" sz="1800" dirty="0"/>
              <a:t> вперед, але </a:t>
            </a:r>
            <a:r>
              <a:rPr lang="ru-RU" sz="1800" dirty="0" err="1"/>
              <a:t>зберігає</a:t>
            </a:r>
            <a:r>
              <a:rPr lang="ru-RU" sz="1800" dirty="0"/>
              <a:t> </a:t>
            </a:r>
            <a:r>
              <a:rPr lang="ru-RU" sz="1800" dirty="0" err="1"/>
              <a:t>рівновагу</a:t>
            </a:r>
            <a:r>
              <a:rPr lang="ru-RU" sz="1800" dirty="0"/>
              <a:t>, </a:t>
            </a:r>
            <a:r>
              <a:rPr lang="ru-RU" sz="1800" dirty="0" err="1"/>
              <a:t>відхиляючись</a:t>
            </a:r>
            <a:r>
              <a:rPr lang="ru-RU" sz="1800" dirty="0"/>
              <a:t> </a:t>
            </a:r>
            <a:r>
              <a:rPr lang="ru-RU" sz="1800" dirty="0" smtClean="0"/>
              <a:t>назад. </a:t>
            </a:r>
            <a:r>
              <a:rPr lang="ru-RU" sz="1800" dirty="0" err="1"/>
              <a:t>Однак</a:t>
            </a:r>
            <a:r>
              <a:rPr lang="ru-RU" sz="1800" dirty="0"/>
              <a:t>, по </a:t>
            </a:r>
            <a:r>
              <a:rPr lang="ru-RU" sz="1800" dirty="0" err="1"/>
              <a:t>завершенні</a:t>
            </a:r>
            <a:r>
              <a:rPr lang="ru-RU" sz="1800" dirty="0"/>
              <a:t> </a:t>
            </a:r>
            <a:r>
              <a:rPr lang="ru-RU" sz="1800" dirty="0" err="1"/>
              <a:t>твору</a:t>
            </a:r>
            <a:r>
              <a:rPr lang="ru-RU" sz="1800" dirty="0"/>
              <a:t> кардинал </a:t>
            </a:r>
            <a:r>
              <a:rPr lang="ru-RU" sz="1800" dirty="0" err="1"/>
              <a:t>відмовився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нього</a:t>
            </a:r>
            <a:r>
              <a:rPr lang="ru-RU" sz="1800" dirty="0"/>
              <a:t>, й скульптуру для </a:t>
            </a:r>
            <a:r>
              <a:rPr lang="ru-RU" sz="1800" dirty="0" err="1"/>
              <a:t>свого</a:t>
            </a:r>
            <a:r>
              <a:rPr lang="ru-RU" sz="1800" dirty="0"/>
              <a:t> саду </a:t>
            </a:r>
            <a:r>
              <a:rPr lang="ru-RU" sz="1800" dirty="0" err="1"/>
              <a:t>придбав</a:t>
            </a:r>
            <a:r>
              <a:rPr lang="ru-RU" sz="1800" dirty="0"/>
              <a:t> </a:t>
            </a:r>
            <a:r>
              <a:rPr lang="ru-RU" sz="1800" dirty="0" err="1"/>
              <a:t>банкір</a:t>
            </a:r>
            <a:r>
              <a:rPr lang="ru-RU" sz="1800" dirty="0"/>
              <a:t> </a:t>
            </a:r>
            <a:r>
              <a:rPr lang="ru-RU" sz="1800" dirty="0" err="1"/>
              <a:t>Якопо</a:t>
            </a:r>
            <a:r>
              <a:rPr lang="ru-RU" sz="1800" dirty="0"/>
              <a:t> </a:t>
            </a:r>
            <a:r>
              <a:rPr lang="ru-RU" sz="1800" dirty="0" err="1"/>
              <a:t>Ґаллі</a:t>
            </a:r>
            <a:r>
              <a:rPr lang="ru-RU" sz="1800" dirty="0"/>
              <a:t> (зараз статуя </a:t>
            </a:r>
            <a:r>
              <a:rPr lang="ru-RU" sz="1800" dirty="0" err="1"/>
              <a:t>перебуває</a:t>
            </a:r>
            <a:r>
              <a:rPr lang="ru-RU" sz="1800" dirty="0"/>
              <a:t> у </a:t>
            </a:r>
            <a:r>
              <a:rPr lang="ru-RU" sz="1800" dirty="0" err="1"/>
              <a:t>музеї</a:t>
            </a:r>
            <a:r>
              <a:rPr lang="ru-RU" sz="1800" dirty="0"/>
              <a:t> </a:t>
            </a:r>
            <a:r>
              <a:rPr lang="ru-RU" sz="1800" dirty="0" err="1"/>
              <a:t>Барджелло</a:t>
            </a:r>
            <a:r>
              <a:rPr lang="ru-RU" sz="1800" dirty="0"/>
              <a:t> у </a:t>
            </a:r>
            <a:r>
              <a:rPr lang="ru-RU" sz="1800" dirty="0" err="1"/>
              <a:t>Флоренції</a:t>
            </a:r>
            <a:r>
              <a:rPr lang="ru-RU" sz="1800" dirty="0"/>
              <a:t>).</a:t>
            </a:r>
          </a:p>
        </p:txBody>
      </p:sp>
      <p:pic>
        <p:nvPicPr>
          <p:cNvPr id="3074" name="Picture 2" descr="C:\Users\Us\Desktop\Мікеланджело Буонарроті\Michelangelo_Bacch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24671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П'єта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3"/>
            <a:ext cx="3744416" cy="4525593"/>
          </a:xfrm>
        </p:spPr>
        <p:txBody>
          <a:bodyPr>
            <a:normAutofit/>
          </a:bodyPr>
          <a:lstStyle/>
          <a:p>
            <a:r>
              <a:rPr lang="vi-VN" sz="1800" dirty="0"/>
              <a:t>У 1498 році Мікеланджело отримав замовлення на «П'єту» від впливового французького кардинала Жана де </a:t>
            </a:r>
            <a:r>
              <a:rPr lang="vi-VN" sz="1800" dirty="0" smtClean="0"/>
              <a:t>Біле́ра</a:t>
            </a:r>
            <a:r>
              <a:rPr lang="de-DE" sz="1800" dirty="0" smtClean="0"/>
              <a:t>. </a:t>
            </a:r>
            <a:r>
              <a:rPr lang="vi-VN" sz="1800" dirty="0"/>
              <a:t>Контракт було підписано </a:t>
            </a:r>
            <a:r>
              <a:rPr lang="vi-VN" sz="1800" dirty="0" smtClean="0"/>
              <a:t>7 серпня</a:t>
            </a:r>
            <a:r>
              <a:rPr lang="vi-VN" sz="1800" dirty="0"/>
              <a:t> того ж року. Як зазначає В. Воллес, сама тема «оплакування Христа» була поширеніша у північній Європі та візантійському мистецтві, аніж в Італії епохи Ренесансу. Мікеланджело трактує тему досить стримано.</a:t>
            </a:r>
            <a:endParaRPr lang="ru-RU" sz="1800" dirty="0"/>
          </a:p>
        </p:txBody>
      </p:sp>
      <p:pic>
        <p:nvPicPr>
          <p:cNvPr id="4098" name="Picture 2" descr="C:\Users\Us\Desktop\Мікеланджело Буонарроті\640px-Michelangelo's_Pieta_5450_cropnclea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916832"/>
            <a:ext cx="3286293" cy="344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113</TotalTime>
  <Words>68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Мікеланджело Буонарроті </vt:lpstr>
      <vt:lpstr>Презентация PowerPoint</vt:lpstr>
      <vt:lpstr>Презентация PowerPoint</vt:lpstr>
      <vt:lpstr>«Битва кентаврів» </vt:lpstr>
      <vt:lpstr>«Розп'яття»</vt:lpstr>
      <vt:lpstr>Презентация PowerPoint</vt:lpstr>
      <vt:lpstr>Болонья</vt:lpstr>
      <vt:lpstr>«Вакх»</vt:lpstr>
      <vt:lpstr>«П'єта»</vt:lpstr>
      <vt:lpstr>«Євангеліст Матвій»</vt:lpstr>
      <vt:lpstr>Сикстинська капела</vt:lpstr>
      <vt:lpstr>«Страшний Суд»</vt:lpstr>
      <vt:lpstr>Вшанування пам'яті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Мікеланджело Буонарроті </dc:title>
  <dc:creator>Us</dc:creator>
  <cp:lastModifiedBy>Us</cp:lastModifiedBy>
  <cp:revision>11</cp:revision>
  <dcterms:created xsi:type="dcterms:W3CDTF">2015-01-24T16:24:44Z</dcterms:created>
  <dcterms:modified xsi:type="dcterms:W3CDTF">2015-01-24T18:20:58Z</dcterms:modified>
</cp:coreProperties>
</file>