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772400" cy="5072098"/>
          </a:xfrm>
        </p:spPr>
        <p:txBody>
          <a:bodyPr/>
          <a:lstStyle/>
          <a:p>
            <a:r>
              <a:rPr lang="uk-UA" sz="15000" dirty="0" smtClean="0">
                <a:latin typeface="Ariston" pitchFamily="66" charset="0"/>
              </a:rPr>
              <a:t>Юрій Немирич</a:t>
            </a:r>
            <a:endParaRPr lang="ru-RU" sz="15000" dirty="0">
              <a:latin typeface="Ariston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5000636"/>
            <a:ext cx="4572032" cy="114300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643710"/>
          </a:xfrm>
        </p:spPr>
        <p:txBody>
          <a:bodyPr/>
          <a:lstStyle/>
          <a:p>
            <a:pPr>
              <a:buNone/>
            </a:pPr>
            <a:r>
              <a:rPr lang="ru-RU" sz="2000" dirty="0" err="1" smtClean="0"/>
              <a:t>Юрій</a:t>
            </a:r>
            <a:r>
              <a:rPr lang="ru-RU" sz="2000" dirty="0" smtClean="0"/>
              <a:t> </a:t>
            </a:r>
            <a:r>
              <a:rPr lang="ru-RU" sz="2000" dirty="0" err="1" smtClean="0"/>
              <a:t>Немирич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типовим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представником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шляхти</a:t>
            </a:r>
            <a:r>
              <a:rPr lang="ru-RU" sz="2000" dirty="0" smtClean="0"/>
              <a:t> того </a:t>
            </a:r>
          </a:p>
          <a:p>
            <a:pPr>
              <a:buNone/>
            </a:pPr>
            <a:r>
              <a:rPr lang="ru-RU" sz="2000" dirty="0" smtClean="0"/>
              <a:t>часу. Вся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</a:t>
            </a:r>
            <a:r>
              <a:rPr lang="ru-RU" sz="2000" dirty="0" err="1" smtClean="0"/>
              <a:t>спрямована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захист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інтересів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заможних</a:t>
            </a: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err="1" smtClean="0"/>
              <a:t>землевласників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не </a:t>
            </a:r>
            <a:r>
              <a:rPr lang="ru-RU" sz="2000" dirty="0" err="1" smtClean="0"/>
              <a:t>враховувала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інтересів</a:t>
            </a:r>
            <a:r>
              <a:rPr lang="ru-RU" sz="2000" dirty="0" smtClean="0"/>
              <a:t> широких </a:t>
            </a:r>
            <a:r>
              <a:rPr lang="ru-RU" sz="2000" dirty="0" err="1" smtClean="0"/>
              <a:t>народних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мас</a:t>
            </a:r>
            <a:r>
              <a:rPr lang="ru-RU" sz="2000" dirty="0" smtClean="0"/>
              <a:t>. Народ не </a:t>
            </a:r>
          </a:p>
          <a:p>
            <a:pPr>
              <a:buNone/>
            </a:pPr>
            <a:r>
              <a:rPr lang="ru-RU" sz="2000" dirty="0" err="1" smtClean="0"/>
              <a:t>зрозумів</a:t>
            </a:r>
            <a:r>
              <a:rPr lang="ru-RU" sz="2000" dirty="0" smtClean="0"/>
              <a:t> </a:t>
            </a:r>
            <a:r>
              <a:rPr lang="ru-RU" sz="2000" dirty="0" err="1" smtClean="0"/>
              <a:t>устремлінь</a:t>
            </a:r>
            <a:r>
              <a:rPr lang="ru-RU" sz="2000" dirty="0" smtClean="0"/>
              <a:t> </a:t>
            </a:r>
            <a:r>
              <a:rPr lang="ru-RU" sz="2000" dirty="0" err="1" smtClean="0"/>
              <a:t>козацької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верхівки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зокрема</a:t>
            </a:r>
            <a:r>
              <a:rPr lang="ru-RU" sz="2000" dirty="0" smtClean="0"/>
              <a:t> проект </a:t>
            </a:r>
          </a:p>
          <a:p>
            <a:pPr>
              <a:buNone/>
            </a:pPr>
            <a:r>
              <a:rPr lang="ru-RU" sz="2000" dirty="0" smtClean="0"/>
              <a:t>Великого </a:t>
            </a:r>
            <a:r>
              <a:rPr lang="ru-RU" sz="2000" dirty="0" err="1" smtClean="0"/>
              <a:t>Князівства</a:t>
            </a:r>
            <a:r>
              <a:rPr lang="ru-RU" sz="2000" dirty="0" smtClean="0"/>
              <a:t> </a:t>
            </a:r>
            <a:r>
              <a:rPr lang="ru-RU" sz="2000" dirty="0" err="1" smtClean="0"/>
              <a:t>Руського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знайшов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вираження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Галицькому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договорі</a:t>
            </a:r>
            <a:r>
              <a:rPr lang="ru-RU" sz="2000" dirty="0" smtClean="0"/>
              <a:t>, </a:t>
            </a:r>
          </a:p>
          <a:p>
            <a:pPr>
              <a:buNone/>
            </a:pPr>
            <a:r>
              <a:rPr lang="ru-RU" sz="2000" dirty="0" smtClean="0"/>
              <a:t>не </a:t>
            </a:r>
            <a:r>
              <a:rPr lang="ru-RU" sz="2000" dirty="0" err="1" smtClean="0"/>
              <a:t>мав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практичних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результатів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err="1" smtClean="0"/>
              <a:t>Відсутність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єдності</a:t>
            </a:r>
            <a:r>
              <a:rPr lang="ru-RU" sz="2000" dirty="0" smtClean="0"/>
              <a:t> в </a:t>
            </a:r>
            <a:r>
              <a:rPr lang="ru-RU" sz="2000" dirty="0" err="1" smtClean="0"/>
              <a:t>суспільстві</a:t>
            </a:r>
            <a:r>
              <a:rPr lang="ru-RU" sz="2000" dirty="0" smtClean="0"/>
              <a:t>, </a:t>
            </a:r>
            <a:r>
              <a:rPr lang="ru-RU" sz="2000" dirty="0" err="1" smtClean="0"/>
              <a:t>неузгодженість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дій</a:t>
            </a:r>
            <a:r>
              <a:rPr lang="ru-RU" sz="2000" dirty="0" smtClean="0"/>
              <a:t> </a:t>
            </a:r>
            <a:r>
              <a:rPr lang="ru-RU" sz="2000" dirty="0" err="1" smtClean="0"/>
              <a:t>козацької</a:t>
            </a: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err="1" smtClean="0"/>
              <a:t>старшини</a:t>
            </a:r>
            <a:r>
              <a:rPr lang="ru-RU" sz="2000" dirty="0" smtClean="0"/>
              <a:t>, коли в </a:t>
            </a:r>
            <a:r>
              <a:rPr lang="ru-RU" sz="2000" dirty="0" err="1" smtClean="0"/>
              <a:t>умовах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надлишку</a:t>
            </a:r>
            <a:r>
              <a:rPr lang="ru-RU" sz="2000" dirty="0" smtClean="0"/>
              <a:t> </a:t>
            </a:r>
            <a:r>
              <a:rPr lang="ru-RU" sz="2000" dirty="0" err="1" smtClean="0"/>
              <a:t>демократії</a:t>
            </a:r>
            <a:r>
              <a:rPr lang="ru-RU" sz="2000" dirty="0" smtClean="0"/>
              <a:t> </a:t>
            </a:r>
            <a:r>
              <a:rPr lang="ru-RU" sz="2000" dirty="0" err="1" smtClean="0"/>
              <a:t>кожен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них </a:t>
            </a:r>
            <a:r>
              <a:rPr lang="ru-RU" sz="2000" dirty="0" err="1" smtClean="0"/>
              <a:t>тягнувся</a:t>
            </a:r>
            <a:r>
              <a:rPr lang="ru-RU" sz="2000" dirty="0" smtClean="0"/>
              <a:t> до </a:t>
            </a:r>
          </a:p>
          <a:p>
            <a:pPr>
              <a:buNone/>
            </a:pPr>
            <a:r>
              <a:rPr lang="ru-RU" sz="2000" dirty="0" err="1" smtClean="0"/>
              <a:t>гетьманської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булави</a:t>
            </a:r>
            <a:r>
              <a:rPr lang="ru-RU" sz="2000" dirty="0" smtClean="0"/>
              <a:t>, </a:t>
            </a:r>
            <a:r>
              <a:rPr lang="ru-RU" sz="2000" dirty="0" err="1" smtClean="0"/>
              <a:t>нехтуючи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інтересами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держави</a:t>
            </a:r>
            <a:r>
              <a:rPr lang="ru-RU" sz="2000" dirty="0" smtClean="0"/>
              <a:t>,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вдало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використані</a:t>
            </a: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err="1" smtClean="0"/>
              <a:t>московським</a:t>
            </a:r>
            <a:r>
              <a:rPr lang="ru-RU" sz="2000" dirty="0" smtClean="0"/>
              <a:t> урядом. </a:t>
            </a:r>
            <a:r>
              <a:rPr lang="ru-RU" sz="2000" dirty="0" err="1" smtClean="0"/>
              <a:t>Результати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державотворчої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 Б. </a:t>
            </a:r>
            <a:r>
              <a:rPr lang="ru-RU" sz="2000" dirty="0" err="1" smtClean="0"/>
              <a:t>Хмельницького</a:t>
            </a: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та І. </a:t>
            </a:r>
            <a:r>
              <a:rPr lang="ru-RU" sz="2000" dirty="0" err="1" smtClean="0"/>
              <a:t>Виговського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зведені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нанівець</a:t>
            </a:r>
            <a:r>
              <a:rPr lang="ru-RU" sz="2000" dirty="0" smtClean="0"/>
              <a:t>. В </a:t>
            </a:r>
            <a:r>
              <a:rPr lang="ru-RU" sz="2000" dirty="0" err="1" smtClean="0"/>
              <a:t>історії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починався</a:t>
            </a:r>
            <a:r>
              <a:rPr lang="ru-RU" sz="2000" dirty="0" smtClean="0"/>
              <a:t> </a:t>
            </a:r>
            <a:r>
              <a:rPr lang="ru-RU" sz="2000" dirty="0" err="1" smtClean="0"/>
              <a:t>етап</a:t>
            </a:r>
            <a:r>
              <a:rPr lang="ru-RU" sz="2000" dirty="0" smtClean="0"/>
              <a:t>, </a:t>
            </a:r>
          </a:p>
          <a:p>
            <a:pPr>
              <a:buNone/>
            </a:pPr>
            <a:r>
              <a:rPr lang="ru-RU" sz="2000" dirty="0" err="1" smtClean="0"/>
              <a:t>пізніше</a:t>
            </a:r>
            <a:r>
              <a:rPr lang="ru-RU" sz="2000" dirty="0" smtClean="0"/>
              <a:t> названий «</a:t>
            </a:r>
            <a:r>
              <a:rPr lang="ru-RU" sz="2000" dirty="0" err="1" smtClean="0"/>
              <a:t>Руїною</a:t>
            </a:r>
            <a:r>
              <a:rPr lang="ru-RU" sz="2000" dirty="0" smtClean="0"/>
              <a:t>».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GGeGbGGGGEIMGeIIIGkGeIKGiGrG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5072066" cy="6858000"/>
          </a:xfrm>
        </p:spPr>
      </p:pic>
      <p:pic>
        <p:nvPicPr>
          <p:cNvPr id="5" name="Рисунок 4" descr="wKhXNlgB6b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0"/>
            <a:ext cx="485775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00298" y="4286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71736" y="3357562"/>
            <a:ext cx="41434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dirty="0" smtClean="0">
                <a:solidFill>
                  <a:srgbClr val="FFFF00"/>
                </a:solidFill>
              </a:rPr>
              <a:t>      </a:t>
            </a:r>
            <a:r>
              <a:rPr lang="uk-UA" sz="8800" dirty="0" smtClean="0">
                <a:solidFill>
                  <a:srgbClr val="FFC000"/>
                </a:solidFill>
                <a:latin typeface="Ariston" pitchFamily="66" charset="0"/>
              </a:rPr>
              <a:t> Кінець</a:t>
            </a:r>
            <a:endParaRPr lang="ru-RU" sz="8800" dirty="0">
              <a:solidFill>
                <a:srgbClr val="FFC000"/>
              </a:solidFill>
              <a:latin typeface="Ariston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ma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428604"/>
            <a:ext cx="6572296" cy="60722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142900"/>
            <a:ext cx="8229600" cy="1143008"/>
          </a:xfrm>
        </p:spPr>
        <p:txBody>
          <a:bodyPr/>
          <a:lstStyle/>
          <a:p>
            <a:r>
              <a:rPr lang="uk-UA" sz="5400" dirty="0" smtClean="0">
                <a:latin typeface="Ariston" pitchFamily="66" charset="0"/>
              </a:rPr>
              <a:t>Деякі відомості з біографії</a:t>
            </a:r>
            <a:endParaRPr lang="ru-RU" sz="5400" dirty="0">
              <a:latin typeface="Ariston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Походив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він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із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стародавнього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шляхетного православного роду,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відомого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уже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наприкінці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</a:rPr>
              <a:t>XIV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століття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Його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дід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Андрій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Немирич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воєвода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київський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разом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Остапом Дашкевичем в 1514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році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брав участь у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поході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на Москву,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який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закінчився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невдало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. А в 1527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році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розбили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військо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татар,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що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грабувало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українські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землі.Батько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Немирича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Стефан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Андрійович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підкоморій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Київський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староста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Овруцький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мав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багаті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маєтності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в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Київському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воєводстві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переважно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на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території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Житомирського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та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Овруцького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повітів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Своїм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синам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Юрію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,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Владиславу, Стефану та дочкам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Софії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Галушці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Катерині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залишив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у 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спадок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багато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сіл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та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містечок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в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нашому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краї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: Горошки,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Білка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Черняхів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Коростень,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Олевськ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Хочин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Лугини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Сновидовичі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й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ін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Значні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маєтності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отримали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вони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на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Лівобережній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Україні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Кременчук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Кобеляки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Перевалочне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та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ін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Це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свідчить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що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Юрій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Немирич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був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одним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найкрупніших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магнатів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Всього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йому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належало 4807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дворів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. Для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порівняння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Ієремія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Вишневенький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володів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7603 дворами,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Станіслав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Любомирський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— 4726,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Януш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Тишкевич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— 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2127.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Таке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значне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багатство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у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поєднанні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природними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талантами давало 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можливість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шляхтичу в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умовах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тодішньої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Польщі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грати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суттєву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роль в 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політичному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житті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</a:rPr>
              <a:t>держави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472518" cy="5715040"/>
          </a:xfrm>
        </p:spPr>
        <p:txBody>
          <a:bodyPr/>
          <a:lstStyle/>
          <a:p>
            <a:pPr>
              <a:buNone/>
            </a:pPr>
            <a:r>
              <a:rPr lang="ru-RU" sz="1900" dirty="0" smtClean="0">
                <a:solidFill>
                  <a:schemeClr val="bg1"/>
                </a:solidFill>
              </a:rPr>
              <a:t>Родина </a:t>
            </a:r>
            <a:r>
              <a:rPr lang="ru-RU" sz="1900" dirty="0" err="1" smtClean="0">
                <a:solidFill>
                  <a:schemeClr val="bg1"/>
                </a:solidFill>
              </a:rPr>
              <a:t>Юрія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Немирича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теж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сповідувала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цей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напрям</a:t>
            </a:r>
            <a:r>
              <a:rPr lang="ru-RU" sz="1900" dirty="0" smtClean="0">
                <a:solidFill>
                  <a:schemeClr val="bg1"/>
                </a:solidFill>
              </a:rPr>
              <a:t> протестантства. </a:t>
            </a:r>
            <a:r>
              <a:rPr lang="ru-RU" sz="1900" dirty="0" err="1" smtClean="0">
                <a:solidFill>
                  <a:schemeClr val="bg1"/>
                </a:solidFill>
              </a:rPr>
              <a:t>Його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900" dirty="0" err="1" smtClean="0">
                <a:solidFill>
                  <a:schemeClr val="bg1"/>
                </a:solidFill>
              </a:rPr>
              <a:t>мати</a:t>
            </a:r>
            <a:r>
              <a:rPr lang="ru-RU" sz="1900" dirty="0" smtClean="0">
                <a:solidFill>
                  <a:schemeClr val="bg1"/>
                </a:solidFill>
              </a:rPr>
              <a:t> Марфа </a:t>
            </a:r>
            <a:r>
              <a:rPr lang="ru-RU" sz="1900" dirty="0" err="1" smtClean="0">
                <a:solidFill>
                  <a:schemeClr val="bg1"/>
                </a:solidFill>
              </a:rPr>
              <a:t>Войнаровська</a:t>
            </a:r>
            <a:r>
              <a:rPr lang="ru-RU" sz="1900" dirty="0" smtClean="0">
                <a:solidFill>
                  <a:schemeClr val="bg1"/>
                </a:solidFill>
              </a:rPr>
              <a:t> походила </a:t>
            </a:r>
            <a:r>
              <a:rPr lang="ru-RU" sz="1900" dirty="0" err="1" smtClean="0">
                <a:solidFill>
                  <a:schemeClr val="bg1"/>
                </a:solidFill>
              </a:rPr>
              <a:t>із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відомої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своїми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симпатіями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соцініанству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900" dirty="0" err="1" smtClean="0">
                <a:solidFill>
                  <a:schemeClr val="bg1"/>
                </a:solidFill>
              </a:rPr>
              <a:t>сім'ї</a:t>
            </a:r>
            <a:r>
              <a:rPr lang="ru-RU" sz="1900" dirty="0" smtClean="0">
                <a:solidFill>
                  <a:schemeClr val="bg1"/>
                </a:solidFill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</a:rPr>
              <a:t>тітка</a:t>
            </a:r>
            <a:r>
              <a:rPr lang="ru-RU" sz="1900" dirty="0" smtClean="0">
                <a:solidFill>
                  <a:schemeClr val="bg1"/>
                </a:solidFill>
              </a:rPr>
              <a:t> Катерина </a:t>
            </a:r>
            <a:r>
              <a:rPr lang="ru-RU" sz="1900" dirty="0" err="1" smtClean="0">
                <a:solidFill>
                  <a:schemeClr val="bg1"/>
                </a:solidFill>
              </a:rPr>
              <a:t>була</a:t>
            </a:r>
            <a:r>
              <a:rPr lang="ru-RU" sz="1900" dirty="0" smtClean="0">
                <a:solidFill>
                  <a:schemeClr val="bg1"/>
                </a:solidFill>
              </a:rPr>
              <a:t> дружиною </a:t>
            </a:r>
            <a:r>
              <a:rPr lang="ru-RU" sz="1900" dirty="0" err="1" smtClean="0">
                <a:solidFill>
                  <a:schemeClr val="bg1"/>
                </a:solidFill>
              </a:rPr>
              <a:t>відомого</a:t>
            </a:r>
            <a:r>
              <a:rPr lang="ru-RU" sz="1900" dirty="0" smtClean="0">
                <a:solidFill>
                  <a:schemeClr val="bg1"/>
                </a:solidFill>
              </a:rPr>
              <a:t> покровителя </a:t>
            </a:r>
            <a:r>
              <a:rPr lang="ru-RU" sz="1900" dirty="0" err="1" smtClean="0">
                <a:solidFill>
                  <a:schemeClr val="bg1"/>
                </a:solidFill>
              </a:rPr>
              <a:t>социніан</a:t>
            </a:r>
            <a:r>
              <a:rPr lang="ru-RU" sz="1900" dirty="0" smtClean="0">
                <a:solidFill>
                  <a:schemeClr val="bg1"/>
                </a:solidFill>
              </a:rPr>
              <a:t> Павла </a:t>
            </a:r>
          </a:p>
          <a:p>
            <a:pPr>
              <a:buNone/>
            </a:pPr>
            <a:r>
              <a:rPr lang="ru-RU" sz="1900" dirty="0" err="1" smtClean="0">
                <a:solidFill>
                  <a:schemeClr val="bg1"/>
                </a:solidFill>
              </a:rPr>
              <a:t>Сенютн</a:t>
            </a:r>
            <a:r>
              <a:rPr lang="ru-RU" sz="1900" dirty="0" smtClean="0">
                <a:solidFill>
                  <a:schemeClr val="bg1"/>
                </a:solidFill>
              </a:rPr>
              <a:t>. </a:t>
            </a:r>
            <a:r>
              <a:rPr lang="ru-RU" sz="1900" dirty="0" err="1" smtClean="0">
                <a:solidFill>
                  <a:schemeClr val="bg1"/>
                </a:solidFill>
              </a:rPr>
              <a:t>Батько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підтримував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антитринітаріїв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Київщини</a:t>
            </a:r>
            <a:r>
              <a:rPr lang="ru-RU" sz="1900" dirty="0" smtClean="0">
                <a:solidFill>
                  <a:schemeClr val="bg1"/>
                </a:solidFill>
              </a:rPr>
              <a:t>. В </a:t>
            </a:r>
            <a:r>
              <a:rPr lang="ru-RU" sz="1900" dirty="0" err="1" smtClean="0">
                <a:solidFill>
                  <a:schemeClr val="bg1"/>
                </a:solidFill>
              </a:rPr>
              <a:t>умовах</a:t>
            </a:r>
            <a:r>
              <a:rPr lang="ru-RU" sz="1900" dirty="0" smtClean="0">
                <a:solidFill>
                  <a:schemeClr val="bg1"/>
                </a:solidFill>
              </a:rPr>
              <a:t> такого </a:t>
            </a:r>
          </a:p>
          <a:p>
            <a:pPr>
              <a:buNone/>
            </a:pPr>
            <a:r>
              <a:rPr lang="ru-RU" sz="1900" dirty="0" err="1" smtClean="0">
                <a:solidFill>
                  <a:schemeClr val="bg1"/>
                </a:solidFill>
              </a:rPr>
              <a:t>вільнодумства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формувався</a:t>
            </a:r>
            <a:r>
              <a:rPr lang="ru-RU" sz="1900" dirty="0" smtClean="0">
                <a:solidFill>
                  <a:schemeClr val="bg1"/>
                </a:solidFill>
              </a:rPr>
              <a:t> характер </a:t>
            </a:r>
            <a:r>
              <a:rPr lang="ru-RU" sz="1900" dirty="0" err="1" smtClean="0">
                <a:solidFill>
                  <a:schemeClr val="bg1"/>
                </a:solidFill>
              </a:rPr>
              <a:t>Юрія</a:t>
            </a:r>
            <a:r>
              <a:rPr lang="ru-RU" sz="1900" dirty="0" smtClean="0">
                <a:solidFill>
                  <a:schemeClr val="bg1"/>
                </a:solidFill>
              </a:rPr>
              <a:t>. </a:t>
            </a:r>
            <a:r>
              <a:rPr lang="ru-RU" sz="1900" dirty="0" err="1" smtClean="0">
                <a:solidFill>
                  <a:schemeClr val="bg1"/>
                </a:solidFill>
              </a:rPr>
              <a:t>Він</a:t>
            </a:r>
            <a:r>
              <a:rPr lang="ru-RU" sz="1900" dirty="0" smtClean="0">
                <a:solidFill>
                  <a:schemeClr val="bg1"/>
                </a:solidFill>
              </a:rPr>
              <a:t> одержав </a:t>
            </a:r>
            <a:r>
              <a:rPr lang="ru-RU" sz="1900" dirty="0" err="1" smtClean="0">
                <a:solidFill>
                  <a:schemeClr val="bg1"/>
                </a:solidFill>
              </a:rPr>
              <a:t>блискучу</a:t>
            </a:r>
            <a:r>
              <a:rPr lang="ru-RU" sz="1900" dirty="0" smtClean="0">
                <a:solidFill>
                  <a:schemeClr val="bg1"/>
                </a:solidFill>
              </a:rPr>
              <a:t>, як на той 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/>
                </a:solidFill>
              </a:rPr>
              <a:t>час, </a:t>
            </a:r>
            <a:r>
              <a:rPr lang="ru-RU" sz="1900" dirty="0" err="1" smtClean="0">
                <a:solidFill>
                  <a:schemeClr val="bg1"/>
                </a:solidFill>
              </a:rPr>
              <a:t>освіту</a:t>
            </a:r>
            <a:r>
              <a:rPr lang="ru-RU" sz="1900" dirty="0" smtClean="0">
                <a:solidFill>
                  <a:schemeClr val="bg1"/>
                </a:solidFill>
              </a:rPr>
              <a:t>. </a:t>
            </a:r>
            <a:r>
              <a:rPr lang="ru-RU" sz="1900" dirty="0" err="1" smtClean="0">
                <a:solidFill>
                  <a:schemeClr val="bg1"/>
                </a:solidFill>
              </a:rPr>
              <a:t>Спочатку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навчався</a:t>
            </a:r>
            <a:r>
              <a:rPr lang="ru-RU" sz="1900" dirty="0" smtClean="0">
                <a:solidFill>
                  <a:schemeClr val="bg1"/>
                </a:solidFill>
              </a:rPr>
              <a:t> в </a:t>
            </a:r>
            <a:r>
              <a:rPr lang="ru-RU" sz="1900" dirty="0" err="1" smtClean="0">
                <a:solidFill>
                  <a:schemeClr val="bg1"/>
                </a:solidFill>
              </a:rPr>
              <a:t>Раківській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академії</a:t>
            </a:r>
            <a:r>
              <a:rPr lang="ru-RU" sz="1900" dirty="0" smtClean="0">
                <a:solidFill>
                  <a:schemeClr val="bg1"/>
                </a:solidFill>
              </a:rPr>
              <a:t>, яка переживала </a:t>
            </a:r>
            <a:r>
              <a:rPr lang="ru-RU" sz="1900" dirty="0" err="1" smtClean="0">
                <a:solidFill>
                  <a:schemeClr val="bg1"/>
                </a:solidFill>
              </a:rPr>
              <a:t>тоді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900" dirty="0" err="1" smtClean="0">
                <a:solidFill>
                  <a:schemeClr val="bg1"/>
                </a:solidFill>
              </a:rPr>
              <a:t>період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розквіту</a:t>
            </a:r>
            <a:r>
              <a:rPr lang="ru-RU" sz="1900" dirty="0" smtClean="0">
                <a:solidFill>
                  <a:schemeClr val="bg1"/>
                </a:solidFill>
              </a:rPr>
              <a:t>. </a:t>
            </a:r>
            <a:r>
              <a:rPr lang="ru-RU" sz="1900" dirty="0" err="1" smtClean="0">
                <a:solidFill>
                  <a:schemeClr val="bg1"/>
                </a:solidFill>
              </a:rPr>
              <a:t>Після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закінчення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академії</a:t>
            </a:r>
            <a:r>
              <a:rPr lang="ru-RU" sz="1900" dirty="0" smtClean="0">
                <a:solidFill>
                  <a:schemeClr val="bg1"/>
                </a:solidFill>
              </a:rPr>
              <a:t> в </a:t>
            </a:r>
            <a:r>
              <a:rPr lang="ru-RU" sz="1900" dirty="0" err="1" smtClean="0">
                <a:solidFill>
                  <a:schemeClr val="bg1"/>
                </a:solidFill>
              </a:rPr>
              <a:t>Ракові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Немирич</a:t>
            </a:r>
            <a:r>
              <a:rPr lang="ru-RU" sz="1900" dirty="0" smtClean="0">
                <a:solidFill>
                  <a:schemeClr val="bg1"/>
                </a:solidFill>
              </a:rPr>
              <a:t> разом </a:t>
            </a:r>
            <a:r>
              <a:rPr lang="ru-RU" sz="1900" dirty="0" err="1" smtClean="0">
                <a:solidFill>
                  <a:schemeClr val="bg1"/>
                </a:solidFill>
              </a:rPr>
              <a:t>з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групою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900" dirty="0" err="1" smtClean="0">
                <a:solidFill>
                  <a:schemeClr val="bg1"/>
                </a:solidFill>
              </a:rPr>
              <a:t>друзів</a:t>
            </a:r>
            <a:r>
              <a:rPr lang="ru-RU" sz="1900" dirty="0" smtClean="0">
                <a:solidFill>
                  <a:schemeClr val="bg1"/>
                </a:solidFill>
              </a:rPr>
              <a:t> (</a:t>
            </a:r>
            <a:r>
              <a:rPr lang="ru-RU" sz="1900" dirty="0" err="1" smtClean="0">
                <a:solidFill>
                  <a:schemeClr val="bg1"/>
                </a:solidFill>
              </a:rPr>
              <a:t>Андрієм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Вишоватим</a:t>
            </a:r>
            <a:r>
              <a:rPr lang="ru-RU" sz="1900" dirty="0" smtClean="0">
                <a:solidFill>
                  <a:schemeClr val="bg1"/>
                </a:solidFill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</a:rPr>
              <a:t>Олександром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Чапличем</a:t>
            </a:r>
            <a:r>
              <a:rPr lang="ru-RU" sz="1900" dirty="0" smtClean="0">
                <a:solidFill>
                  <a:schemeClr val="bg1"/>
                </a:solidFill>
              </a:rPr>
              <a:t>, Петром </a:t>
            </a:r>
            <a:r>
              <a:rPr lang="ru-RU" sz="1900" dirty="0" err="1" smtClean="0">
                <a:solidFill>
                  <a:schemeClr val="bg1"/>
                </a:solidFill>
              </a:rPr>
              <a:t>Суходольським</a:t>
            </a:r>
            <a:r>
              <a:rPr lang="ru-RU" sz="1900" dirty="0" smtClean="0">
                <a:solidFill>
                  <a:schemeClr val="bg1"/>
                </a:solidFill>
              </a:rPr>
              <a:t> та </a:t>
            </a:r>
            <a:r>
              <a:rPr lang="ru-RU" sz="1900" dirty="0" err="1" smtClean="0">
                <a:solidFill>
                  <a:schemeClr val="bg1"/>
                </a:solidFill>
              </a:rPr>
              <a:t>ін</a:t>
            </a:r>
            <a:r>
              <a:rPr lang="ru-RU" sz="1900" dirty="0" smtClean="0">
                <a:solidFill>
                  <a:schemeClr val="bg1"/>
                </a:solidFill>
              </a:rPr>
              <a:t>.) в 1631 </a:t>
            </a:r>
            <a:r>
              <a:rPr lang="ru-RU" sz="1900" dirty="0" err="1" smtClean="0">
                <a:solidFill>
                  <a:schemeClr val="bg1"/>
                </a:solidFill>
              </a:rPr>
              <a:t>році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відправився</a:t>
            </a:r>
            <a:r>
              <a:rPr lang="ru-RU" sz="1900" dirty="0" smtClean="0">
                <a:solidFill>
                  <a:schemeClr val="bg1"/>
                </a:solidFill>
              </a:rPr>
              <a:t> за кордон для </a:t>
            </a:r>
            <a:r>
              <a:rPr lang="ru-RU" sz="1900" dirty="0" err="1" smtClean="0">
                <a:solidFill>
                  <a:schemeClr val="bg1"/>
                </a:solidFill>
              </a:rPr>
              <a:t>завершення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освіти</a:t>
            </a:r>
            <a:r>
              <a:rPr lang="ru-RU" sz="1900" dirty="0" smtClean="0">
                <a:solidFill>
                  <a:schemeClr val="bg1"/>
                </a:solidFill>
              </a:rPr>
              <a:t>. </a:t>
            </a:r>
            <a:r>
              <a:rPr lang="ru-RU" sz="1900" dirty="0" err="1" smtClean="0">
                <a:solidFill>
                  <a:schemeClr val="bg1"/>
                </a:solidFill>
              </a:rPr>
              <a:t>Він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навчався</a:t>
            </a:r>
            <a:r>
              <a:rPr lang="ru-RU" sz="1900" dirty="0" smtClean="0">
                <a:solidFill>
                  <a:schemeClr val="bg1"/>
                </a:solidFill>
              </a:rPr>
              <a:t> в </a:t>
            </a:r>
          </a:p>
          <a:p>
            <a:pPr>
              <a:buNone/>
            </a:pPr>
            <a:r>
              <a:rPr lang="ru-RU" sz="1900" dirty="0" err="1" smtClean="0">
                <a:solidFill>
                  <a:schemeClr val="bg1"/>
                </a:solidFill>
              </a:rPr>
              <a:t>кращих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університетах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Європи</a:t>
            </a:r>
            <a:r>
              <a:rPr lang="ru-RU" sz="1900" dirty="0" smtClean="0">
                <a:solidFill>
                  <a:schemeClr val="bg1"/>
                </a:solidFill>
              </a:rPr>
              <a:t> — у </a:t>
            </a:r>
            <a:r>
              <a:rPr lang="ru-RU" sz="1900" dirty="0" err="1" smtClean="0">
                <a:solidFill>
                  <a:schemeClr val="bg1"/>
                </a:solidFill>
              </a:rPr>
              <a:t>Лейдені</a:t>
            </a:r>
            <a:r>
              <a:rPr lang="ru-RU" sz="1900" dirty="0" smtClean="0">
                <a:solidFill>
                  <a:schemeClr val="bg1"/>
                </a:solidFill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</a:rPr>
              <a:t>Оксфорді</a:t>
            </a:r>
            <a:r>
              <a:rPr lang="ru-RU" sz="1900" dirty="0" smtClean="0">
                <a:solidFill>
                  <a:schemeClr val="bg1"/>
                </a:solidFill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</a:rPr>
              <a:t>Парижі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навчання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900" dirty="0" err="1" smtClean="0">
                <a:solidFill>
                  <a:schemeClr val="bg1"/>
                </a:solidFill>
              </a:rPr>
              <a:t>тривало</a:t>
            </a:r>
            <a:r>
              <a:rPr lang="ru-RU" sz="1900" dirty="0" smtClean="0">
                <a:solidFill>
                  <a:schemeClr val="bg1"/>
                </a:solidFill>
              </a:rPr>
              <a:t> 4 роки. В 1635 </a:t>
            </a:r>
            <a:r>
              <a:rPr lang="ru-RU" sz="1900" dirty="0" err="1" smtClean="0">
                <a:solidFill>
                  <a:schemeClr val="bg1"/>
                </a:solidFill>
              </a:rPr>
              <a:t>році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Юрій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Немирич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повертається</a:t>
            </a:r>
            <a:r>
              <a:rPr lang="ru-RU" sz="1900" dirty="0" smtClean="0">
                <a:solidFill>
                  <a:schemeClr val="bg1"/>
                </a:solidFill>
              </a:rPr>
              <a:t> на </a:t>
            </a:r>
            <a:r>
              <a:rPr lang="ru-RU" sz="1900" dirty="0" err="1" smtClean="0">
                <a:solidFill>
                  <a:schemeClr val="bg1"/>
                </a:solidFill>
              </a:rPr>
              <a:t>Україну</a:t>
            </a:r>
            <a:r>
              <a:rPr lang="ru-RU" sz="1900" dirty="0" smtClean="0">
                <a:solidFill>
                  <a:schemeClr val="bg1"/>
                </a:solidFill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</a:rPr>
              <a:t>він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900" dirty="0" err="1" smtClean="0">
                <a:solidFill>
                  <a:schemeClr val="bg1"/>
                </a:solidFill>
              </a:rPr>
              <a:t>продовжує</a:t>
            </a:r>
            <a:r>
              <a:rPr lang="ru-RU" sz="1900" dirty="0" smtClean="0">
                <a:solidFill>
                  <a:schemeClr val="bg1"/>
                </a:solidFill>
              </a:rPr>
              <a:t> справу </a:t>
            </a:r>
            <a:r>
              <a:rPr lang="ru-RU" sz="1900" dirty="0" err="1" smtClean="0">
                <a:solidFill>
                  <a:schemeClr val="bg1"/>
                </a:solidFill>
              </a:rPr>
              <a:t>свого</a:t>
            </a:r>
            <a:r>
              <a:rPr lang="ru-RU" sz="1900" dirty="0" smtClean="0">
                <a:solidFill>
                  <a:schemeClr val="bg1"/>
                </a:solidFill>
              </a:rPr>
              <a:t> батька (помер в 1630 </a:t>
            </a:r>
            <a:r>
              <a:rPr lang="ru-RU" sz="1900" dirty="0" err="1" smtClean="0">
                <a:solidFill>
                  <a:schemeClr val="bg1"/>
                </a:solidFill>
              </a:rPr>
              <a:t>році</a:t>
            </a:r>
            <a:r>
              <a:rPr lang="ru-RU" sz="1900" dirty="0" smtClean="0">
                <a:solidFill>
                  <a:schemeClr val="bg1"/>
                </a:solidFill>
              </a:rPr>
              <a:t>) </a:t>
            </a:r>
            <a:r>
              <a:rPr lang="ru-RU" sz="1900" dirty="0" err="1" smtClean="0">
                <a:solidFill>
                  <a:schemeClr val="bg1"/>
                </a:solidFill>
              </a:rPr>
              <a:t>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стає</a:t>
            </a:r>
            <a:r>
              <a:rPr lang="ru-RU" sz="1900" dirty="0" smtClean="0">
                <a:solidFill>
                  <a:schemeClr val="bg1"/>
                </a:solidFill>
              </a:rPr>
              <a:t> покровителем </a:t>
            </a:r>
          </a:p>
          <a:p>
            <a:pPr>
              <a:buNone/>
            </a:pPr>
            <a:r>
              <a:rPr lang="ru-RU" sz="1900" dirty="0" err="1" smtClean="0">
                <a:solidFill>
                  <a:schemeClr val="bg1"/>
                </a:solidFill>
              </a:rPr>
              <a:t>социніан</a:t>
            </a:r>
            <a:r>
              <a:rPr lang="ru-RU" sz="1900" dirty="0" smtClean="0">
                <a:solidFill>
                  <a:schemeClr val="bg1"/>
                </a:solidFill>
              </a:rPr>
              <a:t>. </a:t>
            </a:r>
            <a:r>
              <a:rPr lang="ru-RU" sz="1900" dirty="0" err="1" smtClean="0">
                <a:solidFill>
                  <a:schemeClr val="bg1"/>
                </a:solidFill>
              </a:rPr>
              <a:t>Його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родове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помістя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містечко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Черняхів</a:t>
            </a:r>
            <a:r>
              <a:rPr lang="ru-RU" sz="1900" dirty="0" smtClean="0">
                <a:solidFill>
                  <a:schemeClr val="bg1"/>
                </a:solidFill>
              </a:rPr>
              <a:t> (в </a:t>
            </a:r>
            <a:r>
              <a:rPr lang="ru-RU" sz="1900" dirty="0" err="1" smtClean="0">
                <a:solidFill>
                  <a:schemeClr val="bg1"/>
                </a:solidFill>
              </a:rPr>
              <a:t>історичних</a:t>
            </a:r>
            <a:r>
              <a:rPr lang="ru-RU" sz="1900" dirty="0" smtClean="0">
                <a:solidFill>
                  <a:schemeClr val="bg1"/>
                </a:solidFill>
              </a:rPr>
              <a:t> документах не 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/>
                </a:solidFill>
              </a:rPr>
              <a:t>раз </a:t>
            </a:r>
            <a:r>
              <a:rPr lang="ru-RU" sz="1900" dirty="0" err="1" smtClean="0">
                <a:solidFill>
                  <a:schemeClr val="bg1"/>
                </a:solidFill>
              </a:rPr>
              <a:t>зустрічаємо</a:t>
            </a:r>
            <a:r>
              <a:rPr lang="ru-RU" sz="1900" dirty="0" smtClean="0">
                <a:solidFill>
                  <a:schemeClr val="bg1"/>
                </a:solidFill>
              </a:rPr>
              <a:t> «</a:t>
            </a:r>
            <a:r>
              <a:rPr lang="ru-RU" sz="1900" dirty="0" err="1" smtClean="0">
                <a:solidFill>
                  <a:schemeClr val="bg1"/>
                </a:solidFill>
              </a:rPr>
              <a:t>Немирич</a:t>
            </a:r>
            <a:r>
              <a:rPr lang="ru-RU" sz="1900" dirty="0" smtClean="0">
                <a:solidFill>
                  <a:schemeClr val="bg1"/>
                </a:solidFill>
              </a:rPr>
              <a:t> на Черняхове Юре») </a:t>
            </a:r>
            <a:r>
              <a:rPr lang="ru-RU" sz="1900" dirty="0" err="1" smtClean="0">
                <a:solidFill>
                  <a:schemeClr val="bg1"/>
                </a:solidFill>
              </a:rPr>
              <a:t>починає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відігравати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важливу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/>
                </a:solidFill>
              </a:rPr>
              <a:t>роль у </a:t>
            </a:r>
            <a:r>
              <a:rPr lang="ru-RU" sz="1900" dirty="0" err="1" smtClean="0">
                <a:solidFill>
                  <a:schemeClr val="bg1"/>
                </a:solidFill>
              </a:rPr>
              <a:t>поширенні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социніанських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ідей</a:t>
            </a:r>
            <a:r>
              <a:rPr lang="ru-RU" sz="1900" dirty="0" smtClean="0">
                <a:solidFill>
                  <a:schemeClr val="bg1"/>
                </a:solidFill>
              </a:rPr>
              <a:t> на </a:t>
            </a:r>
            <a:r>
              <a:rPr lang="ru-RU" sz="1900" dirty="0" err="1" smtClean="0">
                <a:solidFill>
                  <a:schemeClr val="bg1"/>
                </a:solidFill>
              </a:rPr>
              <a:t>Київщині</a:t>
            </a:r>
            <a:endParaRPr lang="ru-RU" sz="19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15436" cy="1143000"/>
          </a:xfrm>
        </p:spPr>
        <p:txBody>
          <a:bodyPr/>
          <a:lstStyle/>
          <a:p>
            <a:r>
              <a:rPr lang="uk-UA" sz="5400" dirty="0" smtClean="0">
                <a:latin typeface="Ariston" pitchFamily="66" charset="0"/>
              </a:rPr>
              <a:t>Діяльність Юрія Немирича</a:t>
            </a:r>
            <a:endParaRPr lang="ru-RU" sz="5400" dirty="0">
              <a:latin typeface="Ariston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715436" cy="5500726"/>
          </a:xfrm>
        </p:spPr>
        <p:txBody>
          <a:bodyPr/>
          <a:lstStyle/>
          <a:p>
            <a:pPr>
              <a:buNone/>
            </a:pPr>
            <a:r>
              <a:rPr lang="ru-RU" sz="1900" dirty="0" smtClean="0">
                <a:solidFill>
                  <a:schemeClr val="bg1"/>
                </a:solidFill>
              </a:rPr>
              <a:t>      В 1640 </a:t>
            </a:r>
            <a:r>
              <a:rPr lang="ru-RU" sz="1900" dirty="0" err="1" smtClean="0">
                <a:solidFill>
                  <a:schemeClr val="bg1"/>
                </a:solidFill>
              </a:rPr>
              <a:t>році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Юрій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Немирич</a:t>
            </a:r>
            <a:r>
              <a:rPr lang="ru-RU" sz="1900" dirty="0" smtClean="0">
                <a:solidFill>
                  <a:schemeClr val="bg1"/>
                </a:solidFill>
              </a:rPr>
              <a:t> одержав </a:t>
            </a:r>
            <a:r>
              <a:rPr lang="ru-RU" sz="1900" dirty="0" err="1" smtClean="0">
                <a:solidFill>
                  <a:schemeClr val="bg1"/>
                </a:solidFill>
              </a:rPr>
              <a:t>важливу</a:t>
            </a:r>
            <a:r>
              <a:rPr lang="ru-RU" sz="1900" dirty="0" smtClean="0">
                <a:solidFill>
                  <a:schemeClr val="bg1"/>
                </a:solidFill>
              </a:rPr>
              <a:t> посаду </a:t>
            </a:r>
            <a:r>
              <a:rPr lang="ru-RU" sz="1900" dirty="0" err="1" smtClean="0">
                <a:solidFill>
                  <a:schemeClr val="bg1"/>
                </a:solidFill>
              </a:rPr>
              <a:t>Київського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підкоморія</a:t>
            </a:r>
            <a:r>
              <a:rPr lang="ru-RU" sz="1900" dirty="0" smtClean="0">
                <a:solidFill>
                  <a:schemeClr val="bg1"/>
                </a:solidFill>
              </a:rPr>
              <a:t> (урядник суду, </a:t>
            </a:r>
            <a:r>
              <a:rPr lang="ru-RU" sz="1900" dirty="0" err="1" smtClean="0">
                <a:solidFill>
                  <a:schemeClr val="bg1"/>
                </a:solidFill>
              </a:rPr>
              <a:t>що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займався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розглядом</a:t>
            </a:r>
            <a:r>
              <a:rPr lang="ru-RU" sz="1900" dirty="0" smtClean="0">
                <a:solidFill>
                  <a:schemeClr val="bg1"/>
                </a:solidFill>
              </a:rPr>
              <a:t> справ про </a:t>
            </a:r>
            <a:r>
              <a:rPr lang="ru-RU" sz="1900" dirty="0" err="1" smtClean="0">
                <a:solidFill>
                  <a:schemeClr val="bg1"/>
                </a:solidFill>
              </a:rPr>
              <a:t>межі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земельних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/>
                </a:solidFill>
              </a:rPr>
              <a:t>       </a:t>
            </a:r>
            <a:r>
              <a:rPr lang="ru-RU" sz="1900" dirty="0" err="1" smtClean="0">
                <a:solidFill>
                  <a:schemeClr val="bg1"/>
                </a:solidFill>
              </a:rPr>
              <a:t>володінь</a:t>
            </a:r>
            <a:r>
              <a:rPr lang="ru-RU" sz="1900" dirty="0" smtClean="0">
                <a:solidFill>
                  <a:schemeClr val="bg1"/>
                </a:solidFill>
              </a:rPr>
              <a:t>). Вона </a:t>
            </a:r>
            <a:r>
              <a:rPr lang="ru-RU" sz="1900" dirty="0" err="1" smtClean="0">
                <a:solidFill>
                  <a:schemeClr val="bg1"/>
                </a:solidFill>
              </a:rPr>
              <a:t>була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досить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впливова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і</a:t>
            </a:r>
            <a:r>
              <a:rPr lang="ru-RU" sz="1900" dirty="0" smtClean="0">
                <a:solidFill>
                  <a:schemeClr val="bg1"/>
                </a:solidFill>
              </a:rPr>
              <a:t> давала </a:t>
            </a:r>
            <a:r>
              <a:rPr lang="ru-RU" sz="1900" dirty="0" err="1" smtClean="0">
                <a:solidFill>
                  <a:schemeClr val="bg1"/>
                </a:solidFill>
              </a:rPr>
              <a:t>йому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можливість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підтримувати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своїх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одновірців</a:t>
            </a:r>
            <a:r>
              <a:rPr lang="ru-RU" sz="19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uk-UA" sz="1900" dirty="0" smtClean="0">
                <a:solidFill>
                  <a:schemeClr val="bg1"/>
                </a:solidFill>
              </a:rPr>
              <a:t> </a:t>
            </a:r>
            <a:r>
              <a:rPr lang="uk-UA" sz="1900" dirty="0" smtClean="0">
                <a:solidFill>
                  <a:schemeClr val="bg1"/>
                </a:solidFill>
              </a:rPr>
              <a:t>   </a:t>
            </a:r>
            <a:r>
              <a:rPr lang="ru-RU" sz="1900" dirty="0" smtClean="0">
                <a:solidFill>
                  <a:schemeClr val="bg1"/>
                </a:solidFill>
              </a:rPr>
              <a:t>В </a:t>
            </a:r>
            <a:r>
              <a:rPr lang="ru-RU" sz="1900" dirty="0" err="1" smtClean="0">
                <a:solidFill>
                  <a:schemeClr val="bg1"/>
                </a:solidFill>
              </a:rPr>
              <a:t>жовтні</a:t>
            </a:r>
            <a:r>
              <a:rPr lang="ru-RU" sz="1900" dirty="0" smtClean="0">
                <a:solidFill>
                  <a:schemeClr val="bg1"/>
                </a:solidFill>
              </a:rPr>
              <a:t> 1648 року </a:t>
            </a:r>
            <a:r>
              <a:rPr lang="ru-RU" sz="1900" dirty="0" err="1" smtClean="0">
                <a:solidFill>
                  <a:schemeClr val="bg1"/>
                </a:solidFill>
              </a:rPr>
              <a:t>Юрій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Немирич</a:t>
            </a:r>
            <a:r>
              <a:rPr lang="ru-RU" sz="1900" dirty="0" smtClean="0">
                <a:solidFill>
                  <a:schemeClr val="bg1"/>
                </a:solidFill>
              </a:rPr>
              <a:t>, як </a:t>
            </a:r>
            <a:r>
              <a:rPr lang="ru-RU" sz="1900" dirty="0" err="1" smtClean="0">
                <a:solidFill>
                  <a:schemeClr val="bg1"/>
                </a:solidFill>
              </a:rPr>
              <a:t>довірена</a:t>
            </a:r>
            <a:r>
              <a:rPr lang="ru-RU" sz="1900" dirty="0" smtClean="0">
                <a:solidFill>
                  <a:schemeClr val="bg1"/>
                </a:solidFill>
              </a:rPr>
              <a:t> особа кандидата па </a:t>
            </a:r>
          </a:p>
          <a:p>
            <a:pPr>
              <a:buNone/>
            </a:pPr>
            <a:r>
              <a:rPr lang="ru-RU" sz="1900" dirty="0" err="1" smtClean="0">
                <a:solidFill>
                  <a:schemeClr val="bg1"/>
                </a:solidFill>
              </a:rPr>
              <a:t>польську</a:t>
            </a:r>
            <a:r>
              <a:rPr lang="ru-RU" sz="1900" dirty="0" smtClean="0">
                <a:solidFill>
                  <a:schemeClr val="bg1"/>
                </a:solidFill>
              </a:rPr>
              <a:t> корону королевича Яна Казимира, </a:t>
            </a:r>
            <a:r>
              <a:rPr lang="ru-RU" sz="1900" dirty="0" err="1" smtClean="0">
                <a:solidFill>
                  <a:schemeClr val="bg1"/>
                </a:solidFill>
              </a:rPr>
              <a:t>прибув</a:t>
            </a:r>
            <a:r>
              <a:rPr lang="ru-RU" sz="1900" dirty="0" smtClean="0">
                <a:solidFill>
                  <a:schemeClr val="bg1"/>
                </a:solidFill>
              </a:rPr>
              <a:t> до </a:t>
            </a:r>
            <a:r>
              <a:rPr lang="ru-RU" sz="1900" dirty="0" err="1" smtClean="0">
                <a:solidFill>
                  <a:schemeClr val="bg1"/>
                </a:solidFill>
              </a:rPr>
              <a:t>похідного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козацького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/>
                </a:solidFill>
              </a:rPr>
              <a:t>табору </a:t>
            </a:r>
            <a:r>
              <a:rPr lang="ru-RU" sz="1900" dirty="0" err="1" smtClean="0">
                <a:solidFill>
                  <a:schemeClr val="bg1"/>
                </a:solidFill>
              </a:rPr>
              <a:t>під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Замостям</a:t>
            </a:r>
            <a:r>
              <a:rPr lang="ru-RU" sz="1900" dirty="0" smtClean="0">
                <a:solidFill>
                  <a:schemeClr val="bg1"/>
                </a:solidFill>
              </a:rPr>
              <a:t>. Через </a:t>
            </a:r>
            <a:r>
              <a:rPr lang="ru-RU" sz="1900" dirty="0" err="1" smtClean="0">
                <a:solidFill>
                  <a:schemeClr val="bg1"/>
                </a:solidFill>
              </a:rPr>
              <a:t>нього</a:t>
            </a:r>
            <a:r>
              <a:rPr lang="ru-RU" sz="1900" dirty="0" smtClean="0">
                <a:solidFill>
                  <a:schemeClr val="bg1"/>
                </a:solidFill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</a:rPr>
              <a:t>намагаючись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знайти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підтримку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українських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900" dirty="0" err="1" smtClean="0">
                <a:solidFill>
                  <a:schemeClr val="bg1"/>
                </a:solidFill>
              </a:rPr>
              <a:t>козаків</a:t>
            </a:r>
            <a:r>
              <a:rPr lang="ru-RU" sz="1900" dirty="0" smtClean="0">
                <a:solidFill>
                  <a:schemeClr val="bg1"/>
                </a:solidFill>
              </a:rPr>
              <a:t>, Ян Казимир </a:t>
            </a:r>
            <a:r>
              <a:rPr lang="ru-RU" sz="1900" dirty="0" err="1" smtClean="0">
                <a:solidFill>
                  <a:schemeClr val="bg1"/>
                </a:solidFill>
              </a:rPr>
              <a:t>засвідчував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їм</a:t>
            </a:r>
            <a:r>
              <a:rPr lang="ru-RU" sz="1900" dirty="0" smtClean="0">
                <a:solidFill>
                  <a:schemeClr val="bg1"/>
                </a:solidFill>
              </a:rPr>
              <a:t> свою </a:t>
            </a:r>
            <a:r>
              <a:rPr lang="ru-RU" sz="1900" dirty="0" err="1" smtClean="0">
                <a:solidFill>
                  <a:schemeClr val="bg1"/>
                </a:solidFill>
              </a:rPr>
              <a:t>прихильність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повідомляв</a:t>
            </a:r>
            <a:r>
              <a:rPr lang="ru-RU" sz="1900" dirty="0" smtClean="0">
                <a:solidFill>
                  <a:schemeClr val="bg1"/>
                </a:solidFill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</a:rPr>
              <a:t>що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інший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/>
                </a:solidFill>
              </a:rPr>
              <a:t>претендент </a:t>
            </a:r>
            <a:r>
              <a:rPr lang="ru-RU" sz="1900" dirty="0" err="1" smtClean="0">
                <a:solidFill>
                  <a:schemeClr val="bg1"/>
                </a:solidFill>
              </a:rPr>
              <a:t>його</a:t>
            </a:r>
            <a:r>
              <a:rPr lang="ru-RU" sz="1900" dirty="0" smtClean="0">
                <a:solidFill>
                  <a:schemeClr val="bg1"/>
                </a:solidFill>
              </a:rPr>
              <a:t> брат </a:t>
            </a:r>
            <a:r>
              <a:rPr lang="ru-RU" sz="1900" dirty="0" err="1" smtClean="0">
                <a:solidFill>
                  <a:schemeClr val="bg1"/>
                </a:solidFill>
              </a:rPr>
              <a:t>Кароль</a:t>
            </a:r>
            <a:r>
              <a:rPr lang="ru-RU" sz="1900" dirty="0" smtClean="0">
                <a:solidFill>
                  <a:schemeClr val="bg1"/>
                </a:solidFill>
              </a:rPr>
              <a:t> — </a:t>
            </a:r>
            <a:r>
              <a:rPr lang="ru-RU" sz="1900" dirty="0" err="1" smtClean="0">
                <a:solidFill>
                  <a:schemeClr val="bg1"/>
                </a:solidFill>
              </a:rPr>
              <a:t>непримиренний</a:t>
            </a:r>
            <a:r>
              <a:rPr lang="ru-RU" sz="1900" dirty="0" smtClean="0">
                <a:solidFill>
                  <a:schemeClr val="bg1"/>
                </a:solidFill>
              </a:rPr>
              <a:t> ворог </a:t>
            </a:r>
            <a:r>
              <a:rPr lang="ru-RU" sz="1900" dirty="0" err="1" smtClean="0">
                <a:solidFill>
                  <a:schemeClr val="bg1"/>
                </a:solidFill>
              </a:rPr>
              <a:t>повстанців</a:t>
            </a:r>
            <a:r>
              <a:rPr lang="ru-RU" sz="1900" dirty="0" smtClean="0">
                <a:solidFill>
                  <a:schemeClr val="bg1"/>
                </a:solidFill>
              </a:rPr>
              <a:t>. Як </a:t>
            </a:r>
            <a:r>
              <a:rPr lang="ru-RU" sz="1900" dirty="0" err="1" smtClean="0">
                <a:solidFill>
                  <a:schemeClr val="bg1"/>
                </a:solidFill>
              </a:rPr>
              <a:t>відомо</a:t>
            </a:r>
            <a:r>
              <a:rPr lang="ru-RU" sz="1900" dirty="0" smtClean="0">
                <a:solidFill>
                  <a:schemeClr val="bg1"/>
                </a:solidFill>
              </a:rPr>
              <a:t>, 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/>
                </a:solidFill>
              </a:rPr>
              <a:t>Богдан </a:t>
            </a:r>
            <a:r>
              <a:rPr lang="ru-RU" sz="1900" dirty="0" err="1" smtClean="0">
                <a:solidFill>
                  <a:schemeClr val="bg1"/>
                </a:solidFill>
              </a:rPr>
              <a:t>Хмельницький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підтримав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домагання</a:t>
            </a:r>
            <a:r>
              <a:rPr lang="ru-RU" sz="1900" dirty="0" smtClean="0">
                <a:solidFill>
                  <a:schemeClr val="bg1"/>
                </a:solidFill>
              </a:rPr>
              <a:t> Яна Казимира на </a:t>
            </a:r>
            <a:r>
              <a:rPr lang="ru-RU" sz="1900" dirty="0" err="1" smtClean="0">
                <a:solidFill>
                  <a:schemeClr val="bg1"/>
                </a:solidFill>
              </a:rPr>
              <a:t>польську</a:t>
            </a:r>
            <a:r>
              <a:rPr lang="ru-RU" sz="1900" dirty="0" smtClean="0">
                <a:solidFill>
                  <a:schemeClr val="bg1"/>
                </a:solidFill>
              </a:rPr>
              <a:t> корону, 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/>
                </a:solidFill>
              </a:rPr>
              <a:t>не став </a:t>
            </a:r>
            <a:r>
              <a:rPr lang="ru-RU" sz="1900" dirty="0" err="1" smtClean="0">
                <a:solidFill>
                  <a:schemeClr val="bg1"/>
                </a:solidFill>
              </a:rPr>
              <a:t>штурмувати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Замостя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і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повернувся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з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військом</a:t>
            </a:r>
            <a:r>
              <a:rPr lang="ru-RU" sz="1900" dirty="0" smtClean="0">
                <a:solidFill>
                  <a:schemeClr val="bg1"/>
                </a:solidFill>
              </a:rPr>
              <a:t> на </a:t>
            </a:r>
            <a:r>
              <a:rPr lang="ru-RU" sz="1900" dirty="0" err="1" smtClean="0">
                <a:solidFill>
                  <a:schemeClr val="bg1"/>
                </a:solidFill>
              </a:rPr>
              <a:t>Україну</a:t>
            </a:r>
            <a:r>
              <a:rPr lang="ru-RU" sz="19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uk-UA" sz="5400" dirty="0" smtClean="0">
                <a:latin typeface="Ariston" pitchFamily="66" charset="0"/>
              </a:rPr>
              <a:t>Воєнні роки</a:t>
            </a:r>
            <a:endParaRPr lang="ru-RU" sz="5400" dirty="0">
              <a:latin typeface="Ariston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/>
          <a:lstStyle/>
          <a:p>
            <a:pPr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Повернувшись у </a:t>
            </a:r>
            <a:r>
              <a:rPr lang="ru-RU" sz="1600" dirty="0" err="1" smtClean="0">
                <a:solidFill>
                  <a:schemeClr val="bg1"/>
                </a:solidFill>
              </a:rPr>
              <a:t>свої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маєтки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Юрій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Немирич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очолив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військовий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загін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600" dirty="0" err="1" smtClean="0">
                <a:solidFill>
                  <a:schemeClr val="bg1"/>
                </a:solidFill>
              </a:rPr>
              <a:t>шляхти</a:t>
            </a:r>
            <a:r>
              <a:rPr lang="ru-RU" sz="1600" dirty="0" smtClean="0">
                <a:solidFill>
                  <a:schemeClr val="bg1"/>
                </a:solidFill>
              </a:rPr>
              <a:t>, яка </a:t>
            </a:r>
            <a:r>
              <a:rPr lang="ru-RU" sz="1600" dirty="0" err="1" smtClean="0">
                <a:solidFill>
                  <a:schemeClr val="bg1"/>
                </a:solidFill>
              </a:rPr>
              <a:t>організувалась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виступила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проти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повстанців</a:t>
            </a:r>
            <a:r>
              <a:rPr lang="ru-RU" sz="1600" dirty="0" smtClean="0">
                <a:solidFill>
                  <a:schemeClr val="bg1"/>
                </a:solidFill>
              </a:rPr>
              <a:t> на </a:t>
            </a:r>
            <a:r>
              <a:rPr lang="ru-RU" sz="1600" dirty="0" err="1" smtClean="0">
                <a:solidFill>
                  <a:schemeClr val="bg1"/>
                </a:solidFill>
              </a:rPr>
              <a:t>захист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своїх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600" dirty="0" err="1" smtClean="0">
                <a:solidFill>
                  <a:schemeClr val="bg1"/>
                </a:solidFill>
              </a:rPr>
              <a:t>володінь</a:t>
            </a:r>
            <a:r>
              <a:rPr lang="ru-RU" sz="1600" dirty="0" smtClean="0">
                <a:solidFill>
                  <a:schemeClr val="bg1"/>
                </a:solidFill>
              </a:rPr>
              <a:t>. В 1649 </a:t>
            </a:r>
            <a:r>
              <a:rPr lang="ru-RU" sz="1600" dirty="0" err="1" smtClean="0">
                <a:solidFill>
                  <a:schemeClr val="bg1"/>
                </a:solidFill>
              </a:rPr>
              <a:t>році</a:t>
            </a:r>
            <a:r>
              <a:rPr lang="ru-RU" sz="1600" dirty="0" smtClean="0">
                <a:solidFill>
                  <a:schemeClr val="bg1"/>
                </a:solidFill>
              </a:rPr>
              <a:t> шляхта </a:t>
            </a:r>
            <a:r>
              <a:rPr lang="ru-RU" sz="1600" dirty="0" err="1" smtClean="0">
                <a:solidFill>
                  <a:schemeClr val="bg1"/>
                </a:solidFill>
              </a:rPr>
              <a:t>Київського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воєводства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зібравшись</a:t>
            </a:r>
            <a:r>
              <a:rPr lang="ru-RU" sz="1600" dirty="0" smtClean="0">
                <a:solidFill>
                  <a:schemeClr val="bg1"/>
                </a:solidFill>
              </a:rPr>
              <a:t> на сеймик, </a:t>
            </a:r>
            <a:r>
              <a:rPr lang="ru-RU" sz="1600" dirty="0" err="1" smtClean="0">
                <a:solidFill>
                  <a:schemeClr val="bg1"/>
                </a:solidFill>
              </a:rPr>
              <a:t>вибрала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Немирича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керівником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шляхетського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ополчення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проти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козаків</a:t>
            </a:r>
            <a:r>
              <a:rPr lang="ru-RU" sz="1600" dirty="0" smtClean="0">
                <a:solidFill>
                  <a:schemeClr val="bg1"/>
                </a:solidFill>
              </a:rPr>
              <a:t>, а </a:t>
            </a:r>
            <a:r>
              <a:rPr lang="ru-RU" sz="1600" dirty="0" err="1" smtClean="0">
                <a:solidFill>
                  <a:schemeClr val="bg1"/>
                </a:solidFill>
              </a:rPr>
              <a:t>його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600" dirty="0" err="1" smtClean="0">
                <a:solidFill>
                  <a:schemeClr val="bg1"/>
                </a:solidFill>
              </a:rPr>
              <a:t>помістя</a:t>
            </a:r>
            <a:r>
              <a:rPr lang="ru-RU" sz="1600" dirty="0" smtClean="0">
                <a:solidFill>
                  <a:schemeClr val="bg1"/>
                </a:solidFill>
              </a:rPr>
              <a:t> Горошки (</a:t>
            </a:r>
            <a:r>
              <a:rPr lang="ru-RU" sz="1600" dirty="0" err="1" smtClean="0">
                <a:solidFill>
                  <a:schemeClr val="bg1"/>
                </a:solidFill>
              </a:rPr>
              <a:t>нині</a:t>
            </a:r>
            <a:r>
              <a:rPr lang="ru-RU" sz="1600" dirty="0" smtClean="0">
                <a:solidFill>
                  <a:schemeClr val="bg1"/>
                </a:solidFill>
              </a:rPr>
              <a:t> село </a:t>
            </a:r>
            <a:r>
              <a:rPr lang="ru-RU" sz="1600" dirty="0" err="1" smtClean="0">
                <a:solidFill>
                  <a:schemeClr val="bg1"/>
                </a:solidFill>
              </a:rPr>
              <a:t>Володарсько-Волинського</a:t>
            </a:r>
            <a:r>
              <a:rPr lang="ru-RU" sz="1600" dirty="0" smtClean="0">
                <a:solidFill>
                  <a:schemeClr val="bg1"/>
                </a:solidFill>
              </a:rPr>
              <a:t> району) </a:t>
            </a:r>
            <a:r>
              <a:rPr lang="ru-RU" sz="1600" dirty="0" err="1" smtClean="0">
                <a:solidFill>
                  <a:schemeClr val="bg1"/>
                </a:solidFill>
              </a:rPr>
              <a:t>визначила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центром </a:t>
            </a:r>
            <a:r>
              <a:rPr lang="ru-RU" sz="1600" dirty="0" err="1" smtClean="0">
                <a:solidFill>
                  <a:schemeClr val="bg1"/>
                </a:solidFill>
              </a:rPr>
              <a:t>військових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операцій</a:t>
            </a:r>
            <a:r>
              <a:rPr lang="ru-RU" sz="1600" dirty="0" smtClean="0">
                <a:solidFill>
                  <a:schemeClr val="bg1"/>
                </a:solidFill>
              </a:rPr>
              <a:t>. В 1652 </a:t>
            </a:r>
            <a:r>
              <a:rPr lang="ru-RU" sz="1600" dirty="0" err="1" smtClean="0">
                <a:solidFill>
                  <a:schemeClr val="bg1"/>
                </a:solidFill>
              </a:rPr>
              <a:t>році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київська</a:t>
            </a:r>
            <a:r>
              <a:rPr lang="ru-RU" sz="1600" dirty="0" smtClean="0">
                <a:solidFill>
                  <a:schemeClr val="bg1"/>
                </a:solidFill>
              </a:rPr>
              <a:t> шляхта просила короля </a:t>
            </a:r>
          </a:p>
          <a:p>
            <a:pPr>
              <a:buNone/>
            </a:pPr>
            <a:r>
              <a:rPr lang="ru-RU" sz="1600" dirty="0" err="1" smtClean="0">
                <a:solidFill>
                  <a:schemeClr val="bg1"/>
                </a:solidFill>
              </a:rPr>
              <a:t>нагородити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Немирича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який</a:t>
            </a:r>
            <a:r>
              <a:rPr lang="ru-RU" sz="1600" dirty="0" smtClean="0">
                <a:solidFill>
                  <a:schemeClr val="bg1"/>
                </a:solidFill>
              </a:rPr>
              <a:t> активно </a:t>
            </a:r>
            <a:r>
              <a:rPr lang="ru-RU" sz="1600" dirty="0" err="1" smtClean="0">
                <a:solidFill>
                  <a:schemeClr val="bg1"/>
                </a:solidFill>
              </a:rPr>
              <a:t>виступив</a:t>
            </a:r>
            <a:r>
              <a:rPr lang="ru-RU" sz="1600" dirty="0" smtClean="0">
                <a:solidFill>
                  <a:schemeClr val="bg1"/>
                </a:solidFill>
              </a:rPr>
              <a:t> на </a:t>
            </a:r>
            <a:r>
              <a:rPr lang="ru-RU" sz="1600" dirty="0" err="1" smtClean="0">
                <a:solidFill>
                  <a:schemeClr val="bg1"/>
                </a:solidFill>
              </a:rPr>
              <a:t>захист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шляхетських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маєтків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600" dirty="0" err="1" smtClean="0">
                <a:solidFill>
                  <a:schemeClr val="bg1"/>
                </a:solidFill>
              </a:rPr>
              <a:t>багато</a:t>
            </a:r>
            <a:r>
              <a:rPr lang="ru-RU" sz="1600" dirty="0" smtClean="0">
                <a:solidFill>
                  <a:schemeClr val="bg1"/>
                </a:solidFill>
              </a:rPr>
              <a:t> потратив на </a:t>
            </a:r>
            <a:r>
              <a:rPr lang="ru-RU" sz="1600" dirty="0" err="1" smtClean="0">
                <a:solidFill>
                  <a:schemeClr val="bg1"/>
                </a:solidFill>
              </a:rPr>
              <a:t>це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своїх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коштів</a:t>
            </a:r>
            <a:r>
              <a:rPr lang="ru-RU" sz="1600" dirty="0" smtClean="0">
                <a:solidFill>
                  <a:schemeClr val="bg1"/>
                </a:solidFill>
              </a:rPr>
              <a:t>. В 1651 — 1655 </a:t>
            </a:r>
            <a:r>
              <a:rPr lang="ru-RU" sz="1600" dirty="0" err="1" smtClean="0">
                <a:solidFill>
                  <a:schemeClr val="bg1"/>
                </a:solidFill>
              </a:rPr>
              <a:t>рр</a:t>
            </a:r>
            <a:r>
              <a:rPr lang="ru-RU" sz="1600" dirty="0" smtClean="0">
                <a:solidFill>
                  <a:schemeClr val="bg1"/>
                </a:solidFill>
              </a:rPr>
              <a:t>. Ю. </a:t>
            </a:r>
            <a:r>
              <a:rPr lang="ru-RU" sz="1600" dirty="0" err="1" smtClean="0">
                <a:solidFill>
                  <a:schemeClr val="bg1"/>
                </a:solidFill>
              </a:rPr>
              <a:t>Немирич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600" dirty="0" err="1" smtClean="0">
                <a:solidFill>
                  <a:schemeClr val="bg1"/>
                </a:solidFill>
              </a:rPr>
              <a:t>неодноразово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вибирався</a:t>
            </a:r>
            <a:r>
              <a:rPr lang="ru-RU" sz="1600" dirty="0" smtClean="0">
                <a:solidFill>
                  <a:schemeClr val="bg1"/>
                </a:solidFill>
              </a:rPr>
              <a:t> послом на </a:t>
            </a:r>
            <a:r>
              <a:rPr lang="ru-RU" sz="1600" dirty="0" err="1" smtClean="0">
                <a:solidFill>
                  <a:schemeClr val="bg1"/>
                </a:solidFill>
              </a:rPr>
              <a:t>різні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сейми</a:t>
            </a:r>
            <a:r>
              <a:rPr lang="ru-RU" sz="1600" dirty="0" smtClean="0">
                <a:solidFill>
                  <a:schemeClr val="bg1"/>
                </a:solidFill>
              </a:rPr>
              <a:t>, де </a:t>
            </a:r>
            <a:r>
              <a:rPr lang="ru-RU" sz="1600" dirty="0" err="1" smtClean="0">
                <a:solidFill>
                  <a:schemeClr val="bg1"/>
                </a:solidFill>
              </a:rPr>
              <a:t>відстоював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інтереси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місцевих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600" dirty="0" err="1" smtClean="0">
                <a:solidFill>
                  <a:schemeClr val="bg1"/>
                </a:solidFill>
              </a:rPr>
              <a:t>поміщиків</a:t>
            </a:r>
            <a:r>
              <a:rPr lang="ru-RU" sz="1600" dirty="0" smtClean="0">
                <a:solidFill>
                  <a:schemeClr val="bg1"/>
                </a:solidFill>
              </a:rPr>
              <a:t>. Коли в 1655 </a:t>
            </a:r>
            <a:r>
              <a:rPr lang="ru-RU" sz="1600" dirty="0" err="1" smtClean="0">
                <a:solidFill>
                  <a:schemeClr val="bg1"/>
                </a:solidFill>
              </a:rPr>
              <a:t>році</a:t>
            </a:r>
            <a:r>
              <a:rPr lang="ru-RU" sz="1600" dirty="0" smtClean="0">
                <a:solidFill>
                  <a:schemeClr val="bg1"/>
                </a:solidFill>
              </a:rPr>
              <a:t> на Польщу напало </a:t>
            </a:r>
            <a:r>
              <a:rPr lang="ru-RU" sz="1600" dirty="0" err="1" smtClean="0">
                <a:solidFill>
                  <a:schemeClr val="bg1"/>
                </a:solidFill>
              </a:rPr>
              <a:t>шведське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військо</a:t>
            </a:r>
            <a:r>
              <a:rPr lang="ru-RU" sz="1600" dirty="0" smtClean="0">
                <a:solidFill>
                  <a:schemeClr val="bg1"/>
                </a:solidFill>
              </a:rPr>
              <a:t> короля Карла 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X, </a:t>
            </a:r>
            <a:r>
              <a:rPr lang="ru-RU" sz="1600" dirty="0" err="1" smtClean="0">
                <a:solidFill>
                  <a:schemeClr val="bg1"/>
                </a:solidFill>
              </a:rPr>
              <a:t>Немирич</a:t>
            </a:r>
            <a:r>
              <a:rPr lang="ru-RU" sz="1600" dirty="0" smtClean="0">
                <a:solidFill>
                  <a:schemeClr val="bg1"/>
                </a:solidFill>
              </a:rPr>
              <a:t>, як </a:t>
            </a:r>
            <a:r>
              <a:rPr lang="ru-RU" sz="1600" dirty="0" err="1" smtClean="0">
                <a:solidFill>
                  <a:schemeClr val="bg1"/>
                </a:solidFill>
              </a:rPr>
              <a:t>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багато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інших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шляхтичів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перейшов</a:t>
            </a:r>
            <a:r>
              <a:rPr lang="ru-RU" sz="1600" dirty="0" smtClean="0">
                <a:solidFill>
                  <a:schemeClr val="bg1"/>
                </a:solidFill>
              </a:rPr>
              <a:t> на </a:t>
            </a:r>
            <a:r>
              <a:rPr lang="ru-RU" sz="1600" dirty="0" err="1" smtClean="0">
                <a:solidFill>
                  <a:schemeClr val="bg1"/>
                </a:solidFill>
              </a:rPr>
              <a:t>його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бік</a:t>
            </a:r>
            <a:r>
              <a:rPr lang="ru-RU" sz="1600" dirty="0" smtClean="0">
                <a:solidFill>
                  <a:schemeClr val="bg1"/>
                </a:solidFill>
              </a:rPr>
              <a:t>. Для </a:t>
            </a:r>
            <a:r>
              <a:rPr lang="ru-RU" sz="1600" dirty="0" err="1" smtClean="0">
                <a:solidFill>
                  <a:schemeClr val="bg1"/>
                </a:solidFill>
              </a:rPr>
              <a:t>нього</a:t>
            </a:r>
            <a:r>
              <a:rPr lang="ru-RU" sz="1600" dirty="0" smtClean="0">
                <a:solidFill>
                  <a:schemeClr val="bg1"/>
                </a:solidFill>
              </a:rPr>
              <a:t> як </a:t>
            </a:r>
          </a:p>
          <a:p>
            <a:pPr>
              <a:buNone/>
            </a:pPr>
            <a:r>
              <a:rPr lang="ru-RU" sz="1600" dirty="0" err="1" smtClean="0">
                <a:solidFill>
                  <a:schemeClr val="bg1"/>
                </a:solidFill>
              </a:rPr>
              <a:t>представника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антитринітаріан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проти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яких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католицьке</a:t>
            </a:r>
            <a:r>
              <a:rPr lang="ru-RU" sz="1600" dirty="0" smtClean="0">
                <a:solidFill>
                  <a:schemeClr val="bg1"/>
                </a:solidFill>
              </a:rPr>
              <a:t> духовенство </a:t>
            </a:r>
          </a:p>
          <a:p>
            <a:pPr>
              <a:buNone/>
            </a:pPr>
            <a:r>
              <a:rPr lang="ru-RU" sz="1600" dirty="0" err="1" smtClean="0">
                <a:solidFill>
                  <a:schemeClr val="bg1"/>
                </a:solidFill>
              </a:rPr>
              <a:t>організовувало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жорстокі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гоніння</a:t>
            </a:r>
            <a:r>
              <a:rPr lang="ru-RU" sz="1600" dirty="0" smtClean="0">
                <a:solidFill>
                  <a:schemeClr val="bg1"/>
                </a:solidFill>
              </a:rPr>
              <a:t> не </a:t>
            </a:r>
            <a:r>
              <a:rPr lang="ru-RU" sz="1600" dirty="0" err="1" smtClean="0">
                <a:solidFill>
                  <a:schemeClr val="bg1"/>
                </a:solidFill>
              </a:rPr>
              <a:t>було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мотивів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захищати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католицьку</a:t>
            </a:r>
            <a:r>
              <a:rPr lang="ru-RU" sz="1600" dirty="0" smtClean="0">
                <a:solidFill>
                  <a:schemeClr val="bg1"/>
                </a:solidFill>
              </a:rPr>
              <a:t> Поль-</a:t>
            </a:r>
          </a:p>
          <a:p>
            <a:pPr>
              <a:buNone/>
            </a:pPr>
            <a:r>
              <a:rPr lang="ru-RU" sz="1600" dirty="0" err="1" smtClean="0">
                <a:solidFill>
                  <a:schemeClr val="bg1"/>
                </a:solidFill>
              </a:rPr>
              <a:t>щу</a:t>
            </a:r>
            <a:r>
              <a:rPr lang="ru-RU" sz="1600" dirty="0" smtClean="0">
                <a:solidFill>
                  <a:schemeClr val="bg1"/>
                </a:solidFill>
              </a:rPr>
              <a:t>. </a:t>
            </a:r>
            <a:r>
              <a:rPr lang="ru-RU" sz="1600" dirty="0" err="1" smtClean="0">
                <a:solidFill>
                  <a:schemeClr val="bg1"/>
                </a:solidFill>
              </a:rPr>
              <a:t>Однак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інтереси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шведів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теж</a:t>
            </a:r>
            <a:r>
              <a:rPr lang="ru-RU" sz="1600" dirty="0" smtClean="0">
                <a:solidFill>
                  <a:schemeClr val="bg1"/>
                </a:solidFill>
              </a:rPr>
              <a:t> не </a:t>
            </a:r>
          </a:p>
          <a:p>
            <a:pPr>
              <a:buNone/>
            </a:pPr>
            <a:r>
              <a:rPr lang="ru-RU" sz="1600" dirty="0" err="1" smtClean="0">
                <a:solidFill>
                  <a:schemeClr val="bg1"/>
                </a:solidFill>
              </a:rPr>
              <a:t>були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співзвучні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з</a:t>
            </a:r>
            <a:r>
              <a:rPr lang="ru-RU" sz="1600" dirty="0" smtClean="0">
                <a:solidFill>
                  <a:schemeClr val="bg1"/>
                </a:solidFill>
              </a:rPr>
              <a:t> настроями </a:t>
            </a:r>
            <a:r>
              <a:rPr lang="ru-RU" sz="1600" dirty="0" err="1" smtClean="0">
                <a:solidFill>
                  <a:schemeClr val="bg1"/>
                </a:solidFill>
              </a:rPr>
              <a:t>Немирича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наступного</a:t>
            </a:r>
            <a:r>
              <a:rPr lang="ru-RU" sz="1600" dirty="0" smtClean="0">
                <a:solidFill>
                  <a:schemeClr val="bg1"/>
                </a:solidFill>
              </a:rPr>
              <a:t> року </a:t>
            </a:r>
            <a:r>
              <a:rPr lang="ru-RU" sz="1600" dirty="0" err="1" smtClean="0">
                <a:solidFill>
                  <a:schemeClr val="bg1"/>
                </a:solidFill>
              </a:rPr>
              <a:t>він</a:t>
            </a:r>
            <a:r>
              <a:rPr lang="ru-RU" sz="1600" dirty="0" smtClean="0">
                <a:solidFill>
                  <a:schemeClr val="bg1"/>
                </a:solidFill>
              </a:rPr>
              <a:t> переходить на </a:t>
            </a:r>
            <a:r>
              <a:rPr lang="ru-RU" sz="1600" dirty="0" err="1" smtClean="0">
                <a:solidFill>
                  <a:schemeClr val="bg1"/>
                </a:solidFill>
              </a:rPr>
              <a:t>бік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Богдана </a:t>
            </a:r>
            <a:r>
              <a:rPr lang="ru-RU" sz="1600" dirty="0" err="1" smtClean="0">
                <a:solidFill>
                  <a:schemeClr val="bg1"/>
                </a:solidFill>
              </a:rPr>
              <a:t>Хмельницького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який</a:t>
            </a:r>
            <a:r>
              <a:rPr lang="ru-RU" sz="1600" dirty="0" smtClean="0">
                <a:solidFill>
                  <a:schemeClr val="bg1"/>
                </a:solidFill>
              </a:rPr>
              <a:t> в той час </a:t>
            </a:r>
            <a:r>
              <a:rPr lang="ru-RU" sz="1600" dirty="0" err="1" smtClean="0">
                <a:solidFill>
                  <a:schemeClr val="bg1"/>
                </a:solidFill>
              </a:rPr>
              <a:t>був</a:t>
            </a:r>
            <a:r>
              <a:rPr lang="ru-RU" sz="1600" dirty="0" smtClean="0">
                <a:solidFill>
                  <a:schemeClr val="bg1"/>
                </a:solidFill>
              </a:rPr>
              <a:t> союзником </a:t>
            </a:r>
            <a:r>
              <a:rPr lang="ru-RU" sz="1600" dirty="0" err="1" smtClean="0">
                <a:solidFill>
                  <a:schemeClr val="bg1"/>
                </a:solidFill>
              </a:rPr>
              <a:t>шведського</a:t>
            </a:r>
            <a:r>
              <a:rPr lang="ru-RU" sz="1600" dirty="0" smtClean="0">
                <a:solidFill>
                  <a:schemeClr val="bg1"/>
                </a:solidFill>
              </a:rPr>
              <a:t> короля. Є </a:t>
            </a:r>
          </a:p>
          <a:p>
            <a:pPr>
              <a:buNone/>
            </a:pPr>
            <a:r>
              <a:rPr lang="ru-RU" sz="1600" dirty="0" err="1" smtClean="0">
                <a:solidFill>
                  <a:schemeClr val="bg1"/>
                </a:solidFill>
              </a:rPr>
              <a:t>свідчення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ніжинського</a:t>
            </a:r>
            <a:r>
              <a:rPr lang="ru-RU" sz="1600" dirty="0" smtClean="0">
                <a:solidFill>
                  <a:schemeClr val="bg1"/>
                </a:solidFill>
              </a:rPr>
              <a:t> протопопа Максима Филимоновича про те, </a:t>
            </a:r>
            <a:r>
              <a:rPr lang="ru-RU" sz="1600" dirty="0" err="1" smtClean="0">
                <a:solidFill>
                  <a:schemeClr val="bg1"/>
                </a:solidFill>
              </a:rPr>
              <a:t>що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Немирич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вступив на </a:t>
            </a:r>
            <a:r>
              <a:rPr lang="ru-RU" sz="1600" dirty="0" err="1" smtClean="0">
                <a:solidFill>
                  <a:schemeClr val="bg1"/>
                </a:solidFill>
              </a:rPr>
              <a:t>козацьку</a:t>
            </a:r>
            <a:r>
              <a:rPr lang="ru-RU" sz="1600" dirty="0" smtClean="0">
                <a:solidFill>
                  <a:schemeClr val="bg1"/>
                </a:solidFill>
              </a:rPr>
              <a:t> службу </a:t>
            </a:r>
            <a:r>
              <a:rPr lang="ru-RU" sz="1600" dirty="0" err="1" smtClean="0">
                <a:solidFill>
                  <a:schemeClr val="bg1"/>
                </a:solidFill>
              </a:rPr>
              <a:t>тижнів</a:t>
            </a:r>
            <a:r>
              <a:rPr lang="ru-RU" sz="1600" dirty="0" smtClean="0">
                <a:solidFill>
                  <a:schemeClr val="bg1"/>
                </a:solidFill>
              </a:rPr>
              <a:t> за два-три до </a:t>
            </a:r>
            <a:r>
              <a:rPr lang="ru-RU" sz="1600" dirty="0" err="1" smtClean="0">
                <a:solidFill>
                  <a:schemeClr val="bg1"/>
                </a:solidFill>
              </a:rPr>
              <a:t>смерті</a:t>
            </a:r>
            <a:r>
              <a:rPr lang="ru-RU" sz="1600" dirty="0" smtClean="0">
                <a:solidFill>
                  <a:schemeClr val="bg1"/>
                </a:solidFill>
              </a:rPr>
              <a:t> Богдана </a:t>
            </a:r>
          </a:p>
          <a:p>
            <a:pPr>
              <a:buNone/>
            </a:pPr>
            <a:r>
              <a:rPr lang="ru-RU" sz="1600" dirty="0" err="1" smtClean="0">
                <a:solidFill>
                  <a:schemeClr val="bg1"/>
                </a:solidFill>
              </a:rPr>
              <a:t>Хмельницького</a:t>
            </a:r>
            <a:r>
              <a:rPr lang="ru-RU" sz="1600" dirty="0" smtClean="0">
                <a:solidFill>
                  <a:schemeClr val="bg1"/>
                </a:solidFill>
              </a:rPr>
              <a:t> (помер 27 </a:t>
            </a:r>
            <a:r>
              <a:rPr lang="ru-RU" sz="1600" dirty="0" err="1" smtClean="0">
                <a:solidFill>
                  <a:schemeClr val="bg1"/>
                </a:solidFill>
              </a:rPr>
              <a:t>червня</a:t>
            </a:r>
            <a:r>
              <a:rPr lang="ru-RU" sz="1600" dirty="0" smtClean="0">
                <a:solidFill>
                  <a:schemeClr val="bg1"/>
                </a:solidFill>
              </a:rPr>
              <a:t> 1657 року).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>
              <a:buNone/>
            </a:pPr>
            <a:r>
              <a:rPr lang="ru-RU" sz="2000" dirty="0" err="1" smtClean="0">
                <a:solidFill>
                  <a:schemeClr val="bg1"/>
                </a:solidFill>
              </a:rPr>
              <a:t>Пізніше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діяльність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Юрія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Немирича</a:t>
            </a:r>
            <a:r>
              <a:rPr lang="ru-RU" sz="2000" dirty="0" smtClean="0">
                <a:solidFill>
                  <a:schemeClr val="bg1"/>
                </a:solidFill>
              </a:rPr>
              <a:t> стала </a:t>
            </a:r>
            <a:r>
              <a:rPr lang="ru-RU" sz="2000" dirty="0" err="1" smtClean="0">
                <a:solidFill>
                  <a:schemeClr val="bg1"/>
                </a:solidFill>
              </a:rPr>
              <a:t>досить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помітною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стривожила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000" dirty="0" err="1" smtClean="0">
                <a:solidFill>
                  <a:schemeClr val="bg1"/>
                </a:solidFill>
              </a:rPr>
              <a:t>московський</a:t>
            </a:r>
            <a:r>
              <a:rPr lang="ru-RU" sz="2000" dirty="0" smtClean="0">
                <a:solidFill>
                  <a:schemeClr val="bg1"/>
                </a:solidFill>
              </a:rPr>
              <a:t> уряд, </a:t>
            </a:r>
            <a:r>
              <a:rPr lang="ru-RU" sz="2000" dirty="0" err="1" smtClean="0">
                <a:solidFill>
                  <a:schemeClr val="bg1"/>
                </a:solidFill>
              </a:rPr>
              <a:t>оскільки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він</a:t>
            </a:r>
            <a:r>
              <a:rPr lang="ru-RU" sz="2000" dirty="0" smtClean="0">
                <a:solidFill>
                  <a:schemeClr val="bg1"/>
                </a:solidFill>
              </a:rPr>
              <a:t> не </a:t>
            </a:r>
            <a:r>
              <a:rPr lang="ru-RU" sz="2000" dirty="0" err="1" smtClean="0">
                <a:solidFill>
                  <a:schemeClr val="bg1"/>
                </a:solidFill>
              </a:rPr>
              <a:t>приймав</a:t>
            </a:r>
            <a:r>
              <a:rPr lang="ru-RU" sz="2000" dirty="0" smtClean="0">
                <a:solidFill>
                  <a:schemeClr val="bg1"/>
                </a:solidFill>
              </a:rPr>
              <a:t> присяги на </a:t>
            </a:r>
            <a:r>
              <a:rPr lang="ru-RU" sz="2000" dirty="0" err="1" smtClean="0">
                <a:solidFill>
                  <a:schemeClr val="bg1"/>
                </a:solidFill>
              </a:rPr>
              <a:t>вірність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російському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царю. </a:t>
            </a:r>
            <a:r>
              <a:rPr lang="ru-RU" sz="2000" dirty="0" err="1" smtClean="0">
                <a:solidFill>
                  <a:schemeClr val="bg1"/>
                </a:solidFill>
              </a:rPr>
              <a:t>Безперечно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плідна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діяльність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Юрія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Немирича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відноситься</a:t>
            </a:r>
            <a:r>
              <a:rPr lang="ru-RU" sz="2000" dirty="0" smtClean="0">
                <a:solidFill>
                  <a:schemeClr val="bg1"/>
                </a:solidFill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</a:rPr>
              <a:t>часів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000" dirty="0" err="1" smtClean="0">
                <a:solidFill>
                  <a:schemeClr val="bg1"/>
                </a:solidFill>
              </a:rPr>
              <a:t>гетьмана</a:t>
            </a:r>
            <a:r>
              <a:rPr lang="ru-RU" sz="2000" dirty="0" smtClean="0">
                <a:solidFill>
                  <a:schemeClr val="bg1"/>
                </a:solidFill>
              </a:rPr>
              <a:t> І. </a:t>
            </a:r>
            <a:r>
              <a:rPr lang="ru-RU" sz="2000" dirty="0" err="1" smtClean="0">
                <a:solidFill>
                  <a:schemeClr val="bg1"/>
                </a:solidFill>
              </a:rPr>
              <a:t>Виговського</a:t>
            </a:r>
            <a:r>
              <a:rPr lang="ru-RU" sz="2000" dirty="0" smtClean="0">
                <a:solidFill>
                  <a:schemeClr val="bg1"/>
                </a:solidFill>
              </a:rPr>
              <a:t>. З переходом на сторону </a:t>
            </a:r>
            <a:r>
              <a:rPr lang="ru-RU" sz="2000" dirty="0" err="1" smtClean="0">
                <a:solidFill>
                  <a:schemeClr val="bg1"/>
                </a:solidFill>
              </a:rPr>
              <a:t>українського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війська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Немирич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000" dirty="0" err="1" smtClean="0">
                <a:solidFill>
                  <a:schemeClr val="bg1"/>
                </a:solidFill>
              </a:rPr>
              <a:t>прийняв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православну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віру.З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Іваном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Виговським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Немирич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був</a:t>
            </a:r>
            <a:r>
              <a:rPr lang="ru-RU" sz="2000" dirty="0" smtClean="0">
                <a:solidFill>
                  <a:schemeClr val="bg1"/>
                </a:solidFill>
              </a:rPr>
              <a:t> давно </a:t>
            </a:r>
            <a:r>
              <a:rPr lang="ru-RU" sz="2000" dirty="0" err="1" smtClean="0">
                <a:solidFill>
                  <a:schemeClr val="bg1"/>
                </a:solidFill>
              </a:rPr>
              <a:t>знайомий</a:t>
            </a:r>
            <a:r>
              <a:rPr lang="ru-RU" sz="2000" dirty="0" smtClean="0">
                <a:solidFill>
                  <a:schemeClr val="bg1"/>
                </a:solidFill>
              </a:rPr>
              <a:t>.  </a:t>
            </a:r>
            <a:r>
              <a:rPr lang="ru-RU" sz="2000" dirty="0" err="1" smtClean="0">
                <a:solidFill>
                  <a:schemeClr val="bg1"/>
                </a:solidFill>
              </a:rPr>
              <a:t>Адже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Вигів</a:t>
            </a:r>
            <a:r>
              <a:rPr lang="ru-RU" sz="2000" dirty="0" smtClean="0">
                <a:solidFill>
                  <a:schemeClr val="bg1"/>
                </a:solidFill>
              </a:rPr>
              <a:t> — </a:t>
            </a:r>
          </a:p>
          <a:p>
            <a:pPr>
              <a:buNone/>
            </a:pPr>
            <a:r>
              <a:rPr lang="ru-RU" sz="2000" dirty="0" err="1" smtClean="0">
                <a:solidFill>
                  <a:schemeClr val="bg1"/>
                </a:solidFill>
              </a:rPr>
              <a:t>помістя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Виговських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дароване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їм</a:t>
            </a:r>
            <a:r>
              <a:rPr lang="ru-RU" sz="2000" dirty="0" smtClean="0">
                <a:solidFill>
                  <a:schemeClr val="bg1"/>
                </a:solidFill>
              </a:rPr>
              <a:t> в 1554 </a:t>
            </a:r>
            <a:r>
              <a:rPr lang="ru-RU" sz="2000" dirty="0" err="1" smtClean="0">
                <a:solidFill>
                  <a:schemeClr val="bg1"/>
                </a:solidFill>
              </a:rPr>
              <a:t>році</a:t>
            </a:r>
            <a:r>
              <a:rPr lang="ru-RU" sz="2000" dirty="0" smtClean="0">
                <a:solidFill>
                  <a:schemeClr val="bg1"/>
                </a:solidFill>
              </a:rPr>
              <a:t> королем </a:t>
            </a:r>
            <a:r>
              <a:rPr lang="ru-RU" sz="2000" dirty="0" err="1" smtClean="0">
                <a:solidFill>
                  <a:schemeClr val="bg1"/>
                </a:solidFill>
              </a:rPr>
              <a:t>Сигізмундом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межувало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000" dirty="0" err="1" smtClean="0">
                <a:solidFill>
                  <a:schemeClr val="bg1"/>
                </a:solidFill>
              </a:rPr>
              <a:t>маєтками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Немирича</a:t>
            </a:r>
            <a:r>
              <a:rPr lang="ru-RU" sz="2000" dirty="0" smtClean="0">
                <a:solidFill>
                  <a:schemeClr val="bg1"/>
                </a:solidFill>
              </a:rPr>
              <a:t>. Роль </a:t>
            </a:r>
            <a:r>
              <a:rPr lang="ru-RU" sz="2000" dirty="0" err="1" smtClean="0">
                <a:solidFill>
                  <a:schemeClr val="bg1"/>
                </a:solidFill>
              </a:rPr>
              <a:t>Юрія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Немирича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період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гетьманства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Виговського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була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значимою.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Вона </a:t>
            </a:r>
            <a:r>
              <a:rPr lang="ru-RU" sz="2000" dirty="0" err="1" smtClean="0">
                <a:solidFill>
                  <a:schemeClr val="bg1"/>
                </a:solidFill>
              </a:rPr>
              <a:t>зумовлювалась</a:t>
            </a:r>
            <a:r>
              <a:rPr lang="ru-RU" sz="2000" dirty="0" smtClean="0">
                <a:solidFill>
                  <a:schemeClr val="bg1"/>
                </a:solidFill>
              </a:rPr>
              <a:t> як </a:t>
            </a:r>
            <a:r>
              <a:rPr lang="ru-RU" sz="2000" dirty="0" err="1" smtClean="0">
                <a:solidFill>
                  <a:schemeClr val="bg1"/>
                </a:solidFill>
              </a:rPr>
              <a:t>дипломатичними</a:t>
            </a:r>
            <a:r>
              <a:rPr lang="ru-RU" sz="2000" dirty="0" smtClean="0">
                <a:solidFill>
                  <a:schemeClr val="bg1"/>
                </a:solidFill>
              </a:rPr>
              <a:t> талантами, так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військовою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000" dirty="0" err="1" smtClean="0">
                <a:solidFill>
                  <a:schemeClr val="bg1"/>
                </a:solidFill>
              </a:rPr>
              <a:t>допомогою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Оскільки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Виговський</a:t>
            </a:r>
            <a:r>
              <a:rPr lang="ru-RU" sz="2000" dirty="0" smtClean="0">
                <a:solidFill>
                  <a:schemeClr val="bg1"/>
                </a:solidFill>
              </a:rPr>
              <a:t>, не </a:t>
            </a:r>
            <a:r>
              <a:rPr lang="ru-RU" sz="2000" dirty="0" err="1" smtClean="0">
                <a:solidFill>
                  <a:schemeClr val="bg1"/>
                </a:solidFill>
              </a:rPr>
              <a:t>маючи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надійної</a:t>
            </a:r>
            <a:r>
              <a:rPr lang="ru-RU" sz="2000" dirty="0" smtClean="0">
                <a:solidFill>
                  <a:schemeClr val="bg1"/>
                </a:solidFill>
              </a:rPr>
              <a:t> опори </a:t>
            </a:r>
            <a:r>
              <a:rPr lang="ru-RU" sz="2000" dirty="0" err="1" smtClean="0">
                <a:solidFill>
                  <a:schemeClr val="bg1"/>
                </a:solidFill>
              </a:rPr>
              <a:t>серед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козаків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</a:p>
          <a:p>
            <a:pPr>
              <a:buNone/>
            </a:pPr>
            <a:r>
              <a:rPr lang="ru-RU" sz="2000" dirty="0" err="1" smtClean="0">
                <a:solidFill>
                  <a:schemeClr val="bg1"/>
                </a:solidFill>
              </a:rPr>
              <a:t>змушений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був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певною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мірою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спиратись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наймані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війська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Крім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того, </a:t>
            </a:r>
            <a:r>
              <a:rPr lang="ru-RU" sz="2000" dirty="0" err="1" smtClean="0">
                <a:solidFill>
                  <a:schemeClr val="bg1"/>
                </a:solidFill>
              </a:rPr>
              <a:t>Немирич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виходець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Київщини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мав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значний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вплив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місцеву</a:t>
            </a:r>
            <a:r>
              <a:rPr lang="ru-RU" sz="2000" dirty="0" smtClean="0">
                <a:solidFill>
                  <a:schemeClr val="bg1"/>
                </a:solidFill>
              </a:rPr>
              <a:t> шляхту.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</a:t>
            </a:r>
            <a:r>
              <a:rPr lang="ru-RU" dirty="0" smtClean="0">
                <a:solidFill>
                  <a:schemeClr val="bg1"/>
                </a:solidFill>
              </a:rPr>
              <a:t>Крім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того, 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Україні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відбуваються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бурхливі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процеси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майнової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диференціації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Населення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розділилось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smtClean="0">
                <a:solidFill>
                  <a:schemeClr val="bg1"/>
                </a:solidFill>
              </a:rPr>
              <a:t>посполитих</a:t>
            </a:r>
            <a:r>
              <a:rPr lang="ru-RU" dirty="0" smtClean="0">
                <a:solidFill>
                  <a:schemeClr val="bg1"/>
                </a:solidFill>
              </a:rPr>
              <a:t> (селян), </a:t>
            </a:r>
            <a:r>
              <a:rPr lang="ru-RU" dirty="0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повернулись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до </a:t>
            </a:r>
            <a:r>
              <a:rPr lang="ru-RU" dirty="0" smtClean="0">
                <a:solidFill>
                  <a:schemeClr val="bg1"/>
                </a:solidFill>
              </a:rPr>
              <a:t>землеробських</a:t>
            </a:r>
            <a:r>
              <a:rPr lang="ru-RU" dirty="0" smtClean="0">
                <a:solidFill>
                  <a:schemeClr val="bg1"/>
                </a:solidFill>
              </a:rPr>
              <a:t> занять, та </a:t>
            </a:r>
            <a:r>
              <a:rPr lang="ru-RU" dirty="0" smtClean="0">
                <a:solidFill>
                  <a:schemeClr val="bg1"/>
                </a:solidFill>
              </a:rPr>
              <a:t>козаків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smtClean="0">
                <a:solidFill>
                  <a:schemeClr val="bg1"/>
                </a:solidFill>
              </a:rPr>
              <a:t>військовий</a:t>
            </a:r>
            <a:r>
              <a:rPr lang="ru-RU" dirty="0" smtClean="0">
                <a:solidFill>
                  <a:schemeClr val="bg1"/>
                </a:solidFill>
              </a:rPr>
              <a:t> стан), В </a:t>
            </a:r>
            <a:r>
              <a:rPr lang="ru-RU" dirty="0" err="1" smtClean="0">
                <a:solidFill>
                  <a:schemeClr val="bg1"/>
                </a:solidFill>
              </a:rPr>
              <a:t>середовищі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козаків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теж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виникло</a:t>
            </a:r>
            <a:r>
              <a:rPr lang="ru-RU" dirty="0" smtClean="0">
                <a:solidFill>
                  <a:schemeClr val="bg1"/>
                </a:solidFill>
              </a:rPr>
              <a:t> два </a:t>
            </a:r>
            <a:r>
              <a:rPr lang="ru-RU" dirty="0" err="1" smtClean="0">
                <a:solidFill>
                  <a:schemeClr val="bg1"/>
                </a:solidFill>
              </a:rPr>
              <a:t>прошарки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err="1" smtClean="0">
                <a:solidFill>
                  <a:schemeClr val="bg1"/>
                </a:solidFill>
              </a:rPr>
              <a:t>простих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козаків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аристократія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називала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козацькою</a:t>
            </a:r>
            <a:r>
              <a:rPr lang="ru-RU" dirty="0" smtClean="0">
                <a:solidFill>
                  <a:schemeClr val="bg1"/>
                </a:solidFill>
              </a:rPr>
              <a:t> черню, та </a:t>
            </a:r>
            <a:r>
              <a:rPr lang="ru-RU" dirty="0" err="1" smtClean="0">
                <a:solidFill>
                  <a:schemeClr val="bg1"/>
                </a:solidFill>
              </a:rPr>
              <a:t>значних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тобто</a:t>
            </a:r>
            <a:r>
              <a:rPr lang="ru-RU" dirty="0" smtClean="0">
                <a:solidFill>
                  <a:schemeClr val="bg1"/>
                </a:solidFill>
              </a:rPr>
              <a:t> старшину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багатих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козаків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шляхтичів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пристали до </a:t>
            </a:r>
            <a:r>
              <a:rPr lang="ru-RU" dirty="0" err="1" smtClean="0">
                <a:solidFill>
                  <a:schemeClr val="bg1"/>
                </a:solidFill>
              </a:rPr>
              <a:t>козацтва</a:t>
            </a:r>
            <a:r>
              <a:rPr lang="ru-RU" dirty="0" smtClean="0">
                <a:solidFill>
                  <a:schemeClr val="bg1"/>
                </a:solidFill>
              </a:rPr>
              <a:t>. До </a:t>
            </a:r>
            <a:r>
              <a:rPr lang="ru-RU" dirty="0" err="1" smtClean="0">
                <a:solidFill>
                  <a:schemeClr val="bg1"/>
                </a:solidFill>
              </a:rPr>
              <a:t>цієї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групи</a:t>
            </a:r>
            <a:r>
              <a:rPr lang="ru-RU" dirty="0" smtClean="0">
                <a:solidFill>
                  <a:schemeClr val="bg1"/>
                </a:solidFill>
              </a:rPr>
              <a:t> належали </a:t>
            </a:r>
            <a:r>
              <a:rPr lang="ru-RU" dirty="0" err="1" smtClean="0">
                <a:solidFill>
                  <a:schemeClr val="bg1"/>
                </a:solidFill>
              </a:rPr>
              <a:t>освічені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інтелігентні</a:t>
            </a:r>
            <a:r>
              <a:rPr lang="ru-RU" dirty="0" smtClean="0">
                <a:solidFill>
                  <a:schemeClr val="bg1"/>
                </a:solidFill>
              </a:rPr>
              <a:t> люди 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козацького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середовища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вище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православне</a:t>
            </a:r>
            <a:r>
              <a:rPr lang="ru-RU" dirty="0" smtClean="0">
                <a:solidFill>
                  <a:schemeClr val="bg1"/>
                </a:solidFill>
              </a:rPr>
              <a:t> духовенство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багаті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міщани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643183"/>
            <a:ext cx="77153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Важливу</a:t>
            </a:r>
            <a:r>
              <a:rPr lang="ru-RU" dirty="0" smtClean="0">
                <a:solidFill>
                  <a:schemeClr val="bg1"/>
                </a:solidFill>
              </a:rPr>
              <a:t> роль мала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його</a:t>
            </a:r>
            <a:r>
              <a:rPr lang="ru-RU" dirty="0" smtClean="0">
                <a:solidFill>
                  <a:schemeClr val="bg1"/>
                </a:solidFill>
              </a:rPr>
              <a:t> дипломатична </a:t>
            </a:r>
            <a:r>
              <a:rPr lang="ru-RU" dirty="0" err="1" smtClean="0">
                <a:solidFill>
                  <a:schemeClr val="bg1"/>
                </a:solidFill>
              </a:rPr>
              <a:t>діяльність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Його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вважають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основним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автором </a:t>
            </a:r>
            <a:r>
              <a:rPr lang="ru-RU" dirty="0" err="1" smtClean="0">
                <a:solidFill>
                  <a:schemeClr val="bg1"/>
                </a:solidFill>
              </a:rPr>
              <a:t>Гадяцького</a:t>
            </a:r>
            <a:r>
              <a:rPr lang="ru-RU" dirty="0" smtClean="0">
                <a:solidFill>
                  <a:schemeClr val="bg1"/>
                </a:solidFill>
              </a:rPr>
              <a:t> договору. На </a:t>
            </a:r>
            <a:r>
              <a:rPr lang="ru-RU" dirty="0" err="1" smtClean="0">
                <a:solidFill>
                  <a:schemeClr val="bg1"/>
                </a:solidFill>
              </a:rPr>
              <a:t>допиті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Москві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Юрій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Ілля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Виговські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називали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Гадяцькі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статі</a:t>
            </a:r>
            <a:r>
              <a:rPr lang="ru-RU" dirty="0" smtClean="0">
                <a:solidFill>
                  <a:schemeClr val="bg1"/>
                </a:solidFill>
              </a:rPr>
              <a:t> «договором </a:t>
            </a:r>
            <a:r>
              <a:rPr lang="ru-RU" dirty="0" err="1" smtClean="0">
                <a:solidFill>
                  <a:schemeClr val="bg1"/>
                </a:solidFill>
              </a:rPr>
              <a:t>Немирича</a:t>
            </a:r>
            <a:r>
              <a:rPr lang="ru-RU" dirty="0" smtClean="0">
                <a:solidFill>
                  <a:schemeClr val="bg1"/>
                </a:solidFill>
              </a:rPr>
              <a:t>». </a:t>
            </a:r>
            <a:r>
              <a:rPr lang="ru-RU" dirty="0" err="1" smtClean="0">
                <a:solidFill>
                  <a:schemeClr val="bg1"/>
                </a:solidFill>
              </a:rPr>
              <a:t>Галицький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договір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наслідком</a:t>
            </a:r>
            <a:r>
              <a:rPr lang="ru-RU" dirty="0" smtClean="0">
                <a:solidFill>
                  <a:schemeClr val="bg1"/>
                </a:solidFill>
              </a:rPr>
              <a:t> тих </a:t>
            </a:r>
            <a:r>
              <a:rPr lang="ru-RU" dirty="0" err="1" smtClean="0">
                <a:solidFill>
                  <a:schemeClr val="bg1"/>
                </a:solidFill>
              </a:rPr>
              <a:t>процесів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розгорнулись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Україні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після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Переяславської</a:t>
            </a:r>
            <a:r>
              <a:rPr lang="ru-RU" dirty="0" smtClean="0">
                <a:solidFill>
                  <a:schemeClr val="bg1"/>
                </a:solidFill>
              </a:rPr>
              <a:t> угоди </a:t>
            </a: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Росією</a:t>
            </a:r>
            <a:r>
              <a:rPr lang="ru-RU" dirty="0" smtClean="0">
                <a:solidFill>
                  <a:schemeClr val="bg1"/>
                </a:solidFill>
              </a:rPr>
              <a:t> 1654 року та </a:t>
            </a:r>
            <a:r>
              <a:rPr lang="ru-RU" dirty="0" err="1" smtClean="0">
                <a:solidFill>
                  <a:schemeClr val="bg1"/>
                </a:solidFill>
              </a:rPr>
              <a:t>після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смерті</a:t>
            </a:r>
            <a:r>
              <a:rPr lang="ru-RU" dirty="0" smtClean="0">
                <a:solidFill>
                  <a:schemeClr val="bg1"/>
                </a:solidFill>
              </a:rPr>
              <a:t> Б. </a:t>
            </a:r>
            <a:r>
              <a:rPr lang="ru-RU" dirty="0" err="1" smtClean="0">
                <a:solidFill>
                  <a:schemeClr val="bg1"/>
                </a:solidFill>
              </a:rPr>
              <a:t>Хмельницького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Вже</a:t>
            </a:r>
            <a:r>
              <a:rPr lang="ru-RU" dirty="0" smtClean="0">
                <a:solidFill>
                  <a:schemeClr val="bg1"/>
                </a:solidFill>
              </a:rPr>
              <a:t> Б. </a:t>
            </a:r>
            <a:r>
              <a:rPr lang="ru-RU" dirty="0" err="1" smtClean="0">
                <a:solidFill>
                  <a:schemeClr val="bg1"/>
                </a:solidFill>
              </a:rPr>
              <a:t>Хмельницький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був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вдоволений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укладеною</a:t>
            </a:r>
            <a:r>
              <a:rPr lang="ru-RU" dirty="0" smtClean="0">
                <a:solidFill>
                  <a:schemeClr val="bg1"/>
                </a:solidFill>
              </a:rPr>
              <a:t> угодою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пошук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союзників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зокрема</a:t>
            </a:r>
            <a:r>
              <a:rPr lang="ru-RU" dirty="0" smtClean="0">
                <a:solidFill>
                  <a:schemeClr val="bg1"/>
                </a:solidFill>
              </a:rPr>
              <a:t>, в </a:t>
            </a: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особі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Шведського</a:t>
            </a:r>
            <a:r>
              <a:rPr lang="ru-RU" dirty="0" smtClean="0">
                <a:solidFill>
                  <a:schemeClr val="bg1"/>
                </a:solidFill>
              </a:rPr>
              <a:t> короля Карла </a:t>
            </a:r>
            <a:r>
              <a:rPr lang="en-US" dirty="0" smtClean="0">
                <a:solidFill>
                  <a:schemeClr val="bg1"/>
                </a:solidFill>
              </a:rPr>
              <a:t>X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семиградського</a:t>
            </a:r>
            <a:r>
              <a:rPr lang="ru-RU" dirty="0" smtClean="0">
                <a:solidFill>
                  <a:schemeClr val="bg1"/>
                </a:solidFill>
              </a:rPr>
              <a:t> князя </a:t>
            </a:r>
            <a:r>
              <a:rPr lang="ru-RU" dirty="0" err="1" smtClean="0">
                <a:solidFill>
                  <a:schemeClr val="bg1"/>
                </a:solidFill>
              </a:rPr>
              <a:t>Юрія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Ракоція</a:t>
            </a:r>
            <a:r>
              <a:rPr lang="ru-RU" dirty="0" smtClean="0">
                <a:solidFill>
                  <a:schemeClr val="bg1"/>
                </a:solidFill>
              </a:rPr>
              <a:t>. Не </a:t>
            </a: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підтримала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цієї</a:t>
            </a:r>
            <a:r>
              <a:rPr lang="ru-RU" dirty="0" smtClean="0">
                <a:solidFill>
                  <a:schemeClr val="bg1"/>
                </a:solidFill>
              </a:rPr>
              <a:t> угоди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значна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козацької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старшини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uk-UA" sz="5400" dirty="0" smtClean="0">
                <a:latin typeface="Ariston" pitchFamily="66" charset="0"/>
              </a:rPr>
              <a:t>Гадяцький договір</a:t>
            </a:r>
            <a:endParaRPr lang="ru-RU" sz="5400" dirty="0">
              <a:latin typeface="Ariston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/>
          <a:lstStyle/>
          <a:p>
            <a:pPr>
              <a:buNone/>
            </a:pPr>
            <a:r>
              <a:rPr lang="ru-RU" sz="1950" dirty="0" err="1" smtClean="0">
                <a:solidFill>
                  <a:schemeClr val="bg1"/>
                </a:solidFill>
              </a:rPr>
              <a:t>Гадяцький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договір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передбачав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перебудову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Речі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Посполитої</a:t>
            </a:r>
            <a:r>
              <a:rPr lang="ru-RU" sz="1950" dirty="0" smtClean="0">
                <a:solidFill>
                  <a:schemeClr val="bg1"/>
                </a:solidFill>
              </a:rPr>
              <a:t> в </a:t>
            </a:r>
            <a:r>
              <a:rPr lang="ru-RU" sz="1950" dirty="0" err="1" smtClean="0">
                <a:solidFill>
                  <a:schemeClr val="bg1"/>
                </a:solidFill>
              </a:rPr>
              <a:t>федерацію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950" dirty="0" err="1" smtClean="0">
                <a:solidFill>
                  <a:schemeClr val="bg1"/>
                </a:solidFill>
              </a:rPr>
              <a:t>трьох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самостійних</a:t>
            </a:r>
            <a:r>
              <a:rPr lang="ru-RU" sz="1950" dirty="0" smtClean="0">
                <a:solidFill>
                  <a:schemeClr val="bg1"/>
                </a:solidFill>
              </a:rPr>
              <a:t> держав: </a:t>
            </a:r>
            <a:r>
              <a:rPr lang="ru-RU" sz="1950" dirty="0" err="1" smtClean="0">
                <a:solidFill>
                  <a:schemeClr val="bg1"/>
                </a:solidFill>
              </a:rPr>
              <a:t>Польщі</a:t>
            </a:r>
            <a:r>
              <a:rPr lang="ru-RU" sz="1950" dirty="0" smtClean="0">
                <a:solidFill>
                  <a:schemeClr val="bg1"/>
                </a:solidFill>
              </a:rPr>
              <a:t>. </a:t>
            </a:r>
            <a:r>
              <a:rPr lang="ru-RU" sz="1950" dirty="0" err="1" smtClean="0">
                <a:solidFill>
                  <a:schemeClr val="bg1"/>
                </a:solidFill>
              </a:rPr>
              <a:t>Литви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й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України</a:t>
            </a:r>
            <a:r>
              <a:rPr lang="ru-RU" sz="1950" dirty="0" smtClean="0">
                <a:solidFill>
                  <a:schemeClr val="bg1"/>
                </a:solidFill>
              </a:rPr>
              <a:t>. </a:t>
            </a:r>
            <a:r>
              <a:rPr lang="ru-RU" sz="1950" dirty="0" err="1" smtClean="0">
                <a:solidFill>
                  <a:schemeClr val="bg1"/>
                </a:solidFill>
              </a:rPr>
              <a:t>Україна</a:t>
            </a:r>
            <a:r>
              <a:rPr lang="ru-RU" sz="1950" dirty="0" smtClean="0">
                <a:solidFill>
                  <a:schemeClr val="bg1"/>
                </a:solidFill>
              </a:rPr>
              <a:t> в межах </a:t>
            </a:r>
          </a:p>
          <a:p>
            <a:pPr>
              <a:buNone/>
            </a:pPr>
            <a:r>
              <a:rPr lang="ru-RU" sz="1950" dirty="0" err="1" smtClean="0">
                <a:solidFill>
                  <a:schemeClr val="bg1"/>
                </a:solidFill>
              </a:rPr>
              <a:t>Київського</a:t>
            </a:r>
            <a:r>
              <a:rPr lang="ru-RU" sz="1950" dirty="0" smtClean="0">
                <a:solidFill>
                  <a:schemeClr val="bg1"/>
                </a:solidFill>
              </a:rPr>
              <a:t>, </a:t>
            </a:r>
            <a:r>
              <a:rPr lang="ru-RU" sz="1950" dirty="0" err="1" smtClean="0">
                <a:solidFill>
                  <a:schemeClr val="bg1"/>
                </a:solidFill>
              </a:rPr>
              <a:t>Чернігівського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й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Брацлавського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воєводств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стає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вільною</a:t>
            </a:r>
            <a:r>
              <a:rPr lang="ru-RU" sz="1950" dirty="0" smtClean="0">
                <a:solidFill>
                  <a:schemeClr val="bg1"/>
                </a:solidFill>
              </a:rPr>
              <a:t> державою </a:t>
            </a:r>
          </a:p>
          <a:p>
            <a:pPr>
              <a:buNone/>
            </a:pPr>
            <a:r>
              <a:rPr lang="ru-RU" sz="1950" dirty="0" err="1" smtClean="0">
                <a:solidFill>
                  <a:schemeClr val="bg1"/>
                </a:solidFill>
              </a:rPr>
              <a:t>під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назвою</a:t>
            </a:r>
            <a:r>
              <a:rPr lang="ru-RU" sz="1950" dirty="0" smtClean="0">
                <a:solidFill>
                  <a:schemeClr val="bg1"/>
                </a:solidFill>
              </a:rPr>
              <a:t> Великого </a:t>
            </a:r>
            <a:r>
              <a:rPr lang="ru-RU" sz="1950" dirty="0" err="1" smtClean="0">
                <a:solidFill>
                  <a:schemeClr val="bg1"/>
                </a:solidFill>
              </a:rPr>
              <a:t>Князівства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Руського</a:t>
            </a:r>
            <a:r>
              <a:rPr lang="ru-RU" sz="1950" dirty="0" smtClean="0">
                <a:solidFill>
                  <a:schemeClr val="bg1"/>
                </a:solidFill>
              </a:rPr>
              <a:t>. </a:t>
            </a:r>
            <a:r>
              <a:rPr lang="ru-RU" sz="1950" dirty="0" err="1" smtClean="0">
                <a:solidFill>
                  <a:schemeClr val="bg1"/>
                </a:solidFill>
              </a:rPr>
              <a:t>Найвища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законодавча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влада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950" dirty="0" smtClean="0">
                <a:solidFill>
                  <a:schemeClr val="bg1"/>
                </a:solidFill>
              </a:rPr>
              <a:t>належала </a:t>
            </a:r>
            <a:r>
              <a:rPr lang="ru-RU" sz="1950" dirty="0" err="1" smtClean="0">
                <a:solidFill>
                  <a:schemeClr val="bg1"/>
                </a:solidFill>
              </a:rPr>
              <a:t>національним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зборам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депутатів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від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усіх</a:t>
            </a:r>
            <a:r>
              <a:rPr lang="ru-RU" sz="1950" dirty="0" smtClean="0">
                <a:solidFill>
                  <a:schemeClr val="bg1"/>
                </a:solidFill>
              </a:rPr>
              <a:t> земель Великого </a:t>
            </a:r>
            <a:r>
              <a:rPr lang="ru-RU" sz="1950" dirty="0" err="1" smtClean="0">
                <a:solidFill>
                  <a:schemeClr val="bg1"/>
                </a:solidFill>
              </a:rPr>
              <a:t>Князівства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950" dirty="0" err="1" smtClean="0">
                <a:solidFill>
                  <a:schemeClr val="bg1"/>
                </a:solidFill>
              </a:rPr>
              <a:t>Руського</a:t>
            </a:r>
            <a:r>
              <a:rPr lang="ru-RU" sz="1950" dirty="0" smtClean="0">
                <a:solidFill>
                  <a:schemeClr val="bg1"/>
                </a:solidFill>
              </a:rPr>
              <a:t>. </a:t>
            </a:r>
            <a:r>
              <a:rPr lang="ru-RU" sz="1950" dirty="0" err="1" smtClean="0">
                <a:solidFill>
                  <a:schemeClr val="bg1"/>
                </a:solidFill>
              </a:rPr>
              <a:t>Виконавча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влада</a:t>
            </a:r>
            <a:r>
              <a:rPr lang="ru-RU" sz="1950" dirty="0" smtClean="0">
                <a:solidFill>
                  <a:schemeClr val="bg1"/>
                </a:solidFill>
              </a:rPr>
              <a:t> належала </a:t>
            </a:r>
            <a:r>
              <a:rPr lang="ru-RU" sz="1950" dirty="0" err="1" smtClean="0">
                <a:solidFill>
                  <a:schemeClr val="bg1"/>
                </a:solidFill>
              </a:rPr>
              <a:t>гетьманові</a:t>
            </a:r>
            <a:r>
              <a:rPr lang="ru-RU" sz="1950" dirty="0" smtClean="0">
                <a:solidFill>
                  <a:schemeClr val="bg1"/>
                </a:solidFill>
              </a:rPr>
              <a:t>, </a:t>
            </a:r>
            <a:r>
              <a:rPr lang="ru-RU" sz="1950" dirty="0" err="1" smtClean="0">
                <a:solidFill>
                  <a:schemeClr val="bg1"/>
                </a:solidFill>
              </a:rPr>
              <a:t>якого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вибирали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довічно</a:t>
            </a:r>
            <a:r>
              <a:rPr lang="ru-RU" sz="1950" dirty="0" smtClean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r>
              <a:rPr lang="ru-RU" sz="1950" dirty="0" err="1" smtClean="0">
                <a:solidFill>
                  <a:schemeClr val="bg1"/>
                </a:solidFill>
              </a:rPr>
              <a:t>Велике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Князівство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Руське</a:t>
            </a:r>
            <a:r>
              <a:rPr lang="ru-RU" sz="1950" dirty="0" smtClean="0">
                <a:solidFill>
                  <a:schemeClr val="bg1"/>
                </a:solidFill>
              </a:rPr>
              <a:t> мало </a:t>
            </a:r>
            <a:r>
              <a:rPr lang="ru-RU" sz="1950" dirty="0" err="1" smtClean="0">
                <a:solidFill>
                  <a:schemeClr val="bg1"/>
                </a:solidFill>
              </a:rPr>
              <a:t>власний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судовий</a:t>
            </a:r>
            <a:r>
              <a:rPr lang="ru-RU" sz="1950" dirty="0" smtClean="0">
                <a:solidFill>
                  <a:schemeClr val="bg1"/>
                </a:solidFill>
              </a:rPr>
              <a:t> трибунал </a:t>
            </a:r>
            <a:r>
              <a:rPr lang="ru-RU" sz="1950" dirty="0" err="1" smtClean="0">
                <a:solidFill>
                  <a:schemeClr val="bg1"/>
                </a:solidFill>
              </a:rPr>
              <a:t>з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діловодством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950" dirty="0" err="1" smtClean="0">
                <a:solidFill>
                  <a:schemeClr val="bg1"/>
                </a:solidFill>
              </a:rPr>
              <a:t>українською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мовою</a:t>
            </a:r>
            <a:r>
              <a:rPr lang="ru-RU" sz="1950" dirty="0" smtClean="0">
                <a:solidFill>
                  <a:schemeClr val="bg1"/>
                </a:solidFill>
              </a:rPr>
              <a:t>, </a:t>
            </a:r>
            <a:r>
              <a:rPr lang="ru-RU" sz="1950" dirty="0" err="1" smtClean="0">
                <a:solidFill>
                  <a:schemeClr val="bg1"/>
                </a:solidFill>
              </a:rPr>
              <a:t>власні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фінанси</a:t>
            </a:r>
            <a:r>
              <a:rPr lang="ru-RU" sz="1950" dirty="0" smtClean="0">
                <a:solidFill>
                  <a:schemeClr val="bg1"/>
                </a:solidFill>
              </a:rPr>
              <a:t>, свою монету </a:t>
            </a:r>
            <a:r>
              <a:rPr lang="ru-RU" sz="1950" dirty="0" err="1" smtClean="0">
                <a:solidFill>
                  <a:schemeClr val="bg1"/>
                </a:solidFill>
              </a:rPr>
              <a:t>й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армію</a:t>
            </a:r>
            <a:r>
              <a:rPr lang="ru-RU" sz="1950" dirty="0" smtClean="0">
                <a:solidFill>
                  <a:schemeClr val="bg1"/>
                </a:solidFill>
              </a:rPr>
              <a:t>. </a:t>
            </a:r>
            <a:r>
              <a:rPr lang="ru-RU" sz="1950" dirty="0" err="1" smtClean="0">
                <a:solidFill>
                  <a:schemeClr val="bg1"/>
                </a:solidFill>
              </a:rPr>
              <a:t>Унія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скасовувалась</a:t>
            </a:r>
            <a:r>
              <a:rPr lang="ru-RU" sz="1950" dirty="0" smtClean="0">
                <a:solidFill>
                  <a:schemeClr val="bg1"/>
                </a:solidFill>
              </a:rPr>
              <a:t>, </a:t>
            </a:r>
          </a:p>
          <a:p>
            <a:pPr>
              <a:buNone/>
            </a:pPr>
            <a:r>
              <a:rPr lang="ru-RU" sz="1950" dirty="0" smtClean="0">
                <a:solidFill>
                  <a:schemeClr val="bg1"/>
                </a:solidFill>
              </a:rPr>
              <a:t>православна </a:t>
            </a:r>
            <a:r>
              <a:rPr lang="ru-RU" sz="1950" dirty="0" err="1" smtClean="0">
                <a:solidFill>
                  <a:schemeClr val="bg1"/>
                </a:solidFill>
              </a:rPr>
              <a:t>віра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зрівнена</a:t>
            </a:r>
            <a:r>
              <a:rPr lang="ru-RU" sz="1950" dirty="0" smtClean="0">
                <a:solidFill>
                  <a:schemeClr val="bg1"/>
                </a:solidFill>
              </a:rPr>
              <a:t> в правах </a:t>
            </a:r>
            <a:r>
              <a:rPr lang="ru-RU" sz="1950" dirty="0" err="1" smtClean="0">
                <a:solidFill>
                  <a:schemeClr val="bg1"/>
                </a:solidFill>
              </a:rPr>
              <a:t>з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католицькою</a:t>
            </a:r>
            <a:r>
              <a:rPr lang="ru-RU" sz="1950" dirty="0" smtClean="0">
                <a:solidFill>
                  <a:schemeClr val="bg1"/>
                </a:solidFill>
              </a:rPr>
              <a:t>. В </a:t>
            </a:r>
            <a:r>
              <a:rPr lang="ru-RU" sz="1950" dirty="0" err="1" smtClean="0">
                <a:solidFill>
                  <a:schemeClr val="bg1"/>
                </a:solidFill>
              </a:rPr>
              <a:t>Україні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мали</a:t>
            </a:r>
            <a:r>
              <a:rPr lang="ru-RU" sz="1950" dirty="0" smtClean="0">
                <a:solidFill>
                  <a:schemeClr val="bg1"/>
                </a:solidFill>
              </a:rPr>
              <a:t> бути </a:t>
            </a:r>
          </a:p>
          <a:p>
            <a:pPr>
              <a:buNone/>
            </a:pPr>
            <a:r>
              <a:rPr lang="ru-RU" sz="1950" dirty="0" err="1" smtClean="0">
                <a:solidFill>
                  <a:schemeClr val="bg1"/>
                </a:solidFill>
              </a:rPr>
              <a:t>засновані</a:t>
            </a:r>
            <a:r>
              <a:rPr lang="ru-RU" sz="1950" dirty="0" smtClean="0">
                <a:solidFill>
                  <a:schemeClr val="bg1"/>
                </a:solidFill>
              </a:rPr>
              <a:t> два </a:t>
            </a:r>
            <a:r>
              <a:rPr lang="ru-RU" sz="1950" dirty="0" err="1" smtClean="0">
                <a:solidFill>
                  <a:schemeClr val="bg1"/>
                </a:solidFill>
              </a:rPr>
              <a:t>університети</a:t>
            </a:r>
            <a:r>
              <a:rPr lang="ru-RU" sz="1950" dirty="0" smtClean="0">
                <a:solidFill>
                  <a:schemeClr val="bg1"/>
                </a:solidFill>
              </a:rPr>
              <a:t>, дозволялось </a:t>
            </a:r>
            <a:r>
              <a:rPr lang="ru-RU" sz="1950" dirty="0" err="1" smtClean="0">
                <a:solidFill>
                  <a:schemeClr val="bg1"/>
                </a:solidFill>
              </a:rPr>
              <a:t>організовувати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Колегії</a:t>
            </a:r>
            <a:r>
              <a:rPr lang="ru-RU" sz="1950" dirty="0" smtClean="0">
                <a:solidFill>
                  <a:schemeClr val="bg1"/>
                </a:solidFill>
              </a:rPr>
              <a:t>, </a:t>
            </a:r>
            <a:r>
              <a:rPr lang="ru-RU" sz="1950" dirty="0" err="1" smtClean="0">
                <a:solidFill>
                  <a:schemeClr val="bg1"/>
                </a:solidFill>
              </a:rPr>
              <a:t>гімназії</a:t>
            </a:r>
            <a:r>
              <a:rPr lang="ru-RU" sz="1950" dirty="0" smtClean="0">
                <a:solidFill>
                  <a:schemeClr val="bg1"/>
                </a:solidFill>
              </a:rPr>
              <a:t> З </a:t>
            </a:r>
          </a:p>
          <a:p>
            <a:pPr>
              <a:buNone/>
            </a:pPr>
            <a:r>
              <a:rPr lang="ru-RU" sz="1950" dirty="0" err="1" smtClean="0">
                <a:solidFill>
                  <a:schemeClr val="bg1"/>
                </a:solidFill>
              </a:rPr>
              <a:t>латинською</a:t>
            </a:r>
            <a:r>
              <a:rPr lang="ru-RU" sz="1950" dirty="0" smtClean="0">
                <a:solidFill>
                  <a:schemeClr val="bg1"/>
                </a:solidFill>
              </a:rPr>
              <a:t> та </a:t>
            </a:r>
            <a:r>
              <a:rPr lang="ru-RU" sz="1950" dirty="0" err="1" smtClean="0">
                <a:solidFill>
                  <a:schemeClr val="bg1"/>
                </a:solidFill>
              </a:rPr>
              <a:t>грецькою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мовами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навчання</a:t>
            </a:r>
            <a:r>
              <a:rPr lang="ru-RU" sz="1950" dirty="0" smtClean="0">
                <a:solidFill>
                  <a:schemeClr val="bg1"/>
                </a:solidFill>
              </a:rPr>
              <a:t>, </a:t>
            </a:r>
            <a:r>
              <a:rPr lang="ru-RU" sz="1950" dirty="0" err="1" smtClean="0">
                <a:solidFill>
                  <a:schemeClr val="bg1"/>
                </a:solidFill>
              </a:rPr>
              <a:t>школи</a:t>
            </a:r>
            <a:r>
              <a:rPr lang="ru-RU" sz="1950" dirty="0" smtClean="0">
                <a:solidFill>
                  <a:schemeClr val="bg1"/>
                </a:solidFill>
              </a:rPr>
              <a:t>, </a:t>
            </a:r>
            <a:r>
              <a:rPr lang="ru-RU" sz="1950" dirty="0" err="1" smtClean="0">
                <a:solidFill>
                  <a:schemeClr val="bg1"/>
                </a:solidFill>
              </a:rPr>
              <a:t>друкарні</a:t>
            </a:r>
            <a:r>
              <a:rPr lang="ru-RU" sz="1950" dirty="0" smtClean="0">
                <a:solidFill>
                  <a:schemeClr val="bg1"/>
                </a:solidFill>
              </a:rPr>
              <a:t> в </a:t>
            </a:r>
            <a:r>
              <a:rPr lang="ru-RU" sz="1950" dirty="0" err="1" smtClean="0">
                <a:solidFill>
                  <a:schemeClr val="bg1"/>
                </a:solidFill>
              </a:rPr>
              <a:t>міру</a:t>
            </a:r>
            <a:r>
              <a:rPr lang="ru-RU" sz="1950" dirty="0" smtClean="0">
                <a:solidFill>
                  <a:schemeClr val="bg1"/>
                </a:solidFill>
              </a:rPr>
              <a:t> потреби. </a:t>
            </a:r>
          </a:p>
          <a:p>
            <a:pPr>
              <a:buNone/>
            </a:pPr>
            <a:r>
              <a:rPr lang="ru-RU" sz="1950" dirty="0" err="1" smtClean="0">
                <a:solidFill>
                  <a:schemeClr val="bg1"/>
                </a:solidFill>
              </a:rPr>
              <a:t>Проголошувалась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повна</a:t>
            </a:r>
            <a:r>
              <a:rPr lang="ru-RU" sz="1950" dirty="0" smtClean="0">
                <a:solidFill>
                  <a:schemeClr val="bg1"/>
                </a:solidFill>
              </a:rPr>
              <a:t> свобода </a:t>
            </a:r>
            <a:r>
              <a:rPr lang="ru-RU" sz="1950" dirty="0" err="1" smtClean="0">
                <a:solidFill>
                  <a:schemeClr val="bg1"/>
                </a:solidFill>
              </a:rPr>
              <a:t>друку</a:t>
            </a:r>
            <a:r>
              <a:rPr lang="ru-RU" sz="1950" dirty="0" smtClean="0">
                <a:solidFill>
                  <a:schemeClr val="bg1"/>
                </a:solidFill>
              </a:rPr>
              <a:t>, слова. </a:t>
            </a:r>
            <a:r>
              <a:rPr lang="ru-RU" sz="1950" dirty="0" err="1" smtClean="0">
                <a:solidFill>
                  <a:schemeClr val="bg1"/>
                </a:solidFill>
              </a:rPr>
              <a:t>Договір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був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підписаний</a:t>
            </a:r>
            <a:r>
              <a:rPr lang="ru-RU" sz="1950" dirty="0" smtClean="0">
                <a:solidFill>
                  <a:schemeClr val="bg1"/>
                </a:solidFill>
              </a:rPr>
              <a:t> 16 </a:t>
            </a:r>
          </a:p>
          <a:p>
            <a:pPr>
              <a:buNone/>
            </a:pPr>
            <a:r>
              <a:rPr lang="ru-RU" sz="1950" dirty="0" err="1" smtClean="0">
                <a:solidFill>
                  <a:schemeClr val="bg1"/>
                </a:solidFill>
              </a:rPr>
              <a:t>вересня</a:t>
            </a:r>
            <a:r>
              <a:rPr lang="ru-RU" sz="1950" dirty="0" smtClean="0">
                <a:solidFill>
                  <a:schemeClr val="bg1"/>
                </a:solidFill>
              </a:rPr>
              <a:t> 1658 року в м. </a:t>
            </a:r>
            <a:r>
              <a:rPr lang="ru-RU" sz="1950" dirty="0" err="1" smtClean="0">
                <a:solidFill>
                  <a:schemeClr val="bg1"/>
                </a:solidFill>
              </a:rPr>
              <a:t>Гадячі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і</a:t>
            </a:r>
            <a:r>
              <a:rPr lang="ru-RU" sz="1950" dirty="0" smtClean="0">
                <a:solidFill>
                  <a:schemeClr val="bg1"/>
                </a:solidFill>
              </a:rPr>
              <a:t> повинен </a:t>
            </a:r>
            <a:r>
              <a:rPr lang="ru-RU" sz="1950" dirty="0" err="1" smtClean="0">
                <a:solidFill>
                  <a:schemeClr val="bg1"/>
                </a:solidFill>
              </a:rPr>
              <a:t>був</a:t>
            </a:r>
            <a:r>
              <a:rPr lang="ru-RU" sz="1950" dirty="0" smtClean="0">
                <a:solidFill>
                  <a:schemeClr val="bg1"/>
                </a:solidFill>
              </a:rPr>
              <a:t> бути </a:t>
            </a:r>
            <a:r>
              <a:rPr lang="ru-RU" sz="1950" dirty="0" err="1" smtClean="0">
                <a:solidFill>
                  <a:schemeClr val="bg1"/>
                </a:solidFill>
              </a:rPr>
              <a:t>ратифікований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  <a:r>
              <a:rPr lang="ru-RU" sz="1950" dirty="0" err="1" smtClean="0">
                <a:solidFill>
                  <a:schemeClr val="bg1"/>
                </a:solidFill>
              </a:rPr>
              <a:t>сеймом,що</a:t>
            </a:r>
            <a:r>
              <a:rPr lang="ru-RU" sz="195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950" dirty="0" err="1" smtClean="0">
                <a:solidFill>
                  <a:schemeClr val="bg1"/>
                </a:solidFill>
              </a:rPr>
              <a:t>скликався</a:t>
            </a:r>
            <a:r>
              <a:rPr lang="ru-RU" sz="1950" dirty="0" smtClean="0">
                <a:solidFill>
                  <a:schemeClr val="bg1"/>
                </a:solidFill>
              </a:rPr>
              <a:t> в </a:t>
            </a:r>
            <a:r>
              <a:rPr lang="ru-RU" sz="1950" dirty="0" err="1" smtClean="0">
                <a:solidFill>
                  <a:schemeClr val="bg1"/>
                </a:solidFill>
              </a:rPr>
              <a:t>червні</a:t>
            </a:r>
            <a:r>
              <a:rPr lang="ru-RU" sz="1950" dirty="0" smtClean="0">
                <a:solidFill>
                  <a:schemeClr val="bg1"/>
                </a:solidFill>
              </a:rPr>
              <a:t> 1659 р. в </a:t>
            </a:r>
            <a:r>
              <a:rPr lang="ru-RU" sz="1950" dirty="0" err="1" smtClean="0">
                <a:solidFill>
                  <a:schemeClr val="bg1"/>
                </a:solidFill>
              </a:rPr>
              <a:t>Варшаві</a:t>
            </a:r>
            <a:r>
              <a:rPr lang="ru-RU" sz="195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Історичний папі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Історичний папір</Template>
  <TotalTime>64</TotalTime>
  <Words>1278</Words>
  <PresentationFormat>Экран (4:3)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Шаблон Історичний папір</vt:lpstr>
      <vt:lpstr>Юрій Немирич</vt:lpstr>
      <vt:lpstr>Слайд 2</vt:lpstr>
      <vt:lpstr>Деякі відомості з біографії</vt:lpstr>
      <vt:lpstr>Слайд 4</vt:lpstr>
      <vt:lpstr>Діяльність Юрія Немирича</vt:lpstr>
      <vt:lpstr>Воєнні роки</vt:lpstr>
      <vt:lpstr>Слайд 7</vt:lpstr>
      <vt:lpstr>Слайд 8</vt:lpstr>
      <vt:lpstr>Гадяцький договір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Юрій Немирич</dc:title>
  <cp:lastModifiedBy>1</cp:lastModifiedBy>
  <cp:revision>8</cp:revision>
  <dcterms:modified xsi:type="dcterms:W3CDTF">2015-02-02T19:18:07Z</dcterms:modified>
</cp:coreProperties>
</file>