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80" r:id="rId10"/>
    <p:sldId id="263" r:id="rId11"/>
    <p:sldId id="264" r:id="rId12"/>
    <p:sldId id="265" r:id="rId13"/>
    <p:sldId id="282" r:id="rId14"/>
    <p:sldId id="279" r:id="rId15"/>
    <p:sldId id="266" r:id="rId16"/>
    <p:sldId id="267" r:id="rId17"/>
    <p:sldId id="268" r:id="rId18"/>
    <p:sldId id="269" r:id="rId19"/>
    <p:sldId id="270" r:id="rId20"/>
    <p:sldId id="281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CC"/>
    <a:srgbClr val="99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66" autoAdjust="0"/>
    <p:restoredTop sz="94617" autoAdjust="0"/>
  </p:normalViewPr>
  <p:slideViewPr>
    <p:cSldViewPr>
      <p:cViewPr>
        <p:scale>
          <a:sx n="76" d="100"/>
          <a:sy n="76" d="100"/>
        </p:scale>
        <p:origin x="-203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06/relationships/legacyDiagramText" Target="legacyDiagramText1.bin"/><Relationship Id="rId1" Type="http://schemas.openxmlformats.org/officeDocument/2006/relationships/image" Target="../media/image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08B1-D315-4513-979C-25277102F85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28A42-D104-47DA-A6E9-9849B22C572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D03BF-BC24-4296-B296-96FD0B5F4EB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9257-4D6F-4CF5-873D-C69908BA60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5A45F-CFA3-4F3F-A415-1AE5DF13F17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C77F-61E5-4897-B07B-434CB336892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A7257-D52D-40E2-9183-B5CC13C4CC0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06407-4491-4042-8CCB-AEE421A454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BE819-FAD2-424C-B764-323DEC10E89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1AE2A-F7CA-4F7E-A59F-1235A9A9719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975E3-9AAB-489A-8C35-6893FB6F989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0FC078-FCE3-4AED-BAFD-B0D82E51D26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0785D48-6E0F-4D84-9A54-28224FEBDE8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110;&#1082;&#1072;\mobile\audio\&#1057;&#1091;&#1084;&#1077;&#1088;&#1082;&#1080;%20-%20&#1050;&#1086;&#1083;&#1099;&#1073;&#1077;&#1083;&#1100;&#1085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4286256"/>
            <a:ext cx="7967690" cy="22007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4800" b="1" dirty="0" smtClean="0">
                <a:solidFill>
                  <a:schemeClr val="bg1"/>
                </a:solidFill>
              </a:rPr>
              <a:t>Мікеланджело Буонарроті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6013" y="119697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pic>
        <p:nvPicPr>
          <p:cNvPr id="6149" name="Picture 5" descr="250px-Michelangelo_portr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3714780" cy="42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defa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-1"/>
            <a:ext cx="3714776" cy="42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Сумерки - Колыбель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8295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numSld="22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</a:p>
        </p:txBody>
      </p:sp>
      <p:graphicFrame>
        <p:nvGraphicFramePr>
          <p:cNvPr id="3074" name="Organization Chart 10"/>
          <p:cNvGraphicFramePr>
            <a:graphicFrameLocks/>
          </p:cNvGraphicFramePr>
          <p:nvPr>
            <p:ph sz="half" idx="1"/>
          </p:nvPr>
        </p:nvGraphicFramePr>
        <p:xfrm>
          <a:off x="762000" y="1905000"/>
          <a:ext cx="3810000" cy="49530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graphicFrame>
        <p:nvGraphicFramePr>
          <p:cNvPr id="3077" name="Organization Chart 20"/>
          <p:cNvGraphicFramePr>
            <a:graphicFrameLocks/>
          </p:cNvGraphicFramePr>
          <p:nvPr>
            <p:ph sz="quarter" idx="2"/>
          </p:nvPr>
        </p:nvGraphicFramePr>
        <p:xfrm>
          <a:off x="4716463" y="1916113"/>
          <a:ext cx="4141817" cy="4941887"/>
        </p:xfrm>
        <a:graphic>
          <a:graphicData uri="http://schemas.openxmlformats.org/drawingml/2006/compatibility">
            <com:legacyDrawing xmlns:com="http://schemas.openxmlformats.org/drawingml/2006/compatibility" spid="_x0000_s3077"/>
          </a:graphicData>
        </a:graphic>
      </p:graphicFrame>
      <p:pic>
        <p:nvPicPr>
          <p:cNvPr id="3083" name="Picture 4" descr="з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3143272" cy="45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00306"/>
            <a:ext cx="3848037" cy="393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Text Box 49"/>
          <p:cNvSpPr txBox="1">
            <a:spLocks noChangeArrowheads="1"/>
          </p:cNvSpPr>
          <p:nvPr/>
        </p:nvSpPr>
        <p:spPr bwMode="auto">
          <a:xfrm>
            <a:off x="1476375" y="765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Витвори мистецтва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86742" cy="85723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Скульптура «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Геній 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перемоги»</a:t>
            </a:r>
            <a:endParaRPr lang="uk-U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225689"/>
            <a:ext cx="553086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/>
              <a:t>Ге́ній </a:t>
            </a:r>
            <a:r>
              <a:rPr lang="vi-VN" sz="2400" b="1" dirty="0" smtClean="0"/>
              <a:t>перемо́ги</a:t>
            </a:r>
            <a:r>
              <a:rPr lang="uk-UA" sz="2400" b="1" dirty="0" smtClean="0"/>
              <a:t> -    </a:t>
            </a:r>
            <a:r>
              <a:rPr lang="vi-VN" sz="2400" b="1" dirty="0" smtClean="0"/>
              <a:t>статуя</a:t>
            </a:r>
            <a:r>
              <a:rPr lang="vi-VN" sz="2400" b="1" dirty="0"/>
              <a:t> Мікеланджело, створена </a:t>
            </a:r>
            <a:r>
              <a:rPr lang="vi-VN" sz="2400" b="1" dirty="0" smtClean="0"/>
              <a:t>у </a:t>
            </a:r>
            <a:r>
              <a:rPr lang="uk-UA" sz="2400" b="1" dirty="0" smtClean="0"/>
              <a:t>  </a:t>
            </a:r>
            <a:r>
              <a:rPr lang="vi-VN" sz="2400" b="1" dirty="0" smtClean="0"/>
              <a:t>період </a:t>
            </a:r>
            <a:r>
              <a:rPr lang="vi-VN" sz="2400" b="1" dirty="0"/>
              <a:t>між 1532 — 1534 рр. Ця скульптурна група утворена молодим і високим юнаком, що вивищується над старим чоловіком. Ліве коліно юнака впирається у переможеного, а права рука — неначе піднесена для удару. Статуя відзначається незвичними пропорціями — голова юнака є невеликою, що ще більше підкреслює довжину його тіла, особливо, якщо дивитися на неї знизу вверх</a:t>
            </a:r>
            <a:endParaRPr lang="uk-UA" sz="2200" b="1" dirty="0"/>
          </a:p>
        </p:txBody>
      </p:sp>
      <p:pic>
        <p:nvPicPr>
          <p:cNvPr id="4" name="Picture 2" descr="http://upload.wikimedia.org/wikipedia/commons/2/2d/Firenze.Palvecchio.500.Michelangel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9" y="1000108"/>
            <a:ext cx="2714612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696200" cy="9112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Гробниця папи Юлія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</a:t>
            </a:r>
            <a:endParaRPr lang="uk-UA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210550" cy="53736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</a:t>
            </a:r>
            <a:r>
              <a:rPr lang="uk-UA" sz="2200" i="1" smtClean="0"/>
              <a:t>Деталі цього проекту неясні, але, мабуть, Юлій II уявляв собі новий храм з своєю гробницею на зразок усипальні французьких королів в Сен-Дені. Проект нового собору св. Петра доручили Браманте, а в 1505 Мікеланджело одержав замовлення на розробку проекту гробниці.</a:t>
            </a:r>
            <a:r>
              <a:rPr lang="en-US" sz="2200" i="1" smtClean="0"/>
              <a:t> </a:t>
            </a:r>
            <a:r>
              <a:rPr lang="uk-UA" sz="2200" i="1" smtClean="0"/>
              <a:t>Всередині повинне було знаходитися овальне приміщення, а зовні – близько 40 статуй. Її створення було неможливе навіть у той час, але і папа римський, і художник були нестримними мрійниками.Гробниця ніколи не була побудована за первинним проектом Мікеланджело, і ця «трагедія» переслідувала його майже 40 років.</a:t>
            </a:r>
            <a:r>
              <a:rPr lang="en-US" sz="2200" i="1" smtClean="0"/>
              <a:t> </a:t>
            </a:r>
            <a:r>
              <a:rPr lang="ru-RU" sz="2200" i="1" smtClean="0"/>
              <a:t>Ю</a:t>
            </a:r>
            <a:r>
              <a:rPr lang="uk-UA" sz="2200" i="1" smtClean="0"/>
              <a:t>лій II все більш наполегливо звертав його увагу на споруду собору св. Петра. Гробниця залишалася незавершеною. У крайньому роздратуванні Мікеланджело втік з Риму 17 квітня 1506, за день до заставляння фундаменту собору.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5643577"/>
            <a:ext cx="4481490" cy="1214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Гробниця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папи Юлія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</a:t>
            </a:r>
            <a:endParaRPr lang="uk-UA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55650" y="2060575"/>
            <a:ext cx="777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643734" cy="516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84213" y="452438"/>
            <a:ext cx="79930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Мікеланджело — флорентійський  живописець, скульптор, архітектор.</a:t>
            </a:r>
          </a:p>
          <a:p>
            <a:pPr>
              <a:spcBef>
                <a:spcPct val="50000"/>
              </a:spcBef>
            </a:pPr>
            <a:endParaRPr lang="uk-UA" sz="3200" b="1" i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uk-UA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724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                                              </a:t>
            </a:r>
            <a:r>
              <a:rPr lang="uk-UA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uk-U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Сикстинська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капела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7696200" cy="4038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700" i="1" smtClean="0"/>
              <a:t>   У 1506 виник ще один проект – фрески стелі Сикстинської капели. Вона була побудована в 1470-і роки дядьком Юлія, папою Сикстом IV. На початку 1480-х років вівтарня і бічні стіни були прикрашені фресками з євангельськими сюжетами і сценами з життя Мойсея, в створенні яких брали участь Перуджіно, Боттічеллі, Гирландайо і Росселлі. Над ними знаходилися портрети пап, а склепіння залишалося порожнім.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7696200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200" smtClean="0"/>
              <a:t>    </a:t>
            </a:r>
            <a:r>
              <a:rPr lang="uk-UA" sz="2200" i="1" smtClean="0"/>
              <a:t>У 1508 Мікеланджело неохоче почав розпис стелі.Робота тривала більше двох років в період між 1508 і 1512, при мінімальній участі помічників. Спочатку передбачалося зобразити фігури апостолів на престолах. Пізніше, в листі 1523, Мікеланджело з гордістю писав, що переконав папу в неспроможності цього задуму і одержав повну свободу. Замість первинного проекту був створений розпис, який ми бачимо зараз. Якщо на бічних стінах капели представлені Епоха Закону (Мойсей) і Епоха Благодаті (Христос), то розпис стелі є самим початком історії людства, Книги Буття.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785794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27088" y="1231900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786314" y="5780782"/>
            <a:ext cx="435768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Стеля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Сикстинської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капели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4213" y="1844675"/>
            <a:ext cx="7920037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200" i="1"/>
              <a:t>У 1534 він зупинився на темі Страшного суду. З 1536 по 1541, вже при папі Павлові III, Мікеланджело працював над цією величезною композицією. Раніше композиція Страшного суду будувалася з декількох окремих частин. У Мікеланджело вона є овальною водовертю голих м'язистих тіл(пізніше художники намалювали драпіровки на голих фігурах із Страшного суду). Фігура Христа, що нагадує Зевса, розташована вгорі; його права рука піднята в жесті прокляття тим, хто знаходиться зліва від нього. Твір наповнений могутнім рухом: скелети встають із землі, врятована душа піднімається вгору по гірлянді з троянд, чоловік, якого диявол тягне вниз, в жаху закриває обличчя руками</a:t>
            </a:r>
            <a:r>
              <a:rPr lang="uk-UA"/>
              <a:t>.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55650" y="765175"/>
            <a:ext cx="7704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Страшний Суд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135938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200" i="1"/>
              <a:t>Страшний суд став віддзеркаленням песимізму Мікеланджело. Одна деталь Страшного суду свідчить про його похмурий настрій і представляє його гіркий «підпис». У лівої ноги Христа знаходиться фігура св. Варфоломея, що тримає в руках власну шкіру (він прийняв мученицьку смерть, з нього живцем здерли шкіру). Риси обличчя святого нагадують Пьетро Аретіно, який пристрасно нападав на Мікеланджело через те, що вважав непристойним його трактування релігійного сюжету. Обличчя на знятій шкірі св. Варфоломея – автопортрет художника.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27088" y="1955800"/>
            <a:ext cx="755967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sz="2200" i="1"/>
              <a:t>Мікеланджело Буонарроті народився 6 березня 1475 року в сім'ї флорентійців в Капрезі. Його батько був високопоставленим членом міської адміністрації. Сім'я незабаром перебралася до Флоренції; її матеріальне положення було скромним. Навчившись читати, писати і рахувати, Мікеланджело в 1488 став учнем художників - братів Гирландайо. Тут він познайомився з основними матеріалами і технікою і створив олівцеві копії творів великих Флорентійських художників Джотто і Мазаччо; вже в цих копіях з'явилося характерне для Мікеланджело скульптурне трактування форм.</a:t>
            </a:r>
          </a:p>
          <a:p>
            <a:pPr algn="just"/>
            <a:endParaRPr lang="uk-UA" sz="2200" i="1"/>
          </a:p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042988" y="722313"/>
            <a:ext cx="6913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 митця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714876" y="6072206"/>
            <a:ext cx="4429124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Страшний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michelangelo08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32142"/>
            <a:ext cx="2560665" cy="492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928779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684213" y="765175"/>
            <a:ext cx="8208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Неперевершені скульптури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7704138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200" i="1"/>
              <a:t>В результаті вторгнення французів до Флоренції в 1494 році, представники дому Медічі були відсторонені від влади та вигнані, і у Флоренції встановилася так звана «друга республіка», перші чотири роки якої фактично були теократією проповідника Савонароли. У 1498 році, в результаті інтриг флорентійських діячів і папського престолу, Савонарола і два його послідовника були засуджені до спалювання на багатті. Ці події у Флоренції безпосередньо не торкнулися Мікеланджело, проте навряд чи вони залишили його байдужим.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-180975" y="268288"/>
            <a:ext cx="93249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Період другої Флорентійської                  республіки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827088" y="2003425"/>
            <a:ext cx="741838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200" i="1"/>
              <a:t>До цього ж часу (ок. 1504—1506) відноситься єдина безперечно належна Мікеланджело картина — тондо Мадонна Доні (Флоренція, Уффіци), в якому знайшло віддзеркалення прагнення до передачі складних поз і до пластичного трактування форм людського тіла. Мадонна схилилася управо, щоб узяти Немовляти, що сидить на коліні Йосипа. Єдність фігур підкреслюється жорстким моделюванням драпіровок з гладкими поверхнями. Пейзаж з голими фігурами язичників за стіною бідний деталями.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84213" y="765175"/>
            <a:ext cx="7920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Мадонна Доні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55650" y="69215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470395" y="6088559"/>
            <a:ext cx="4673605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Мадонна Доні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1187450" y="804863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4400">
                <a:solidFill>
                  <a:schemeClr val="bg2"/>
                </a:solidFill>
              </a:rPr>
              <a:t>  </a:t>
            </a:r>
            <a:endParaRPr lang="uk-UA" sz="3200">
              <a:solidFill>
                <a:schemeClr val="bg2"/>
              </a:solidFill>
            </a:endParaRPr>
          </a:p>
        </p:txBody>
      </p:sp>
      <p:sp>
        <p:nvSpPr>
          <p:cNvPr id="180244" name="Rectangle 20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0813" cy="1239838"/>
          </a:xfrm>
        </p:spPr>
        <p:txBody>
          <a:bodyPr/>
          <a:lstStyle/>
          <a:p>
            <a:pPr eaLnBrk="1" hangingPunct="1"/>
            <a:r>
              <a:rPr lang="uk-UA" sz="6000" smtClean="0"/>
              <a:t>Дякую за увагу!</a:t>
            </a:r>
          </a:p>
        </p:txBody>
      </p:sp>
      <p:sp>
        <p:nvSpPr>
          <p:cNvPr id="180247" name="Rectangle 23"/>
          <p:cNvSpPr>
            <a:spLocks noGrp="1" noChangeArrowheads="1"/>
          </p:cNvSpPr>
          <p:nvPr>
            <p:ph idx="1"/>
          </p:nvPr>
        </p:nvSpPr>
        <p:spPr>
          <a:xfrm>
            <a:off x="785786" y="2285992"/>
            <a:ext cx="7747027" cy="36576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b="1" i="1" dirty="0" smtClean="0"/>
              <a:t>Виконала: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/>
              <a:t>   Учениця </a:t>
            </a:r>
            <a:r>
              <a:rPr lang="en-US" b="1" i="1" dirty="0" smtClean="0"/>
              <a:t>11</a:t>
            </a:r>
            <a:r>
              <a:rPr lang="uk-UA" b="1" i="1" dirty="0" smtClean="0"/>
              <a:t>-</a:t>
            </a:r>
            <a:r>
              <a:rPr lang="ru-RU" b="1" i="1" dirty="0" smtClean="0"/>
              <a:t>А</a:t>
            </a:r>
            <a:r>
              <a:rPr lang="uk-UA" b="1" i="1" dirty="0" smtClean="0"/>
              <a:t> класу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/>
              <a:t>   Тернопільської ЗОШ №16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/>
              <a:t>   ім. В. Левицького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/>
              <a:t>   Олійник Ірина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8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8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8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8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8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8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8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8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8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8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8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8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4" grpId="0"/>
      <p:bldP spid="18024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042988" y="7651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77041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sz="2200" i="1"/>
              <a:t>Незабаром Мікеланджело почав працювати над скульптурами для колекції Медичі і привернув увагу Лоренцо Прекрасного. У 1490 він поселився в палаці Медичі і залишався там до смерті Лоренцо в 1492. Лоренцо Медичі оточив себе найбільш видатними людьми свого часу. Тут були поети, філологи, філософи, коментатори, такі, як Марсиліо Фічино, Анджело Поліциано, Пико делла Мірандола; сам Лоренцо був прекрасним поетом. Мікеланджело- флорентійський живописець, скульптор, архітектор. За своє майже 90-літнє життя цей неперевершений творець, пристрасний патріот, впертий і свавільний, створив багато шедеврів</a:t>
            </a:r>
            <a:r>
              <a:rPr lang="uk-UA" sz="2200"/>
              <a:t>. </a:t>
            </a:r>
            <a:endParaRPr lang="uk-UA"/>
          </a:p>
          <a:p>
            <a:pPr algn="just"/>
            <a:endParaRPr lang="uk-UA" sz="220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84213" y="765175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Неперевершений творець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27088" y="198913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200" b="1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11188" y="1125538"/>
            <a:ext cx="78486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 b="1"/>
          </a:p>
          <a:p>
            <a:endParaRPr lang="uk-UA" b="1"/>
          </a:p>
          <a:p>
            <a:pPr algn="just"/>
            <a:r>
              <a:rPr lang="uk-UA" sz="2200" i="1"/>
              <a:t>Сприйняття Мікеланджело реальності як втіленого в матерії духу поза сумнівом сходить до неоплатоників. Для нього скульптура була мистецтвом «вичленення» або звільнення фігури, поміщеної в кам'яному блоці. Не виключено, що деякі з його самих вражаючих по силі дії творів, які здаються «нескінченими», могли бути навмисно залишені такими, тому що саме на цій стадії «звільнення» форма найадекватніше утілювала задум художника.</a:t>
            </a:r>
          </a:p>
          <a:p>
            <a:pPr algn="just"/>
            <a:r>
              <a:rPr lang="uk-UA" sz="2200" i="1"/>
              <a:t>Деякі з головних ідей кола Лоренцо Медичі послужили джерелом натхнення і терзань Мікеланджело в його подальшому житті, зокрема суперечність між християнським благочестям і язичницькою чуттєвістю.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58775" y="765175"/>
            <a:ext cx="878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Світосприйняття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04813"/>
            <a:ext cx="76962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bg2"/>
                </a:solidFill>
              </a:rPr>
              <a:t>               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Філософія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208963" cy="46799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200" i="1" smtClean="0"/>
              <a:t>     Вважалося, що язичницька філософія і християнські догмати можуть бути примирені (це відбито в назві однієї з книг Фічино – «Платонівська теологія про безсмертя душі»); що всі знання, якщо вони правильно зрозуміли, є ключем до божественної істини. Фізична краса, втілена в людському тілі, є земним проявом краси духовної. Тілесна краса може прославлятися, проте цього недостатньо, бо тіло – в'язниця душі, яка прагне повернутися до свого Творця, але може здійснити це тільки в смерті. Згідно Пико делла Мірандола, протягом життя людина володіє свободою волі: він може піднестися до ангелів або зануритися в несвідомий тваринний стан. Молодий Мікеланджело знаходився під впливом оптимістичної філософії гуманізму і вірив в безмежні можливості людини.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84213" y="2133600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26" name="Organization Chart 9"/>
          <p:cNvGraphicFramePr>
            <a:graphicFrameLocks noChangeAspect="1"/>
          </p:cNvGraphicFramePr>
          <p:nvPr/>
        </p:nvGraphicFramePr>
        <p:xfrm>
          <a:off x="539750" y="1989138"/>
          <a:ext cx="4248150" cy="41036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29" name="Picture 6" descr="300px-God2-Sistine_Chapel"/>
          <p:cNvPicPr>
            <a:picLocks noChangeAspect="1" noChangeArrowheads="1"/>
          </p:cNvPicPr>
          <p:nvPr/>
        </p:nvPicPr>
        <p:blipFill>
          <a:blip r:embed="rId3"/>
          <a:srcRect l="1260"/>
          <a:stretch>
            <a:fillRect/>
          </a:stretch>
        </p:blipFill>
        <p:spPr bwMode="auto">
          <a:xfrm>
            <a:off x="1571604" y="1879335"/>
            <a:ext cx="6021411" cy="497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32"/>
          <p:cNvSpPr txBox="1">
            <a:spLocks noChangeArrowheads="1"/>
          </p:cNvSpPr>
          <p:nvPr/>
        </p:nvSpPr>
        <p:spPr bwMode="auto">
          <a:xfrm>
            <a:off x="144463" y="333375"/>
            <a:ext cx="90360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 Мікеланджело Буонарроті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1042988" y="2060575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graphicFrame>
        <p:nvGraphicFramePr>
          <p:cNvPr id="2050" name="Organization Chart 9"/>
          <p:cNvGraphicFramePr>
            <a:graphicFrameLocks noChangeAspect="1"/>
          </p:cNvGraphicFramePr>
          <p:nvPr/>
        </p:nvGraphicFramePr>
        <p:xfrm>
          <a:off x="357158" y="1780820"/>
          <a:ext cx="4244977" cy="507718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graphicFrame>
        <p:nvGraphicFramePr>
          <p:cNvPr id="2054" name="Organization Chart 19"/>
          <p:cNvGraphicFramePr>
            <a:graphicFrameLocks noChangeAspect="1"/>
          </p:cNvGraphicFramePr>
          <p:nvPr/>
        </p:nvGraphicFramePr>
        <p:xfrm>
          <a:off x="4786314" y="1785926"/>
          <a:ext cx="4184600" cy="5072074"/>
        </p:xfrm>
        <a:graphic>
          <a:graphicData uri="http://schemas.openxmlformats.org/drawingml/2006/compatibility">
            <com:legacyDrawing xmlns:com="http://schemas.openxmlformats.org/drawingml/2006/compatibility" spid="_x0000_s2054"/>
          </a:graphicData>
        </a:graphic>
      </p:graphicFrame>
      <p:sp>
        <p:nvSpPr>
          <p:cNvPr id="2059" name="Text Box 28"/>
          <p:cNvSpPr txBox="1">
            <a:spLocks noChangeArrowheads="1"/>
          </p:cNvSpPr>
          <p:nvPr/>
        </p:nvSpPr>
        <p:spPr bwMode="auto">
          <a:xfrm>
            <a:off x="827088" y="620713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2060" name="Rectangle 29"/>
          <p:cNvSpPr>
            <a:spLocks noChangeArrowheads="1"/>
          </p:cNvSpPr>
          <p:nvPr/>
        </p:nvSpPr>
        <p:spPr bwMode="auto">
          <a:xfrm>
            <a:off x="-107950" y="7651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Творчість Мікеланджело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692150"/>
            <a:ext cx="7696200" cy="723900"/>
          </a:xfrm>
        </p:spPr>
        <p:txBody>
          <a:bodyPr/>
          <a:lstStyle/>
          <a:p>
            <a:pPr eaLnBrk="1" hangingPunct="1"/>
            <a:r>
              <a:rPr lang="uk-UA" sz="2900" dirty="0" smtClean="0"/>
              <a:t>            </a:t>
            </a:r>
            <a:endParaRPr lang="uk-UA" sz="4000" b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569325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600" i="1" smtClean="0"/>
              <a:t>     Мармуровий рельєф "Битва кентаврів" (Флоренція, Каса Буонарроті) має вид римського саркофага і зображує сцену з грецького міфу про битву людей лапіфів з напівтваринними кентаврами, що напали на них під час весільного бенкету. Сюжет підказав Анджело Поліциано; його сенс – перемога цивілізації над варварством. Згідно з міфом, лапіфи перемогли, проте в інтерпретації Мікеланджело результат битви неясний. Скульптор створив компактні і напружені маси голих тіл, продемонструвавши віртуозну майстерність в передачі руху за допомогою гри світла і тіні. Сліди різця і нерівні краї нагадують нам про камінь, з якого є фігури.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164388" y="20605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908175" y="765175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Битва кентаврів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7800" y="692150"/>
            <a:ext cx="7696200" cy="7239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00628" y="6211669"/>
            <a:ext cx="414337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Битва кентаврів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spcBef>
            <a:spcPct val="50000"/>
          </a:spcBef>
          <a:defRPr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432</TotalTime>
  <Words>1279</Words>
  <Application>Microsoft Office PowerPoint</Application>
  <PresentationFormat>Экран (4:3)</PresentationFormat>
  <Paragraphs>52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Wingdings</vt:lpstr>
      <vt:lpstr>Calibri</vt:lpstr>
      <vt:lpstr>Times New Roman</vt:lpstr>
      <vt:lpstr>Поток</vt:lpstr>
      <vt:lpstr>       </vt:lpstr>
      <vt:lpstr>Слайд 2</vt:lpstr>
      <vt:lpstr>Слайд 3</vt:lpstr>
      <vt:lpstr>Слайд 4</vt:lpstr>
      <vt:lpstr>               Філософія</vt:lpstr>
      <vt:lpstr>Слайд 6</vt:lpstr>
      <vt:lpstr>Слайд 7</vt:lpstr>
      <vt:lpstr>            </vt:lpstr>
      <vt:lpstr>Слайд 9</vt:lpstr>
      <vt:lpstr> </vt:lpstr>
      <vt:lpstr>  Скульптура «Геній перемоги»</vt:lpstr>
      <vt:lpstr>     Гробниця папи Юлія II</vt:lpstr>
      <vt:lpstr>Гробниця папи Юлія II</vt:lpstr>
      <vt:lpstr>Слайд 14</vt:lpstr>
      <vt:lpstr>                                                                                              Сикстинська  капела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16</cp:revision>
  <dcterms:created xsi:type="dcterms:W3CDTF">2011-01-18T13:21:08Z</dcterms:created>
  <dcterms:modified xsi:type="dcterms:W3CDTF">2014-12-02T20:03:25Z</dcterms:modified>
</cp:coreProperties>
</file>