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57" r:id="rId3"/>
    <p:sldId id="258" r:id="rId4"/>
    <p:sldId id="259" r:id="rId5"/>
    <p:sldId id="260" r:id="rId6"/>
    <p:sldId id="271" r:id="rId7"/>
    <p:sldId id="261" r:id="rId8"/>
    <p:sldId id="272" r:id="rId9"/>
    <p:sldId id="262" r:id="rId10"/>
    <p:sldId id="263" r:id="rId11"/>
    <p:sldId id="264" r:id="rId12"/>
    <p:sldId id="265" r:id="rId13"/>
    <p:sldId id="266" r:id="rId14"/>
    <p:sldId id="273" r:id="rId15"/>
    <p:sldId id="267" r:id="rId16"/>
    <p:sldId id="269" r:id="rId17"/>
    <p:sldId id="268"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96" autoAdjust="0"/>
  </p:normalViewPr>
  <p:slideViewPr>
    <p:cSldViewPr>
      <p:cViewPr varScale="1">
        <p:scale>
          <a:sx n="47" d="100"/>
          <a:sy n="47" d="100"/>
        </p:scale>
        <p:origin x="-20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685C-9EE5-428B-ADD0-0CC6F682E2B4}" type="datetimeFigureOut">
              <a:rPr lang="ru-RU" smtClean="0"/>
              <a:t>24.10.2013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531E2-46BC-489F-A2F2-F8DCA8DC1028}" type="slidenum">
              <a:rPr lang="ru-RU" smtClean="0"/>
              <a:t>‹#›</a:t>
            </a:fld>
            <a:endParaRPr lang="ru-RU"/>
          </a:p>
        </p:txBody>
      </p:sp>
    </p:spTree>
    <p:extLst>
      <p:ext uri="{BB962C8B-B14F-4D97-AF65-F5344CB8AC3E}">
        <p14:creationId xmlns:p14="http://schemas.microsoft.com/office/powerpoint/2010/main" val="147412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C531E2-46BC-489F-A2F2-F8DCA8DC1028}" type="slidenum">
              <a:rPr lang="ru-RU" smtClean="0"/>
              <a:t>5</a:t>
            </a:fld>
            <a:endParaRPr lang="ru-RU"/>
          </a:p>
        </p:txBody>
      </p:sp>
    </p:spTree>
    <p:extLst>
      <p:ext uri="{BB962C8B-B14F-4D97-AF65-F5344CB8AC3E}">
        <p14:creationId xmlns:p14="http://schemas.microsoft.com/office/powerpoint/2010/main" val="147550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124B806-6764-4BA5-820E-73D01F07C510}" type="datetimeFigureOut">
              <a:rPr lang="ru-RU" smtClean="0"/>
              <a:t>24.10.2013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6B8EFA4-1A0A-4E09-A6BF-F4A53921F45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24B806-6764-4BA5-820E-73D01F07C510}"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8EFA4-1A0A-4E09-A6BF-F4A53921F4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24B806-6764-4BA5-820E-73D01F07C510}"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8EFA4-1A0A-4E09-A6BF-F4A53921F45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124B806-6764-4BA5-820E-73D01F07C510}" type="datetimeFigureOut">
              <a:rPr lang="ru-RU" smtClean="0"/>
              <a:t>24.10.2013</a:t>
            </a:fld>
            <a:endParaRPr lang="ru-RU"/>
          </a:p>
        </p:txBody>
      </p:sp>
      <p:sp>
        <p:nvSpPr>
          <p:cNvPr id="9" name="Номер слайда 8"/>
          <p:cNvSpPr>
            <a:spLocks noGrp="1"/>
          </p:cNvSpPr>
          <p:nvPr>
            <p:ph type="sldNum" sz="quarter" idx="15"/>
          </p:nvPr>
        </p:nvSpPr>
        <p:spPr/>
        <p:txBody>
          <a:bodyPr rtlCol="0"/>
          <a:lstStyle/>
          <a:p>
            <a:fld id="{A6B8EFA4-1A0A-4E09-A6BF-F4A53921F458}"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124B806-6764-4BA5-820E-73D01F07C510}" type="datetimeFigureOut">
              <a:rPr lang="ru-RU" smtClean="0"/>
              <a:t>24.10.2013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6B8EFA4-1A0A-4E09-A6BF-F4A53921F45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124B806-6764-4BA5-820E-73D01F07C510}" type="datetimeFigureOut">
              <a:rPr lang="ru-RU" smtClean="0"/>
              <a:t>24.10.2013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8EFA4-1A0A-4E09-A6BF-F4A53921F458}"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124B806-6764-4BA5-820E-73D01F07C510}" type="datetimeFigureOut">
              <a:rPr lang="ru-RU" smtClean="0"/>
              <a:t>24.10.2013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B8EFA4-1A0A-4E09-A6BF-F4A53921F458}"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124B806-6764-4BA5-820E-73D01F07C510}" type="datetimeFigureOut">
              <a:rPr lang="ru-RU" smtClean="0"/>
              <a:t>24.10.2013</a:t>
            </a:fld>
            <a:endParaRPr lang="ru-RU"/>
          </a:p>
        </p:txBody>
      </p:sp>
      <p:sp>
        <p:nvSpPr>
          <p:cNvPr id="7" name="Номер слайда 6"/>
          <p:cNvSpPr>
            <a:spLocks noGrp="1"/>
          </p:cNvSpPr>
          <p:nvPr>
            <p:ph type="sldNum" sz="quarter" idx="11"/>
          </p:nvPr>
        </p:nvSpPr>
        <p:spPr/>
        <p:txBody>
          <a:bodyPr rtlCol="0"/>
          <a:lstStyle/>
          <a:p>
            <a:fld id="{A6B8EFA4-1A0A-4E09-A6BF-F4A53921F458}"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24B806-6764-4BA5-820E-73D01F07C510}" type="datetimeFigureOut">
              <a:rPr lang="ru-RU" smtClean="0"/>
              <a:t>24.10.2013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B8EFA4-1A0A-4E09-A6BF-F4A53921F4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124B806-6764-4BA5-820E-73D01F07C510}" type="datetimeFigureOut">
              <a:rPr lang="ru-RU" smtClean="0"/>
              <a:t>24.10.2013</a:t>
            </a:fld>
            <a:endParaRPr lang="ru-RU"/>
          </a:p>
        </p:txBody>
      </p:sp>
      <p:sp>
        <p:nvSpPr>
          <p:cNvPr id="22" name="Номер слайда 21"/>
          <p:cNvSpPr>
            <a:spLocks noGrp="1"/>
          </p:cNvSpPr>
          <p:nvPr>
            <p:ph type="sldNum" sz="quarter" idx="15"/>
          </p:nvPr>
        </p:nvSpPr>
        <p:spPr/>
        <p:txBody>
          <a:bodyPr rtlCol="0"/>
          <a:lstStyle/>
          <a:p>
            <a:fld id="{A6B8EFA4-1A0A-4E09-A6BF-F4A53921F458}"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124B806-6764-4BA5-820E-73D01F07C510}" type="datetimeFigureOut">
              <a:rPr lang="ru-RU" smtClean="0"/>
              <a:t>24.10.2013</a:t>
            </a:fld>
            <a:endParaRPr lang="ru-RU"/>
          </a:p>
        </p:txBody>
      </p:sp>
      <p:sp>
        <p:nvSpPr>
          <p:cNvPr id="18" name="Номер слайда 17"/>
          <p:cNvSpPr>
            <a:spLocks noGrp="1"/>
          </p:cNvSpPr>
          <p:nvPr>
            <p:ph type="sldNum" sz="quarter" idx="11"/>
          </p:nvPr>
        </p:nvSpPr>
        <p:spPr/>
        <p:txBody>
          <a:bodyPr rtlCol="0"/>
          <a:lstStyle/>
          <a:p>
            <a:fld id="{A6B8EFA4-1A0A-4E09-A6BF-F4A53921F458}"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24B806-6764-4BA5-820E-73D01F07C510}" type="datetimeFigureOut">
              <a:rPr lang="ru-RU" smtClean="0"/>
              <a:t>24.10.2013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B8EFA4-1A0A-4E09-A6BF-F4A53921F4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1124744"/>
            <a:ext cx="6172200" cy="1894362"/>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6386" name="Picture 2" descr="C:\Users\Іринка Батіг\Pictures\Новая папка\Canada-Flag-Open-e13586965989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9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143000"/>
          </a:xfrm>
        </p:spPr>
        <p:txBody>
          <a:bodyPr>
            <a:normAutofit fontScale="90000"/>
          </a:bodyPr>
          <a:lstStyle/>
          <a:p>
            <a:pPr algn="ctr"/>
            <a:r>
              <a:rPr lang="en-US" sz="4400" b="1" dirty="0">
                <a:solidFill>
                  <a:schemeClr val="accent1">
                    <a:lumMod val="50000"/>
                  </a:schemeClr>
                </a:solidFill>
              </a:rPr>
              <a:t>5. Niagara Falls, Ontario</a:t>
            </a:r>
            <a:r>
              <a:rPr lang="en-US" b="1" dirty="0"/>
              <a:t/>
            </a:r>
            <a:br>
              <a:rPr lang="en-US" b="1" dirty="0"/>
            </a:br>
            <a:endParaRPr lang="ru-RU" dirty="0"/>
          </a:p>
        </p:txBody>
      </p:sp>
      <p:sp>
        <p:nvSpPr>
          <p:cNvPr id="3" name="Объект 2"/>
          <p:cNvSpPr>
            <a:spLocks noGrp="1"/>
          </p:cNvSpPr>
          <p:nvPr>
            <p:ph sz="quarter" idx="1"/>
          </p:nvPr>
        </p:nvSpPr>
        <p:spPr>
          <a:xfrm>
            <a:off x="323528" y="1313384"/>
            <a:ext cx="8147248" cy="5544616"/>
          </a:xfrm>
        </p:spPr>
        <p:txBody>
          <a:bodyPr>
            <a:normAutofit/>
          </a:bodyPr>
          <a:lstStyle/>
          <a:p>
            <a:pPr algn="just"/>
            <a:r>
              <a:rPr lang="en-US" sz="2000" dirty="0" smtClean="0">
                <a:latin typeface="Arial Black" pitchFamily="34" charset="0"/>
              </a:rPr>
              <a:t>It's </a:t>
            </a:r>
            <a:r>
              <a:rPr lang="en-US" sz="2000" dirty="0">
                <a:latin typeface="Arial Black" pitchFamily="34" charset="0"/>
              </a:rPr>
              <a:t>one of those unfortunate 'luck of the draw' things I'm afraid to say, because the majority of the Falls are technically in the United States. This would be fine except that to see it, you have to be on the Canadian side. That's why Niagara Falls lands on Canada's Top-Ten list. To get to the other side there is a pedestrian bridge that links Canada with the United States without the inconvenience of border patrols, yeah!</a:t>
            </a:r>
          </a:p>
          <a:p>
            <a:pPr algn="just"/>
            <a:r>
              <a:rPr lang="en-US" sz="2000" dirty="0">
                <a:latin typeface="Arial Black" pitchFamily="34" charset="0"/>
              </a:rPr>
              <a:t>This tourist town is great for sightseeing and if you happen to be in Toronto, Niagara Falls is not far. Niagara Falls is also a popular place to get married, competing with Las Vegas for </a:t>
            </a:r>
            <a:r>
              <a:rPr lang="en-US" sz="2000" dirty="0" err="1">
                <a:latin typeface="Arial Black" pitchFamily="34" charset="0"/>
              </a:rPr>
              <a:t>favourite</a:t>
            </a:r>
            <a:r>
              <a:rPr lang="en-US" sz="2000" dirty="0">
                <a:latin typeface="Arial Black" pitchFamily="34" charset="0"/>
              </a:rPr>
              <a:t> wedding destinations. Niagara Falls was also rated as the World's Most Romantic Place.</a:t>
            </a:r>
          </a:p>
          <a:p>
            <a:endParaRPr lang="ru-RU" dirty="0"/>
          </a:p>
        </p:txBody>
      </p:sp>
    </p:spTree>
    <p:extLst>
      <p:ext uri="{BB962C8B-B14F-4D97-AF65-F5344CB8AC3E}">
        <p14:creationId xmlns:p14="http://schemas.microsoft.com/office/powerpoint/2010/main" val="286275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Іринка Батіг\Pictures\Новая папка\79364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02" y="260648"/>
            <a:ext cx="518588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Іринка Батіг\Pictures\Новая папка\niagara_falls_at_nigh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98727"/>
            <a:ext cx="5268838" cy="393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randombar(horizontal)">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467600" cy="1143000"/>
          </a:xfrm>
        </p:spPr>
        <p:txBody>
          <a:bodyPr>
            <a:normAutofit fontScale="90000"/>
          </a:bodyPr>
          <a:lstStyle/>
          <a:p>
            <a:pPr algn="ctr"/>
            <a:r>
              <a:rPr lang="en-US" sz="4400" b="1" dirty="0">
                <a:solidFill>
                  <a:schemeClr val="accent1">
                    <a:lumMod val="50000"/>
                  </a:schemeClr>
                </a:solidFill>
              </a:rPr>
              <a:t>4. Quebec City, Quebec</a:t>
            </a:r>
            <a:r>
              <a:rPr lang="en-US" b="1" dirty="0"/>
              <a:t/>
            </a:r>
            <a:br>
              <a:rPr lang="en-US" b="1" dirty="0"/>
            </a:br>
            <a:endParaRPr lang="ru-RU" dirty="0"/>
          </a:p>
        </p:txBody>
      </p:sp>
      <p:sp>
        <p:nvSpPr>
          <p:cNvPr id="3" name="Объект 2"/>
          <p:cNvSpPr>
            <a:spLocks noGrp="1"/>
          </p:cNvSpPr>
          <p:nvPr>
            <p:ph sz="quarter" idx="1"/>
          </p:nvPr>
        </p:nvSpPr>
        <p:spPr>
          <a:xfrm>
            <a:off x="167472" y="1268760"/>
            <a:ext cx="3935392" cy="3240360"/>
          </a:xfrm>
        </p:spPr>
        <p:txBody>
          <a:bodyPr>
            <a:normAutofit/>
          </a:bodyPr>
          <a:lstStyle/>
          <a:p>
            <a:pPr algn="just"/>
            <a:r>
              <a:rPr lang="en-US" sz="2000" dirty="0" smtClean="0">
                <a:latin typeface="Arial Black" pitchFamily="34" charset="0"/>
              </a:rPr>
              <a:t>Visiting </a:t>
            </a:r>
            <a:r>
              <a:rPr lang="en-US" sz="2000" dirty="0">
                <a:latin typeface="Arial Black" pitchFamily="34" charset="0"/>
              </a:rPr>
              <a:t>Quebec City is like taking a tour of France in North America. Quebec culture is rich and unique from the rest of Canada, and no-where is it as evident as it is in Quebec </a:t>
            </a:r>
            <a:r>
              <a:rPr lang="en-US" sz="2200" dirty="0">
                <a:latin typeface="Arial Black" pitchFamily="34" charset="0"/>
              </a:rPr>
              <a:t>City. </a:t>
            </a:r>
            <a:r>
              <a:rPr lang="en-US" dirty="0"/>
              <a:t/>
            </a:r>
            <a:br>
              <a:rPr lang="en-US" dirty="0"/>
            </a:br>
            <a:endParaRPr lang="ru-RU" dirty="0"/>
          </a:p>
        </p:txBody>
      </p:sp>
      <p:pic>
        <p:nvPicPr>
          <p:cNvPr id="7170" name="Picture 2" descr="C:\Users\Іринка Батіг\Pictures\Новая папка\79362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77970"/>
            <a:ext cx="4371816"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488" y="4339312"/>
            <a:ext cx="8259008" cy="2769989"/>
          </a:xfrm>
          <a:prstGeom prst="rect">
            <a:avLst/>
          </a:prstGeom>
          <a:noFill/>
        </p:spPr>
        <p:txBody>
          <a:bodyPr wrap="square" rtlCol="0">
            <a:spAutoFit/>
          </a:bodyPr>
          <a:lstStyle/>
          <a:p>
            <a:pPr algn="just"/>
            <a:r>
              <a:rPr lang="en-US" sz="2000" dirty="0" smtClean="0">
                <a:latin typeface="Arial Black" pitchFamily="34" charset="0"/>
              </a:rPr>
              <a:t>The world famous Chateaux Frontenac overlooks the St. Lawrence River on a cliff that was once a French Fort. The Old-City is contained in an stone wall that once protected the city from the British Navy. The City Fortress makes Quebec City one of the last walled cities in the world.</a:t>
            </a:r>
          </a:p>
          <a:p>
            <a:r>
              <a:rPr lang="en-US" dirty="0" smtClean="0"/>
              <a:t/>
            </a:r>
            <a:br>
              <a:rPr lang="en-US" dirty="0" smtClean="0"/>
            </a:br>
            <a:endParaRPr lang="ru-RU" dirty="0" smtClean="0"/>
          </a:p>
          <a:p>
            <a:endParaRPr lang="ru-RU" dirty="0"/>
          </a:p>
        </p:txBody>
      </p:sp>
    </p:spTree>
    <p:extLst>
      <p:ext uri="{BB962C8B-B14F-4D97-AF65-F5344CB8AC3E}">
        <p14:creationId xmlns:p14="http://schemas.microsoft.com/office/powerpoint/2010/main" val="35775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568952" cy="1143000"/>
          </a:xfrm>
        </p:spPr>
        <p:txBody>
          <a:bodyPr>
            <a:normAutofit fontScale="90000"/>
          </a:bodyPr>
          <a:lstStyle/>
          <a:p>
            <a:pPr algn="ctr"/>
            <a:r>
              <a:rPr lang="en-US" sz="4400" b="1" dirty="0">
                <a:solidFill>
                  <a:schemeClr val="accent1">
                    <a:lumMod val="50000"/>
                  </a:schemeClr>
                </a:solidFill>
              </a:rPr>
              <a:t>3. Montreal, Quebec</a:t>
            </a:r>
            <a:r>
              <a:rPr lang="en-US" b="1" dirty="0"/>
              <a:t/>
            </a:r>
            <a:br>
              <a:rPr lang="en-US" b="1" dirty="0"/>
            </a:br>
            <a:endParaRPr lang="ru-RU" dirty="0"/>
          </a:p>
        </p:txBody>
      </p:sp>
      <p:sp>
        <p:nvSpPr>
          <p:cNvPr id="3" name="Объект 2"/>
          <p:cNvSpPr>
            <a:spLocks noGrp="1"/>
          </p:cNvSpPr>
          <p:nvPr>
            <p:ph sz="quarter" idx="1"/>
          </p:nvPr>
        </p:nvSpPr>
        <p:spPr>
          <a:xfrm>
            <a:off x="34920" y="1124744"/>
            <a:ext cx="8641536" cy="4873752"/>
          </a:xfrm>
        </p:spPr>
        <p:txBody>
          <a:bodyPr>
            <a:normAutofit/>
          </a:bodyPr>
          <a:lstStyle/>
          <a:p>
            <a:pPr algn="just"/>
            <a:r>
              <a:rPr lang="en-US" sz="2000" dirty="0" smtClean="0">
                <a:latin typeface="Arial Black" pitchFamily="34" charset="0"/>
              </a:rPr>
              <a:t>Montreal </a:t>
            </a:r>
            <a:r>
              <a:rPr lang="en-US" sz="2000" dirty="0">
                <a:latin typeface="Arial Black" pitchFamily="34" charset="0"/>
              </a:rPr>
              <a:t>is perhaps my all-time </a:t>
            </a:r>
            <a:r>
              <a:rPr lang="en-US" sz="2000" dirty="0" err="1">
                <a:latin typeface="Arial Black" pitchFamily="34" charset="0"/>
              </a:rPr>
              <a:t>favourite</a:t>
            </a:r>
            <a:r>
              <a:rPr lang="en-US" sz="2000" dirty="0">
                <a:latin typeface="Arial Black" pitchFamily="34" charset="0"/>
              </a:rPr>
              <a:t> place to just walk around by myself. No other city will allow you to be on a hill overlooking the city from above; shop at fancy French boutiques; dine at some of the best restaurants in the world; see old historic buildings and modern skyscrapers; enjoy a vibrant nightlife; and watch the sun rise and set at the port - all within walking distance. You will feel as if you have walked into a different dimension. Being the world's second largest French speaking city (second only to Paris) some would compare it to </a:t>
            </a:r>
            <a:r>
              <a:rPr lang="en-US" sz="2000" dirty="0" smtClean="0">
                <a:latin typeface="Arial Black" pitchFamily="34" charset="0"/>
              </a:rPr>
              <a:t>France.</a:t>
            </a:r>
            <a:endParaRPr lang="ru-RU" dirty="0"/>
          </a:p>
        </p:txBody>
      </p:sp>
      <p:pic>
        <p:nvPicPr>
          <p:cNvPr id="8198" name="Picture 6" descr="C:\Users\Іринка Батіг\Pictures\Новая папка\79357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21088"/>
            <a:ext cx="5544616" cy="2466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Іринка Батіг\Pictures\Новая папка\Montre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064896" cy="569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64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467600" cy="1143000"/>
          </a:xfrm>
        </p:spPr>
        <p:txBody>
          <a:bodyPr>
            <a:normAutofit fontScale="90000"/>
          </a:bodyPr>
          <a:lstStyle/>
          <a:p>
            <a:pPr algn="ctr"/>
            <a:r>
              <a:rPr lang="en-US" sz="4400" b="1" dirty="0">
                <a:solidFill>
                  <a:schemeClr val="accent1">
                    <a:lumMod val="50000"/>
                  </a:schemeClr>
                </a:solidFill>
              </a:rPr>
              <a:t>2. Banff, Alberta</a:t>
            </a:r>
            <a:r>
              <a:rPr lang="en-US" b="1" dirty="0"/>
              <a:t/>
            </a:r>
            <a:br>
              <a:rPr lang="en-US" b="1" dirty="0"/>
            </a:br>
            <a:endParaRPr lang="ru-RU" dirty="0"/>
          </a:p>
        </p:txBody>
      </p:sp>
      <p:sp>
        <p:nvSpPr>
          <p:cNvPr id="3" name="Объект 2"/>
          <p:cNvSpPr>
            <a:spLocks noGrp="1"/>
          </p:cNvSpPr>
          <p:nvPr>
            <p:ph sz="quarter" idx="1"/>
          </p:nvPr>
        </p:nvSpPr>
        <p:spPr>
          <a:xfrm>
            <a:off x="179512" y="1196752"/>
            <a:ext cx="8280920" cy="4896544"/>
          </a:xfrm>
        </p:spPr>
        <p:txBody>
          <a:bodyPr>
            <a:normAutofit lnSpcReduction="10000"/>
          </a:bodyPr>
          <a:lstStyle/>
          <a:p>
            <a:pPr algn="just"/>
            <a:r>
              <a:rPr lang="en-US" dirty="0" smtClean="0">
                <a:latin typeface="Arial Black" pitchFamily="34" charset="0"/>
              </a:rPr>
              <a:t>Banff </a:t>
            </a:r>
            <a:r>
              <a:rPr lang="en-US" dirty="0">
                <a:latin typeface="Arial Black" pitchFamily="34" charset="0"/>
              </a:rPr>
              <a:t>is great but a little over-crowded at times. Best to take in the nature experience during the off seasons. But it doesn't matter what time of year it is, there is always stuff to see and do in Banff. Having been to Banff many times, I have never gone and not seen either a bear, elk, deer or mountain goat. With the guaranteed wildlife sightings, you will always enjoy your stay at the </a:t>
            </a:r>
            <a:r>
              <a:rPr lang="en-US" b="1" dirty="0">
                <a:latin typeface="Arial Black" pitchFamily="34" charset="0"/>
              </a:rPr>
              <a:t>Banff Springs Hotel</a:t>
            </a:r>
            <a:r>
              <a:rPr lang="en-US" dirty="0">
                <a:latin typeface="Arial Black" pitchFamily="34" charset="0"/>
              </a:rPr>
              <a:t>. Be sure to take advantage of their outdoor hot-springs while you are there. Reservations at the hotel are made months in advance but don't fret because there are many other hotels in the area.</a:t>
            </a:r>
          </a:p>
          <a:p>
            <a:pPr algn="just"/>
            <a:endParaRPr lang="ru-RU" dirty="0"/>
          </a:p>
        </p:txBody>
      </p:sp>
    </p:spTree>
    <p:extLst>
      <p:ext uri="{BB962C8B-B14F-4D97-AF65-F5344CB8AC3E}">
        <p14:creationId xmlns:p14="http://schemas.microsoft.com/office/powerpoint/2010/main" val="425195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Іринка Батіг\Desktop\fairmont_banff_springs_h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901" y="188640"/>
            <a:ext cx="455295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Іринка Батіг\Desktop\Banff_Springs_Hote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5" y="1844824"/>
            <a:ext cx="4820045" cy="45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randombar(horizontal)">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b="1" dirty="0">
                <a:solidFill>
                  <a:schemeClr val="accent1">
                    <a:lumMod val="50000"/>
                  </a:schemeClr>
                </a:solidFill>
              </a:rPr>
              <a:t>1. Lake Louise, Alberta</a:t>
            </a:r>
            <a:r>
              <a:rPr lang="en-US" b="1" dirty="0"/>
              <a:t/>
            </a:r>
            <a:br>
              <a:rPr lang="en-US" b="1" dirty="0"/>
            </a:br>
            <a:endParaRPr lang="ru-RU" dirty="0"/>
          </a:p>
        </p:txBody>
      </p:sp>
      <p:sp>
        <p:nvSpPr>
          <p:cNvPr id="3" name="Объект 2"/>
          <p:cNvSpPr>
            <a:spLocks noGrp="1"/>
          </p:cNvSpPr>
          <p:nvPr>
            <p:ph sz="quarter" idx="1"/>
          </p:nvPr>
        </p:nvSpPr>
        <p:spPr>
          <a:xfrm>
            <a:off x="179512" y="1052736"/>
            <a:ext cx="4295328" cy="2160240"/>
          </a:xfrm>
        </p:spPr>
        <p:txBody>
          <a:bodyPr>
            <a:normAutofit/>
          </a:bodyPr>
          <a:lstStyle/>
          <a:p>
            <a:pPr algn="just"/>
            <a:r>
              <a:rPr lang="en-US" sz="2000" dirty="0" smtClean="0">
                <a:latin typeface="Arial Black" pitchFamily="34" charset="0"/>
              </a:rPr>
              <a:t>The </a:t>
            </a:r>
            <a:r>
              <a:rPr lang="en-US" sz="2000" dirty="0">
                <a:latin typeface="Arial Black" pitchFamily="34" charset="0"/>
              </a:rPr>
              <a:t>picture says it all. Deep in the Canadian Rockies a large turquoise lake trickles from the thousands year old glacier in the distance. </a:t>
            </a:r>
            <a:endParaRPr lang="ru-RU" sz="2000" dirty="0">
              <a:latin typeface="Arial Black" pitchFamily="34" charset="0"/>
            </a:endParaRPr>
          </a:p>
        </p:txBody>
      </p:sp>
      <p:pic>
        <p:nvPicPr>
          <p:cNvPr id="10242" name="Picture 2" descr="C:\Users\Іринка Батіг\Pictures\Новая папка\79353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7" y="3068960"/>
            <a:ext cx="4248472" cy="294394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Іринка Батіг\Pictures\Новая папка\Header-Image-AC_FairmontChateauLakeLoui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6485"/>
            <a:ext cx="4181251" cy="2835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5601" y="4066529"/>
            <a:ext cx="3919647" cy="2831544"/>
          </a:xfrm>
          <a:prstGeom prst="rect">
            <a:avLst/>
          </a:prstGeom>
          <a:noFill/>
        </p:spPr>
        <p:txBody>
          <a:bodyPr wrap="square" rtlCol="0">
            <a:spAutoFit/>
          </a:bodyPr>
          <a:lstStyle/>
          <a:p>
            <a:pPr algn="just"/>
            <a:r>
              <a:rPr lang="en-US" sz="2000" dirty="0" smtClean="0">
                <a:latin typeface="Arial Black" pitchFamily="34" charset="0"/>
              </a:rPr>
              <a:t>The Fairmont Hotel is world class and books visitors months in advance. But don't let this deter you from visiting, there are many camp-grounds that make visiting fun and affordable.</a:t>
            </a:r>
          </a:p>
          <a:p>
            <a:endParaRPr lang="ru-RU" dirty="0"/>
          </a:p>
        </p:txBody>
      </p:sp>
    </p:spTree>
    <p:extLst>
      <p:ext uri="{BB962C8B-B14F-4D97-AF65-F5344CB8AC3E}">
        <p14:creationId xmlns:p14="http://schemas.microsoft.com/office/powerpoint/2010/main" val="4583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randombar(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rot="20746689">
            <a:off x="545782" y="1195709"/>
            <a:ext cx="7440067" cy="1565077"/>
          </a:xfrm>
        </p:spPr>
        <p:txBody>
          <a:bodyPr>
            <a:normAutofit/>
          </a:bodyPr>
          <a:lstStyle/>
          <a:p>
            <a:pPr marL="0" indent="0" algn="ctr">
              <a:buNone/>
            </a:pPr>
            <a:r>
              <a:rPr lang="en-US" sz="6000" dirty="0"/>
              <a:t>Welcome to </a:t>
            </a:r>
            <a:r>
              <a:rPr lang="en-US" sz="6000" dirty="0" smtClean="0"/>
              <a:t>Canada!</a:t>
            </a:r>
            <a:endParaRPr lang="ru-RU" sz="6000" dirty="0"/>
          </a:p>
        </p:txBody>
      </p:sp>
      <p:pic>
        <p:nvPicPr>
          <p:cNvPr id="17410" name="Picture 2" descr="C:\Users\Іринка Батіг\Pictures\Новая папка\399290_flag_kanada_listya_klen_sneg_1920x1200_www.GdeFon.ru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29036">
            <a:off x="1925452" y="2228367"/>
            <a:ext cx="6512677" cy="3954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7410"/>
                                        </p:tgtEl>
                                        <p:attrNameLst>
                                          <p:attrName>style.visibility</p:attrName>
                                        </p:attrNameLst>
                                      </p:cBhvr>
                                      <p:to>
                                        <p:strVal val="visible"/>
                                      </p:to>
                                    </p:set>
                                    <p:animEffect transition="in" filter="wipe(down)">
                                      <p:cBhvr>
                                        <p:cTn id="23" dur="580">
                                          <p:stCondLst>
                                            <p:cond delay="0"/>
                                          </p:stCondLst>
                                        </p:cTn>
                                        <p:tgtEl>
                                          <p:spTgt spid="17410"/>
                                        </p:tgtEl>
                                      </p:cBhvr>
                                    </p:animEffect>
                                    <p:anim calcmode="lin" valueType="num">
                                      <p:cBhvr>
                                        <p:cTn id="24"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7410"/>
                                        </p:tgtEl>
                                      </p:cBhvr>
                                      <p:to x="100000" y="60000"/>
                                    </p:animScale>
                                    <p:animScale>
                                      <p:cBhvr>
                                        <p:cTn id="30" dur="166" decel="50000">
                                          <p:stCondLst>
                                            <p:cond delay="676"/>
                                          </p:stCondLst>
                                        </p:cTn>
                                        <p:tgtEl>
                                          <p:spTgt spid="17410"/>
                                        </p:tgtEl>
                                      </p:cBhvr>
                                      <p:to x="100000" y="100000"/>
                                    </p:animScale>
                                    <p:animScale>
                                      <p:cBhvr>
                                        <p:cTn id="31" dur="26">
                                          <p:stCondLst>
                                            <p:cond delay="1312"/>
                                          </p:stCondLst>
                                        </p:cTn>
                                        <p:tgtEl>
                                          <p:spTgt spid="17410"/>
                                        </p:tgtEl>
                                      </p:cBhvr>
                                      <p:to x="100000" y="80000"/>
                                    </p:animScale>
                                    <p:animScale>
                                      <p:cBhvr>
                                        <p:cTn id="32" dur="166" decel="50000">
                                          <p:stCondLst>
                                            <p:cond delay="1338"/>
                                          </p:stCondLst>
                                        </p:cTn>
                                        <p:tgtEl>
                                          <p:spTgt spid="17410"/>
                                        </p:tgtEl>
                                      </p:cBhvr>
                                      <p:to x="100000" y="100000"/>
                                    </p:animScale>
                                    <p:animScale>
                                      <p:cBhvr>
                                        <p:cTn id="33" dur="26">
                                          <p:stCondLst>
                                            <p:cond delay="1642"/>
                                          </p:stCondLst>
                                        </p:cTn>
                                        <p:tgtEl>
                                          <p:spTgt spid="17410"/>
                                        </p:tgtEl>
                                      </p:cBhvr>
                                      <p:to x="100000" y="90000"/>
                                    </p:animScale>
                                    <p:animScale>
                                      <p:cBhvr>
                                        <p:cTn id="34" dur="166" decel="50000">
                                          <p:stCondLst>
                                            <p:cond delay="1668"/>
                                          </p:stCondLst>
                                        </p:cTn>
                                        <p:tgtEl>
                                          <p:spTgt spid="17410"/>
                                        </p:tgtEl>
                                      </p:cBhvr>
                                      <p:to x="100000" y="100000"/>
                                    </p:animScale>
                                    <p:animScale>
                                      <p:cBhvr>
                                        <p:cTn id="35" dur="26">
                                          <p:stCondLst>
                                            <p:cond delay="1808"/>
                                          </p:stCondLst>
                                        </p:cTn>
                                        <p:tgtEl>
                                          <p:spTgt spid="17410"/>
                                        </p:tgtEl>
                                      </p:cBhvr>
                                      <p:to x="100000" y="95000"/>
                                    </p:animScale>
                                    <p:animScale>
                                      <p:cBhvr>
                                        <p:cTn id="36"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404664"/>
            <a:ext cx="8424936" cy="3556992"/>
          </a:xfrm>
        </p:spPr>
        <p:txBody>
          <a:bodyPr>
            <a:normAutofit/>
          </a:bodyPr>
          <a:lstStyle/>
          <a:p>
            <a:pPr algn="just"/>
            <a:r>
              <a:rPr lang="en-US" sz="2000" b="1" dirty="0">
                <a:latin typeface="Arial Black" pitchFamily="34" charset="0"/>
              </a:rPr>
              <a:t>Canada</a:t>
            </a:r>
            <a:r>
              <a:rPr lang="en-US" sz="2000" dirty="0">
                <a:latin typeface="Arial Black" pitchFamily="34" charset="0"/>
              </a:rPr>
              <a:t> </a:t>
            </a:r>
            <a:r>
              <a:rPr lang="en-US" sz="2000" dirty="0" smtClean="0">
                <a:latin typeface="Arial Black" pitchFamily="34" charset="0"/>
              </a:rPr>
              <a:t>is </a:t>
            </a:r>
            <a:r>
              <a:rPr lang="en-US" sz="2000" dirty="0">
                <a:latin typeface="Arial Black" pitchFamily="34" charset="0"/>
              </a:rPr>
              <a:t>a country in North America consisting of </a:t>
            </a:r>
            <a:r>
              <a:rPr lang="en-US" sz="2000" dirty="0" smtClean="0">
                <a:latin typeface="Arial Black" pitchFamily="34" charset="0"/>
              </a:rPr>
              <a:t>10 provinces and 3 territories. </a:t>
            </a:r>
            <a:r>
              <a:rPr lang="en-US" sz="2000" dirty="0">
                <a:latin typeface="Arial Black" pitchFamily="34" charset="0"/>
              </a:rPr>
              <a:t>Located in the northern part of the continent, it extends from the Atlantic to the Pacific and northward into the Arctic Ocean. At 9.98 million square kilometers in total, Canada is the </a:t>
            </a:r>
            <a:r>
              <a:rPr lang="en-US" sz="2000" dirty="0" smtClean="0">
                <a:latin typeface="Arial Black" pitchFamily="34" charset="0"/>
              </a:rPr>
              <a:t>world's second-largest </a:t>
            </a:r>
            <a:r>
              <a:rPr lang="en-US" sz="2000" dirty="0">
                <a:latin typeface="Arial Black" pitchFamily="34" charset="0"/>
              </a:rPr>
              <a:t>country by total area, and its common border with the United States is the world's longest land border shared by the same two countries.</a:t>
            </a:r>
            <a:endParaRPr lang="ru-RU" sz="2000" dirty="0">
              <a:latin typeface="Arial Black" pitchFamily="34" charset="0"/>
            </a:endParaRPr>
          </a:p>
        </p:txBody>
      </p:sp>
      <p:pic>
        <p:nvPicPr>
          <p:cNvPr id="15362" name="Picture 2" descr="C:\Users\Іринка Батіг\Pictures\Новая папка\Political_map_of_Can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520" y="2908424"/>
            <a:ext cx="5472608"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36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72689" y="980728"/>
            <a:ext cx="8280920" cy="2304256"/>
          </a:xfrm>
        </p:spPr>
        <p:txBody>
          <a:bodyPr/>
          <a:lstStyle/>
          <a:p>
            <a:pPr algn="just"/>
            <a:r>
              <a:rPr lang="en-US" dirty="0" smtClean="0">
                <a:latin typeface="Arial Black" pitchFamily="34" charset="0"/>
              </a:rPr>
              <a:t>Green </a:t>
            </a:r>
            <a:r>
              <a:rPr lang="en-US" dirty="0">
                <a:latin typeface="Arial Black" pitchFamily="34" charset="0"/>
              </a:rPr>
              <a:t>pastures and the distinct red-soil cliffs make Prince Edward Island a great destination for travellers who are just looking for some relaxation or a fun day at the beach. Take a car to get around, the island is not big so you could see everything in a day.</a:t>
            </a:r>
          </a:p>
          <a:p>
            <a:endParaRPr lang="ru-RU" dirty="0"/>
          </a:p>
        </p:txBody>
      </p:sp>
      <p:sp>
        <p:nvSpPr>
          <p:cNvPr id="4" name="Объект 2"/>
          <p:cNvSpPr>
            <a:spLocks noGrp="1"/>
          </p:cNvSpPr>
          <p:nvPr>
            <p:ph type="title"/>
          </p:nvPr>
        </p:nvSpPr>
        <p:spPr>
          <a:xfrm>
            <a:off x="179512" y="19650"/>
            <a:ext cx="8568952" cy="1282154"/>
          </a:xfrm>
        </p:spPr>
        <p:txBody>
          <a:bodyPr>
            <a:normAutofit/>
          </a:bodyPr>
          <a:lstStyle/>
          <a:p>
            <a:pPr algn="ctr"/>
            <a:r>
              <a:rPr lang="en-US" sz="4000" b="1" dirty="0">
                <a:solidFill>
                  <a:schemeClr val="accent1">
                    <a:lumMod val="50000"/>
                  </a:schemeClr>
                </a:solidFill>
              </a:rPr>
              <a:t>10. Prince Edward Island</a:t>
            </a:r>
            <a:r>
              <a:rPr lang="en-US" b="1" dirty="0"/>
              <a:t/>
            </a:r>
            <a:br>
              <a:rPr lang="en-US" b="1" dirty="0"/>
            </a:br>
            <a:endParaRPr lang="ru-RU" dirty="0"/>
          </a:p>
        </p:txBody>
      </p:sp>
      <p:pic>
        <p:nvPicPr>
          <p:cNvPr id="1026" name="Picture 2" descr="C:\Users\Іринка Батіг\Pictures\Новая папка\79697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84984"/>
            <a:ext cx="4608512" cy="3258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Іринка Батіг\Pictures\Новая папка\Wood_Islands_Lighthouse_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16439"/>
            <a:ext cx="3960440" cy="2927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7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in)">
                                      <p:cBhvr>
                                        <p:cTn id="7" dur="2000"/>
                                        <p:tgtEl>
                                          <p:spTgt spid="102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147248" cy="1143000"/>
          </a:xfrm>
        </p:spPr>
        <p:txBody>
          <a:bodyPr>
            <a:normAutofit fontScale="90000"/>
          </a:bodyPr>
          <a:lstStyle/>
          <a:p>
            <a:pPr algn="ctr"/>
            <a:r>
              <a:rPr lang="en-US" sz="4400" b="1" dirty="0">
                <a:solidFill>
                  <a:schemeClr val="accent1">
                    <a:lumMod val="50000"/>
                  </a:schemeClr>
                </a:solidFill>
              </a:rPr>
              <a:t>9. Ottawa, Ontario</a:t>
            </a:r>
            <a:r>
              <a:rPr lang="en-US" b="1" dirty="0"/>
              <a:t/>
            </a:r>
            <a:br>
              <a:rPr lang="en-US" b="1" dirty="0"/>
            </a:br>
            <a:endParaRPr lang="ru-RU" dirty="0"/>
          </a:p>
        </p:txBody>
      </p:sp>
      <p:sp>
        <p:nvSpPr>
          <p:cNvPr id="3" name="Объект 2"/>
          <p:cNvSpPr>
            <a:spLocks noGrp="1"/>
          </p:cNvSpPr>
          <p:nvPr>
            <p:ph sz="quarter" idx="1"/>
          </p:nvPr>
        </p:nvSpPr>
        <p:spPr>
          <a:xfrm>
            <a:off x="179512" y="980728"/>
            <a:ext cx="8219256" cy="4873752"/>
          </a:xfrm>
        </p:spPr>
        <p:txBody>
          <a:bodyPr/>
          <a:lstStyle/>
          <a:p>
            <a:pPr algn="just"/>
            <a:r>
              <a:rPr lang="en-US" sz="2000" b="1" dirty="0" smtClean="0"/>
              <a:t>Ottawa </a:t>
            </a:r>
            <a:r>
              <a:rPr lang="en-US" sz="2000" b="1" dirty="0"/>
              <a:t>is the Capital City of Canada and a great place to soak in Canadian culture. The Changing of the Guard on Parliament Hill or the RCMP march are always popular sights, along with some world class museums. There are also many parks and bike paths that make summer outdoors fun. The winters aren't bad either. The Rideau Canal, which connects the Ottawa River to the Great Lakes for leisure boaters, makes for the longest skating rink in the world when it freezes.</a:t>
            </a:r>
          </a:p>
          <a:p>
            <a:endParaRPr lang="ru-RU" dirty="0"/>
          </a:p>
        </p:txBody>
      </p:sp>
      <p:pic>
        <p:nvPicPr>
          <p:cNvPr id="2051" name="Picture 3" descr="C:\Users\Іринка Батіг\Pictures\Новая папка\Canada_Ottawa_Panora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64" y="3861048"/>
            <a:ext cx="8748464"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280" y="5760"/>
            <a:ext cx="8075240" cy="1143000"/>
          </a:xfrm>
        </p:spPr>
        <p:txBody>
          <a:bodyPr>
            <a:normAutofit fontScale="90000"/>
          </a:bodyPr>
          <a:lstStyle/>
          <a:p>
            <a:pPr algn="ctr"/>
            <a:r>
              <a:rPr lang="en-US" sz="4000" b="1" dirty="0">
                <a:solidFill>
                  <a:schemeClr val="accent1">
                    <a:lumMod val="50000"/>
                  </a:schemeClr>
                </a:solidFill>
              </a:rPr>
              <a:t>8. Kelowna, British Columbia</a:t>
            </a:r>
            <a:r>
              <a:rPr lang="en-US" sz="2000" b="1" dirty="0"/>
              <a:t/>
            </a:r>
            <a:br>
              <a:rPr lang="en-US" sz="2000" b="1" dirty="0"/>
            </a:br>
            <a:endParaRPr lang="ru-RU" sz="2000" dirty="0"/>
          </a:p>
        </p:txBody>
      </p:sp>
      <p:sp>
        <p:nvSpPr>
          <p:cNvPr id="3" name="Объект 2"/>
          <p:cNvSpPr>
            <a:spLocks noGrp="1"/>
          </p:cNvSpPr>
          <p:nvPr>
            <p:ph sz="quarter" idx="1"/>
          </p:nvPr>
        </p:nvSpPr>
        <p:spPr>
          <a:xfrm>
            <a:off x="179512" y="1021712"/>
            <a:ext cx="8352928" cy="4873752"/>
          </a:xfrm>
        </p:spPr>
        <p:txBody>
          <a:bodyPr>
            <a:normAutofit/>
          </a:bodyPr>
          <a:lstStyle/>
          <a:p>
            <a:pPr algn="just"/>
            <a:r>
              <a:rPr lang="en-US" sz="2000" dirty="0" smtClean="0">
                <a:latin typeface="Arial Black" pitchFamily="34" charset="0"/>
              </a:rPr>
              <a:t>Where </a:t>
            </a:r>
            <a:r>
              <a:rPr lang="en-US" sz="2000" dirty="0">
                <a:latin typeface="Arial Black" pitchFamily="34" charset="0"/>
              </a:rPr>
              <a:t>do Canadians go on vacation? Kelowna, BC. In the heart of the Canadian Rockies is the Okanagan Valley, a river-valley that has some of Canada's best weather. Warm in the summer and mild in the winter; the most you can ask for in the Great White North. The valley produces Canada's world famous B.C. apples (illegal in the U.S.) and wine. The Valley has a marina for the avid boaters and many golf courses. Relaxing at the beach or sitting on the porch of a lakeside cottage is everyone's idea of the perfect destination.</a:t>
            </a:r>
          </a:p>
          <a:p>
            <a:endParaRPr lang="ru-RU" dirty="0"/>
          </a:p>
        </p:txBody>
      </p:sp>
      <p:pic>
        <p:nvPicPr>
          <p:cNvPr id="3074" name="Picture 2" descr="C:\Users\Іринка Батіг\Pictures\Новая папка\79740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60" y="4111208"/>
            <a:ext cx="5976664" cy="2715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Іринка Батіг\Pictures\Новая папка\Kelowna_British_Colum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495" y="2653640"/>
            <a:ext cx="6350001" cy="419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Іринка Батіг\Pictures\Новая папка\1-bedroom-House-for-Sale-in113-Timberline-Road-Kelowna-BC-nbsp-V1W-4J6--Canada-PID82239093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3" y="188640"/>
            <a:ext cx="5191224" cy="3489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wheel(1)">
                                      <p:cBhvr>
                                        <p:cTn id="11"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400" b="1" dirty="0">
                <a:solidFill>
                  <a:schemeClr val="accent1">
                    <a:lumMod val="50000"/>
                  </a:schemeClr>
                </a:solidFill>
              </a:rPr>
              <a:t>7. Churchill, Manitoba</a:t>
            </a:r>
            <a:r>
              <a:rPr lang="en-US" b="1" dirty="0"/>
              <a:t/>
            </a:r>
            <a:br>
              <a:rPr lang="en-US" b="1" dirty="0"/>
            </a:br>
            <a:endParaRPr lang="ru-RU" dirty="0"/>
          </a:p>
        </p:txBody>
      </p:sp>
      <p:sp>
        <p:nvSpPr>
          <p:cNvPr id="3" name="Объект 2"/>
          <p:cNvSpPr>
            <a:spLocks noGrp="1"/>
          </p:cNvSpPr>
          <p:nvPr>
            <p:ph sz="quarter" idx="1"/>
          </p:nvPr>
        </p:nvSpPr>
        <p:spPr>
          <a:xfrm>
            <a:off x="179512" y="980728"/>
            <a:ext cx="8496944" cy="4873752"/>
          </a:xfrm>
        </p:spPr>
        <p:txBody>
          <a:bodyPr>
            <a:normAutofit/>
          </a:bodyPr>
          <a:lstStyle/>
          <a:p>
            <a:pPr algn="just"/>
            <a:r>
              <a:rPr lang="en-US" sz="2000" dirty="0" smtClean="0">
                <a:latin typeface="Arial Black" pitchFamily="34" charset="0"/>
              </a:rPr>
              <a:t>You </a:t>
            </a:r>
            <a:r>
              <a:rPr lang="en-US" sz="2000" dirty="0">
                <a:latin typeface="Arial Black" pitchFamily="34" charset="0"/>
              </a:rPr>
              <a:t>might be wondering why Churchill? Well hear me out, Churchill, Manitoba is a small town in northern Manitoba on the shores of the Hudson Bay. The town is the Polar Bear Capital of the World (sightings are year round), Beluga Whale Capital of the World (sightings from late June to late August), and one of the best places to catch a glimpse of an Aurora Borealis or Northern-Lights (sightings from late November through to late March). No-one ever forgets a visit to Churchill. It's the best place to connect to the many wonders of mother nature.</a:t>
            </a:r>
          </a:p>
          <a:p>
            <a:endParaRPr lang="ru-RU" dirty="0"/>
          </a:p>
        </p:txBody>
      </p:sp>
      <p:pic>
        <p:nvPicPr>
          <p:cNvPr id="5" name="Picture 2" descr="C:\Users\Іринка Батіг\Pictures\Новая папка\79705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149080"/>
            <a:ext cx="5040560" cy="250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Іринка Батіг\Pictures\Новая папка\The-Northern-Lights-Churchill-Manitoba-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76" y="620688"/>
            <a:ext cx="7776865" cy="5669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7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1143000"/>
          </a:xfrm>
        </p:spPr>
        <p:txBody>
          <a:bodyPr>
            <a:normAutofit fontScale="90000"/>
          </a:bodyPr>
          <a:lstStyle/>
          <a:p>
            <a:pPr algn="ctr"/>
            <a:r>
              <a:rPr lang="en-US" sz="4000" b="1" dirty="0">
                <a:solidFill>
                  <a:schemeClr val="accent1">
                    <a:lumMod val="50000"/>
                  </a:schemeClr>
                </a:solidFill>
              </a:rPr>
              <a:t>6. Vancouver, British Columbia</a:t>
            </a:r>
            <a:r>
              <a:rPr lang="en-US" b="1" dirty="0"/>
              <a:t/>
            </a:r>
            <a:br>
              <a:rPr lang="en-US" b="1" dirty="0"/>
            </a:br>
            <a:endParaRPr lang="ru-RU" dirty="0"/>
          </a:p>
        </p:txBody>
      </p:sp>
      <p:sp>
        <p:nvSpPr>
          <p:cNvPr id="3" name="Объект 2"/>
          <p:cNvSpPr>
            <a:spLocks noGrp="1"/>
          </p:cNvSpPr>
          <p:nvPr>
            <p:ph sz="quarter" idx="1"/>
          </p:nvPr>
        </p:nvSpPr>
        <p:spPr>
          <a:xfrm>
            <a:off x="323528" y="1268760"/>
            <a:ext cx="8352928" cy="4873752"/>
          </a:xfrm>
        </p:spPr>
        <p:txBody>
          <a:bodyPr/>
          <a:lstStyle/>
          <a:p>
            <a:pPr algn="just"/>
            <a:r>
              <a:rPr lang="en-US" sz="2000" dirty="0" smtClean="0">
                <a:latin typeface="Arial Black" pitchFamily="34" charset="0"/>
              </a:rPr>
              <a:t>Vancouver </a:t>
            </a:r>
            <a:r>
              <a:rPr lang="en-US" sz="2000" dirty="0">
                <a:latin typeface="Arial Black" pitchFamily="34" charset="0"/>
              </a:rPr>
              <a:t>is a great place to see and do anything and everything. You can enjoy the city's night life, ski at Whistler and go whale-watching along the coast. Camping, hiking, and boating are also just a few of the things you can do when in town. If you love the outdoors and want to see some real wildlife, Vancouver should be on your itinerary.</a:t>
            </a:r>
          </a:p>
          <a:p>
            <a:endParaRPr lang="ru-RU" dirty="0"/>
          </a:p>
        </p:txBody>
      </p:sp>
      <p:pic>
        <p:nvPicPr>
          <p:cNvPr id="5122" name="Picture 2" descr="C:\Users\Іринка Батіг\Pictures\Новая папка\79375_f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04" y="3573016"/>
            <a:ext cx="7468512" cy="3032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TotalTime>
  <Words>964</Words>
  <Application>Microsoft Office PowerPoint</Application>
  <PresentationFormat>Экран (4:3)</PresentationFormat>
  <Paragraphs>27</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Эркер</vt:lpstr>
      <vt:lpstr>Презентация PowerPoint</vt:lpstr>
      <vt:lpstr>Презентация PowerPoint</vt:lpstr>
      <vt:lpstr>10. Prince Edward Island </vt:lpstr>
      <vt:lpstr>9. Ottawa, Ontario </vt:lpstr>
      <vt:lpstr>8. Kelowna, British Columbia </vt:lpstr>
      <vt:lpstr>Презентация PowerPoint</vt:lpstr>
      <vt:lpstr>7. Churchill, Manitoba </vt:lpstr>
      <vt:lpstr>Презентация PowerPoint</vt:lpstr>
      <vt:lpstr>6. Vancouver, British Columbia </vt:lpstr>
      <vt:lpstr>5. Niagara Falls, Ontario </vt:lpstr>
      <vt:lpstr>Презентация PowerPoint</vt:lpstr>
      <vt:lpstr>4. Quebec City, Quebec </vt:lpstr>
      <vt:lpstr>3. Montreal, Quebec </vt:lpstr>
      <vt:lpstr>Презентация PowerPoint</vt:lpstr>
      <vt:lpstr>2. Banff, Alberta </vt:lpstr>
      <vt:lpstr>Презентация PowerPoint</vt:lpstr>
      <vt:lpstr>1. Lake Louise, Alberta </vt:lpstr>
      <vt:lpstr>Презентация PowerPoint</vt:lpstr>
    </vt:vector>
  </TitlesOfParts>
  <Company>DNA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Іринка Батіг</dc:creator>
  <cp:lastModifiedBy>Іринка Батіг</cp:lastModifiedBy>
  <cp:revision>9</cp:revision>
  <dcterms:created xsi:type="dcterms:W3CDTF">2013-10-24T17:55:28Z</dcterms:created>
  <dcterms:modified xsi:type="dcterms:W3CDTF">2013-10-24T19:28:48Z</dcterms:modified>
</cp:coreProperties>
</file>