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8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71" r:id="rId16"/>
    <p:sldId id="272" r:id="rId17"/>
    <p:sldId id="27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11091-680F-423B-A0CB-E1DAC6981CB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184AD-9ABA-472E-9EB1-27CAAAEED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4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71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lib.ru/author/7097/quotes" TargetMode="External"/><Relationship Id="rId2" Type="http://schemas.openxmlformats.org/officeDocument/2006/relationships/hyperlink" Target="http://ppt4web.ru/literatura/fedor-ivanovich-tjutchev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2%D1%8E%D1%82%D1%87%D0%B5%D0%B2,_%D0%A4%D1%91%D0%B4%D0%BE%D1%80_%D0%98%D0%B2%D0%B0%D0%BD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ru-RU" b="1" dirty="0" smtClean="0"/>
              <a:t>Жизнь </a:t>
            </a:r>
            <a:r>
              <a:rPr lang="ru-RU" b="1" dirty="0"/>
              <a:t>и творчество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Ф.И. Тютчева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944816" cy="24951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ученицы </a:t>
            </a:r>
            <a:r>
              <a:rPr lang="ru-RU" dirty="0" smtClean="0">
                <a:solidFill>
                  <a:schemeClr val="tx1"/>
                </a:solidFill>
              </a:rPr>
              <a:t>6(10)А класса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Антоненко Дарьи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3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988840"/>
            <a:ext cx="41148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1822-1844 живет </a:t>
            </a:r>
            <a:r>
              <a:rPr lang="ru-RU" dirty="0"/>
              <a:t>в Мюнхене, служит в дипломатической миссии в Баварии</a:t>
            </a:r>
          </a:p>
        </p:txBody>
      </p:sp>
      <p:pic>
        <p:nvPicPr>
          <p:cNvPr id="6146" name="Picture 2" descr="http://upload.wikimedia.org/wikipedia/commons/thumb/1/12/%D0%A2%D1%8E%D1%82%D1%87%D0%B5%D0%B2_1860%E2%80%941861.jpg/220px-%D0%A2%D1%8E%D1%82%D1%87%D0%B5%D0%B2_1860%E2%80%941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922944" cy="57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9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268760"/>
            <a:ext cx="3892205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1836 г. - В </a:t>
            </a:r>
            <a:r>
              <a:rPr lang="ru-RU" dirty="0"/>
              <a:t>журнале Пушкина «Современник» напечатано 24 стихотворения Тютчева, подписанные Ф.Т.</a:t>
            </a:r>
          </a:p>
        </p:txBody>
      </p:sp>
      <p:pic>
        <p:nvPicPr>
          <p:cNvPr id="7174" name="Picture 6" descr="http://bse.sci-lib.com/pictures/00/19/286579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855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5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1854 году в Петербурге </a:t>
            </a:r>
            <a:r>
              <a:rPr lang="ru-RU" dirty="0"/>
              <a:t>выходит первый сборник Тютчева под руководством </a:t>
            </a:r>
            <a:r>
              <a:rPr lang="ru-RU" dirty="0" smtClean="0"/>
              <a:t>Тургенева</a:t>
            </a:r>
            <a:endParaRPr lang="ru-RU" dirty="0"/>
          </a:p>
        </p:txBody>
      </p:sp>
      <p:pic>
        <p:nvPicPr>
          <p:cNvPr id="8194" name="Picture 2" descr="http://www.rarebook.ru/p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559671" cy="53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2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Периодизация</a:t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97360"/>
            <a:ext cx="8352928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dirty="0"/>
              <a:t>Согласно Юрию Лотману, </a:t>
            </a:r>
            <a:r>
              <a:rPr lang="ru-RU" sz="3400" dirty="0" smtClean="0"/>
              <a:t>творчество </a:t>
            </a:r>
            <a:r>
              <a:rPr lang="ru-RU" sz="3400" dirty="0"/>
              <a:t>Тютчева </a:t>
            </a:r>
            <a:r>
              <a:rPr lang="ru-RU" sz="3400" dirty="0" smtClean="0"/>
              <a:t>можно </a:t>
            </a:r>
            <a:r>
              <a:rPr lang="ru-RU" sz="3400" dirty="0"/>
              <a:t>разделить на три периода:</a:t>
            </a:r>
          </a:p>
          <a:p>
            <a:r>
              <a:rPr lang="ru-RU" sz="3400" dirty="0"/>
              <a:t>1-й период — начальный, 1810-е — начало 1820-х годов, когда Тютчев создает свои юношеские </a:t>
            </a:r>
            <a:r>
              <a:rPr lang="ru-RU" sz="3400" dirty="0" smtClean="0"/>
              <a:t>стихи</a:t>
            </a:r>
          </a:p>
          <a:p>
            <a:r>
              <a:rPr lang="ru-RU" sz="3400" dirty="0" smtClean="0"/>
              <a:t>2-й </a:t>
            </a:r>
            <a:r>
              <a:rPr lang="ru-RU" sz="3400" dirty="0"/>
              <a:t>период — вторая половина 1820-х — 1840-е годы, начиная со стихотворения «Проблеск», в творчестве Тютчева заметны уже черты его оригинальной </a:t>
            </a:r>
            <a:r>
              <a:rPr lang="ru-RU" sz="3400" dirty="0" smtClean="0"/>
              <a:t>поэтики</a:t>
            </a:r>
          </a:p>
          <a:p>
            <a:r>
              <a:rPr lang="ru-RU" sz="3400" dirty="0" smtClean="0"/>
              <a:t>3-й </a:t>
            </a:r>
            <a:r>
              <a:rPr lang="ru-RU" sz="3400" dirty="0"/>
              <a:t>период — 1850-е — начало 1870-х годов. Этот период отделён от предыдущего десятилетием 1840-х годов, когда Тютчев почти не пишет стихов. В этот период создаются многочисленные политические стихотворения (например, «Современное»), стихотворения </a:t>
            </a:r>
            <a:r>
              <a:rPr lang="ru-RU" sz="3400" dirty="0" smtClean="0"/>
              <a:t>На </a:t>
            </a:r>
            <a:r>
              <a:rPr lang="ru-RU" sz="3400" dirty="0"/>
              <a:t>случай» и пронзительный </a:t>
            </a:r>
            <a:r>
              <a:rPr lang="ru-RU" sz="3400" dirty="0" smtClean="0"/>
              <a:t>«</a:t>
            </a:r>
            <a:r>
              <a:rPr lang="ru-RU" sz="3400" dirty="0" err="1"/>
              <a:t>Д</a:t>
            </a:r>
            <a:r>
              <a:rPr lang="ru-RU" sz="3400" dirty="0" err="1" smtClean="0"/>
              <a:t>енисьевский</a:t>
            </a:r>
            <a:r>
              <a:rPr lang="ru-RU" sz="3400" dirty="0" smtClean="0"/>
              <a:t> </a:t>
            </a:r>
            <a:r>
              <a:rPr lang="ru-RU" sz="3400" dirty="0"/>
              <a:t>цикл». Журнал «Современник».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29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365" y="471747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Элеонора Тютчева (</a:t>
            </a:r>
            <a:r>
              <a:rPr lang="ru-RU" dirty="0" err="1"/>
              <a:t>Петерсон</a:t>
            </a:r>
            <a:r>
              <a:rPr lang="ru-RU" dirty="0"/>
              <a:t>), первая жена поэта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471619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Эрнестина Тютчева (</a:t>
            </a:r>
            <a:r>
              <a:rPr lang="ru-RU" dirty="0" err="1"/>
              <a:t>Дернберг</a:t>
            </a:r>
            <a:r>
              <a:rPr lang="ru-RU" dirty="0"/>
              <a:t>), вторая жена поэта</a:t>
            </a:r>
          </a:p>
        </p:txBody>
      </p:sp>
      <p:sp>
        <p:nvSpPr>
          <p:cNvPr id="6" name="AutoShape 2" descr="data:image/jpeg;base64,/9j/4AAQSkZJRgABAQAAAQABAAD/2wCEAAkGBxQTEhUUExQWFRUWGRcYGBcYGBoZFxgdGBcbGh4ZHBwaHiggGBolHRwaITEiJSorLi4uHB8zODMsNygtLisBCgoKDg0OGhAQGywkICQsLCwsLCwsLCwsLCwsLCwsLCwsLCwsLCwsLCwsLCwsLCwsLCwsLCwsLCwsLCwsLCwsLP/AABEIAPsAyQMBIgACEQEDEQH/xAAcAAABBQEBAQAAAAAAAAAAAAAFAgMEBgcBAAj/xABPEAABAgMEBwUDCAcECQQDAAABAhEAAyEEEjFBBVFhcYGR8AYTIqGxMsHRBxQjQlJi4fEkMzRyc5KzFSVDojVEU2N0grTC0oOj09QWZKT/xAAZAQADAQEBAAAAAAAAAAAAAAABAgMEAAX/xAAlEQACAgEDAwUBAQAAAAAAAAAAAQIRAyExQQQSURMUIjJxYYH/2gAMAwEAAhEDEQA/ALpNNSaHca51bOl7AHPcVBw5DnIjFzqDvTLHkDHZ1T9Wj0d8Hwdy45Y6gYSilBQnLAENWlHGJbUM48g3iy7BmLnWcHKnepzHEnEYemUpQbCwfU+da4DWMjHlKbYKBiCKgMz7nrRqxEt1sRJF5cxKACVF1pcgBXsil8k0u6ruqChR1KyRroxZzUFQL6sCAS+CtQhQVQ4eFJORZi/1qN8McDFc0h2lRLSCiWAhQdMyesWdOfsIVLMybi7JQXfLOtWztbMmMyp0wio+b3rHJ/nJVOWl8iE54PFI4ZMDki/222SpJAmzZUpw4ExQllRGN1UxQvkggEOWesD/AP8AJJB/VItFpDlzKkEBGpzO7tBAqygT7zQJCpzkoEmzuST3UsKmHGqpk4rU+0NDU/RYmF5y1zTrmLK23Xiw3CGWKK3Z3yexbLZ25uEgiSi4r69qSpZZwXlSEFQObO0D53b1VVS1yg4HhRZ7QpYbK9MWhBL7HwDloE2axIQ91KRwHuFIUqzuedYoowR3bImHt5PYsJwcfVlSkjeCZii+WMRpvbO1Ei784/5l2dIrn+zliw1wgygMK8oT3GdKjZ74ZOK4F7H5OjtrbgweZQu/eSH/AHSfm7EbCMhDsvtzOCTeNpLhsbMsJIYOHkpJ1gO1S4xiGLK4Pq2v3QhdnALsOuLCDcfArg/IXT28UFB59oSWbx2WSRtJMuYFBWfhAwzh+X8oDMDOsy9q5drlKOFCoXkpLjUzRXFSePW3GIS5QyqMzurHKMWdTNKsnbW8prkpZJcGTabPMWR/DWpKnBNAFbdQgmO0cgfre9s5xHeyJib1CAq8kKRiXqp+QMY3NsqSapB88uucPWRMyVSVOmScSyJikp3kOxB2iA8MTu5m32G3InVlTJU00N1C0TGBFXCFkMw1vTNquTqO5wILO1XAYMxq5A8iYxZWkZ1DORItDFxelpStjiypbY/eCuOEGtH9t1Iujvp0tvq2gfOJXCYj6ROxkACmIAicsHgKmaleABcuCPaoXyzYA4cyGwMOpL4k41rVgR9mgrqPJ4qejO1gUi9OR4agzrMUzpWFVKSHXKxLOVGuTmLBYNIy5yb0uYiYKklJvM6nLpBvIYnBQSdhwiLg0NZLUGO/EkE1pUt7O0jKlKQirYniWwFAboZ8D4q76x6Uo0DknMVFWelaaxjgK5xwTKlg5wxcmuTguMS20OKEQpwpzeIA5A4u7sXfhqemMI70f7FX84+MOIFKMRTPEO+JoU4EZBnrhDHeJ+7/ACK/+SOGQqaSVM+OFTTHV7QYnF91Yg2+3ypVJigJhcJlu65hYewhnf2WHsuQ5dor2n+1pQopDybw/VlF62Kf6wSld2TRmVMYszPhFXRaZqwWUZCSCDdWtc9YOIXaFeMgmpSi6k5gxaGK9WBy4RZdM9rilRAHdOm6qSECbaw/7kwS7OGb2ze1AsIrM23z1LvJeSf9otRn2lq/4y6IH8NKSNcPWezplpuoQAGwDQpRzB4vFVS2QO1vdg+Xo9JUVqF9ajVayVLVvKqk74nplgbMY5KL4GoNeMLQBkeXCBJtjRikKCKYR4jZHjw4woHrrqsKUONWnuMcWg7evxhdY8ZnHzjgMbRu/OPR1a8vjCgA0cdREWrr8CYbmK56xybF4fmJ3Dr1hmZJ2061Yw6ROQyd9fhvFYjrlu/veJnd5DV0TVjjHFSvNqeXW6HEICJevDW5jiyx2cdcPrxcjy6eGV49dCGQozMevLYOqwwpTvl+erP8IkLAAwGR1dc4iqp7z0T5wwjGSkoUFy1LlrGC0Kuq1UIYiCVn7UTUqBmpvkF+9lK7ieHzvI8Ci2N5LnB4HLVTDjDAGp641pxaGcU9xbrY0zQPbErISJgtOHgUO5tYDuUgE3ZzM4Cb6jmpLkxatH6Ykzie7meIG6ZawUTHxqlR8VQcHpTIthS7ODiAR76QQsXaKchhNHfpAbxEiakakzakjDwrC00oBEZ4E9h1ko3MMOYolJIqQGLCmB8RZq44RL+cj7Z5n4xnXZrtkpZKULM7Pupxu2kACtxZJTPYVYl6MAgMU2D+3Ef7Kd/IP/sRllCSdGiLTKn2iT+nWlQzMnHH9mk64jJlqZ7pbWzDnBTSwa2WjBJ+gwqf2aTmaJywrtiItsSH3v6lzFb0QYrQjzJXh18qQiWgjHHVDqtzcawkYY8fyyhjhMyXt+PPKPTBrryhcttvvjiq5l8qQGcKaOk9Ps4w0n8svL3R5R20z6+EBjjpNKYdao6E1hpL5w34pk1MiWm8pQJNcBHJWK3pYJ0pp9jdlAEg+0cHGoZ84hLtc/uxMmzVpQpxLSnwlbUJF1mQDio4mg2aNZPkukllTVqJo6UUTufGIXbfsDPWe9kqCwlISJQDXUpFAjYBlF4ygtERkptGaTLevJahuJfniYVJ0nNBe+o/vG9twMPytCzSq6UEKzcGkTJfZqa+XXCNGhndj2j9NBTBbJORGGDMdW923QTml6A7uuXOBU3Q6ZafG4NOZatMRCtFWr/CUXIe6d31duRHLKJzhyh4Tt0yYoM+D7HBw84jF8vX02bIlzJe3rKGV+e31hEOyMsn6zu++I81DjPo/l5ROuE84iKHRr+cMKyHdLYe/DoxwJ664Q9MHHrrzhtKW/OnlDpiCVhieGddkNinWOz3RJmJfEsxpi2UMrSzs9OuMccFOxaG0jZKOBOQ1NQU3m0atcH2j/MYy3sSn+8LJ/Hk8i444iNA7xf2h/MmMfV7ovg5A3aFTW20ULjuMC3+qyYYQX27c+NGeHe0B/T7S4oO4YkP/qsjH4wwhRBwpkN3XnHNaIeOx0J92YHA698euUrXdDhAy/PbspCWgIZkeg50hT9a4bmGrnHhCwKV6pD0BMSktqHGPKbr4Qq6/XrDNotCUB1HDJqnhC0MPz5wSgqJDAOchFh+TGwfRG0KrMnKJB1JSWSBso/GMz0/prvBclghLuScS2GGUaX2f0sbJZpAVZrRMQEIBXKSlYFA5KQoKu5u0O4NR/RO5N6cGjygGhwtAvR+kETUJmILpUHBYjmDUHZDdt7SWSUbs20yUK+ypaQeIenGAhXFlb7eWTu0KnSxUVPW5/SMqndoZijXg3LlG5WufJtEpV1aJktQIN1QIIPT8IwDSdk7qauW73FEA6wHbyi+F60JmWiZ606QWvEnrrGIsmaQQRiDTn+ccCRHFIb3RoozItGj7UJqXdjgR1jjDqktTVz63mA2gVMsjJj5H8YMqW8Z5xpmiLtDSj09W1xDm5s1dZ5vEmYtmZzq65RCXNObjDPjxjkcxuYdTPzhpArr8/czQsHIn4VzPlC5FT1r6HGHFG5g6+MIvU3c8vhEsyydvJ+GyI5lY8uqxyBQU7Fn+8bHgf0iV67I0fuU6lc/wjOexoBt1jFa2iUC2oqAjSe5RrHJPwjH1auimHkqnamYRpG0YMe4/wCllDnSIiplQXJbHV5Q52zX+nTiMWkkcLPLoYiWd1a22/iIovqmPEn94CzPUPCJk9nx2P8AHVDcypF16as44pYc3vVn4wtDM73oNT1vjqFuMPj+UNJHnh+MKAIAz4F8d2EGjh2/z68or+mrYpM0/ZYB6m6al2zLdUg0tYAevHoBoqenZ95YY0Aprx+NYbHHUXI6RCta0k0wzOts64Rplh0XahZRdmhM5IllEtaJVxSSkEpKpiVEK4pFMozRanmpKmN5SVHUxU5xyZ4+i7KtKkpLA0De6KZXVC4ldgzs13suyzFTwkLBJF0gpLjJiWrlluaAdl0SqasKVIlrKyWVMokVzUUK8WoXTvEWXS8/6NI+0onhgIlaPlJVLAIcbRGZPU018Sg2PTSTMEtdiVZ1ezeADJV9klKEFJejEZYtFb7ZWBUqYlahSYHrrDAg8GPHZGzKsUkELLkp9lyS27VGefKdbklCQw9rZToPFYySmqJZIt43ZnxleG+WAJa7V97ZQ5NUgyQX8Tim6h9Ryhi0miXNWwpTi5PpES8ddI2GELaITUnZjxq0FwQeGT+v4QE0VPoR18OhBNJz/HziU9WWg9Ds9fuzNYjTC7e/oiFTZh6YebVhiavU/X5wEgncM8jlu29NHZIrs2vkYjFZapypj7ockqzAPVNcNQCahVBTo+u6I00hsBhtzPwh0ksKO+VXAiNaC4fc8LRzCvZClusuv5xKb+YRqvdI2c1RkvZAvb7JVnnys/viNcc/Y9fhGbqVqimLkoHbQj57N3SB/wDzy4EIUcqvWlT+MGe1jG2TRj4bPn/+tK88cIr01DEikPD6r8CF5PEeXx1R6YQPfX1gZKnbfU/j6RKRMwL689kBx1GuzvfEddYb4UmYMjvz9MIaWdVNpFeYc5w0qa2DnHd8Rwg0A7pGcyFbNwp64AxVFzrygTmW4GD1pq5Y4HzGvKK5aSyUirh9zP6xWCJZGJnAihycZvv3Yxs/YbTHf2ZFS7XVbCKGMXUHTecuCxBL7iPOLb8mtuSJ6pEwkJmilSGUmuIqHAy1QMsbiN08+2VeS/6etVpE1CES0qDAJICiktmRS6d5xgxoQzZcpXegXiokJSXYMKHa7lg+MC54nIJAmzMXBKQvhUggQuwyrSogmYkJDODLJvDV7Yu7/KMiZva03JVu0jjGY9tLQVzJadZ9TGiaTQArnGb9rbKSoLALANTKuOMUxP5kupfwpFftU51NW7QDDAAB8ANsN2qhukMRjvd6twpHZRJUkAZimOeVM9UJt8y9MmHJSlHzMbTzRVlnEGnWuDKF0ahfY+WDmAMtVRr6EEZCgz40845jRJJmHbXYR7qQkLo7NwbduG5obcVZhvzjijq9K4ddYihzylnLLh6esLkrpjCFDZHkGmoPvO3D8I44m5BXPLaM6CkMTkukk13VqfXPbSJEqanAkkndiDVj1nEe1FxR9XXlCrc5kzseP0+yau/lbvbb3mNe7rfzPwjIOxaf7wslf9Yk/wBQGNf7nfzjJ1dtorhe5nXbWaRbZlcUWb/ppUAkkl6nDH8YNdvKW1X8Oz/9PLgGmZ64ejRfGvghLOo3+UOJmjXDU1WFOt0MhYinaG6Jyl0clyd/QhtU3DCufXxiMFcevKPGZStQ8CjrsdnO2Bzc4wCtKWBGo+v4vsgyJgbDptUC54DqJdju92UMkJIhIBqxyfp4VZZykKStBIUkggjEEGkde6ohncNnnnSGAIJM3PQXbaTOlpchKmF5JxBz4RMmaZB9kEmMHs9CPL8I0jstK72SCCykG6akPmD5xkzYu1WmbsOXu0aLBPWpTlRYQJt+iDOBADDaMeFIP6N0QpRdVBzixS7ClIoOMZ42nZWdNUfPVqkGWog0IUUnz8qecRJiGUQHx3Rb+2+jwm1zQKOErDM1aKL7Ww18oqglEEKal4Ctfzj0oSuNnmyjTo9aAEqYfVZzrOeWR9M4ekrdhT84ipqpzr61xIkhiTtbJ8IY5Eq/08e7zHGGlENlHm6EcMKUvj74Uk061Q0jCHUKYdbY44lsMLu455YV1w1aMMKsH5auMSUkEVERZy31+XuhRmEOxf8ApGxhsbTIH/uJ2xqfz5WqMw7Fgf2hY6/6xIy/3iY0juNojL1W6HxclJ+UMtbVfwrN/QRFcQuLB8otLaf4Vnw/gpitiZnGjEvghHuKUXzfzhBV+XlCL8JvYekUoFjt7ga9eseB2w0S9MPzjpPx58Y6jhy911jEReLNR+cOl+vwjoHTAZdZRwCJaJZyxejb8IYQi8rroRPNaYVNa0hFwDfvjgUMS5bRoPyZ2hpq0faGZzH4ExR7uz4dViw9jlKTaJZSCWOWrachCZVcWUx6SNqsoiYsUiLYQ9OsYKIlbIxRjZeUqMr7b6JUbVeVLUoKlpCFD2U3b95wKvgQcqmKNbbOkSVAXrwWAb4F5ghSycB4SAWYZGNf7caFmzF3lKPcJTRIuFN4DFSZgIUQXxGYZiK0zQnZDvb8pJHimFQwPdpSCk3rrAEgrDBnvCLxl2qmSlFvVGbmSxc7zjDyUEEknGvTCL12m7ImzFmMwrLhXhSzVIDDEnM0pFdXoZdy9doHcUozMxBINIssiJ9jBQjxOOXAQ4uUUmoIwpUQwo4M5hxR1Ktvr1sjsvY22G5Sm5Q9KrkWjgkxKjV8OOvzrDE41env5xIGqtfUamxxiNN8uPRgBCfYz/SFj/4iT/UEaf3J2cj8Yy/skWt1j/4iTl98RrveD7Kv5TGPq90UxcmZfKKr9OV/Bsx5yEGKwT08WD5SVfpyh/ubLq/2CIrZX1y/CNWL6L8JPc6+A6wj3whF+HKDHCKHHRtjhVqGHOEqV7vSPIPT4wDhwHKsdbryhIHGEEHL3RwT0xuXOOJU7dHVHg43fHCC3ZvQU61TAmWAz+JZ9lL5ktqcsPxjtgCtC6AmWmYyGAHtLI8KQTjQ1OoDHzjTdD6BRKSJcsary1AFS9+pOYGHGsE9HaMlWeWJSPYl44XlE/WV99RyyDDAVJWOU5vHGIZJ6FIK2TLIln2mJqTDEpMSkpiMUUkOojgDwi9EuQikPuT2B9qkAhiAdhDjzisaZsgY0EXO1IYGKvp32SYSZTG7Mv07osA3gPCcQaAfDfFZ0lo4pdSQWHtA4prnrG2nx0iegKBBitLS/wBGpr6XCScxklX3Wo+VcofDkvQXNDtdlIYiJNmPuh/SFhuupNACyknFBzSdj5/hDEpNGPLyjSRQSC6EuPNxES0BnG5s4UgMxy158fPlCJ5zyhUMyd2TU9vsf/ESfNaY1rvRqV/MYyPsh+32TD9oleSxGzt+9zX8Ix9XVorh5Mi+Uv8AblH/AHVm/wCnRFVKqVwizfKgWtx/g2b+gmKp3nr0I24vojPLdkpA/OFlfXnEeXMrX8+mh1R1dbIoA7eeJFlklSglKSpSiyQkOVHUAKmIz1pGs/J32aEqV84mgiYtLhwHQlTXUJB+uvE5VSPtQrZ1gjRnYBwDPWxLfRoUgAbFTFuCdiUn944xaZPyY2VSWVflnJlqPMEHybdF00dZQKgXGyHtf8yjVXNtkFEgYNypAsFszKd8mljSCCZwVku++JZ2u3SATVw45QX0No9Flld0AEFLg4EhsS/2ifETtTqaLDpmYPF9kB1NiS1APs5V+ERpujVrKJpJSVolFSQC167qbJxXZsiUndpFUqSbIKEElmZIqBvzP3jnBKzy4Wmx3AA4ZtpJo+AD4A8okd8lDUd8CCD6EkYjKItNu2VUkloOy0NHVKhUtROIbUA3vo/PCPTJKiaFJGu81ORxEN2sRyXImUIIyiAIiJsixVNav7eH+QDz5x4pW7lgAMyUja9WeGSaEbTHLaqKj2hXSLNMmFjeKWyII1YYs+fQiv6TCVkhVAfD4SlwrNQcFwxGJ+qWic4NorikkVBBrAHtDZ2mFQGIG8hqxa51hCEqUpVQohKLpvEPicsNThwWJwIbT9lX4V3VAXXchmz8dTcBahPB2MLiTUrKZZRcNCuzh3qStIHeJDKBqJiWaozIHMboCT5ASxS91WGz7pPVGgtJmmXMcZFxrbKH7XZkKwpLm1DVuLo7bB6KjYY06AUsuG1kRGtRxiTMSpClJUGIZ66tRzGo7REWaY5blGEOxYfSFjw/aJPmtMa185V9r/Kn4xk3YmukLHsnyuLKEafTWrmmMXV7orhW5mnyoft2v6Gzf0ExU1HrVFs+U/8Ab1NX6GzYYfqERUY2YvovwzT3YrOH0Kw4Qw8S7BZFTZiUIDqWWAfY77AMSdQigEWDsXob5zaBeDykMuZRwQ7JRvWphXIK1Rt4LSr5Zwofug3VZZgZCK72a0QizSEy0VJ8alN7SyLoLHi2oNtix6RlfRIR9+W/IvCN7hSto4qTNmC890Y0AvHaXcDcBDui7XMSooVVgDeampi2dHDY1eCKBQQmdKCQ8ZbadpmrRqqIc8d4tMoYKcry8IqQ+smnGD1oS+GOAOvZs2QH0GnxrUdaa7GmEj0MGStmLOMRu46sItCOlkMsta8DKQH8VDkWbPI1HrDvdYEPX6w9CBjwjr0b1r+AhBO1jqxf7pGBpxhu1oS7FygMLo/y78yTEpC6M4GwEf8AjEI2kAi8100CsWOo+oMTnIoOGAB3Z+UdYGdChn7j6tEe2+IFI+sDrGXFxubKJABOfNz8IjyknvFakpApRyouXGugzggBsmyCXMXdu0AFZlx3NcEkn2U6hWA3aFQAeYktsWJiePhDRYjUFQK03quhVC+BAdsG/OAOmJCl0TPClNQKPdq/mBD8SY5vQNFETOClXpFxTfYnqSraGVdTEtdtMlImKKgXYIUTi5N66CArAs9N+bE6yrCyJovEYiclKiNoWlAKRj9XjETtbOCJCEBwVTASk+PwpBJIJenEvwiD1Y68AfTkuXfvSUkIIdlBjUlwwJYUViTvh3QiApJQfZJcfdUMDs99YSqU6RWjlIpr8Q4FzCtGzLqiKivWVDGqOxGQO7QWM4t4keFQ1pdh/Kabors1WdY0TS1lCkd6Q4HgmbUqDPXYR5RnVrRcKkk1BIPCBRWDtBHsSv8AvCyUb6aX5KfhhGpd2rUj+Y/GMt7Dn+8bJ/Gl+sar8wH3+aYxdU9UaMPJl/yo/txx/U2X+giu+Kmk0i1/Kj+3n+DZv6KaboqQjVh+i/DPPdixjGi/JxoYXVWhf1jcSfspHtEbSWSOOUZ3IQVKCRUksBrJoI27R1mElKJQYiUlt5SHJ3lUWROWwakWi7XbWuDkDyw4mDig6BqvIZ864+ZgHJR9GXDlQ55jfBWVO8BL/Z/yli8QlpNr+FY7J/0MoTEXSM4AM7RPkBxFZ7SSlFK7uo++IMtHVhHs8p0XvtkrGu6CUp5iDEsOGGOWR3V6oIA6LX3YTldXcLZgJueQSOUGgGLUd6c2+Ea4qlRmk7djoOpuXVKQzeSMA+7Dlj6cYfUsYjHMD1/CIq0PXDa5AoOZ4c4YUfkKCwxqCKinvhdjWUvLV9VmP3cveHhmQtIFQttYSwwyD+dY7aZQU1xTKTgGbemmtssMdbymq+SGT4Y9arVMSE93LEwks6l92BqJZJNcMMsnhucJwlrogqU58JKWelHHiITmbocDDJ6RMcC8CDtw41zh4zdu4nkxoa4wd1aBsDZttTUhwEJYoIZcvUFJNbv3sDrwjNu1M6+s1OJZqcsotPbeaolJQ8uZLqiYgkKYiocGqKeyabIq9oSFhKpgAKj7aAWJ+8gYOfrJAH3RjCSfA6E2CTMUBe8YFUvRQ3KDEV1uID9u1FKZLqp4zdIAWC4JJah1YDDAxaLCySHZmZJdwc8aisUPt1a+8nkYhAu68HB84SK+QeCdIrYwrVMR5y101s4jgkgrSrC9WgPrDnZhHe2G0IzR4xr8FcvuuAdsdCWkXjS4qtMiHw5RpgiU2GJSA3dmoWm6rcQxyy90Zp2hlKRPmIU7uH3sK7ncxpNlWFXSDWnu+MVf5SrGy5U4CiwUlhmmowzIcf8AK0Frk7G+AJ2H/wBIWP8AjI8zF773pk/GKL2I/wBIWTX38uNJvS/sH+YfGPP6vRo3YOTN/lSP6eRqk2Yf+wiKkItnyoj+8FfwrP8A0ERUhGrF9F+GWf2Yf7EyQq1y3wQ8w/8ApgqH+YJjVNGLKkknE05msZt2GQQqetnaXd/nUH3YecaTohQTICzg+OwD8ucWT3Jy3QatM1jLH2SlR4fg8FEywgqQ7ghyWY1dBG50vxirS7QSo0xp5kcMYtlsLiUovWWBtxf/ALonlS7kx4N1RP0VaXSxZxQ7xC7bLBYnKp4VbjhAeVbrloSk0ExF4U+skkHeWunjBi2rdBaMzVOi/wDUA7QboI1kK4gh/WDFmn3kAvVJKFY0KTQ8mgVbkAhKTQKUQ2twCBsYjXDlkUpEyYFF0KUTuLkPsY+sWxztkpx0DBn0B18tfrCykHBxrGfB/SIUslinMEs/XVYc+cDI1yc+geND0JBFM0Y+I71mvBMdvuR4aaw9K4udvnENFooTddQqUu2GYjiNIUJL5sRhQazV8uUJQR+fagguapJ8TNTUrkCX1vrEOTJwUCD4siMlD7Q6yiNKlAhQWliRU4guBTHAUoRgEtrgEm0GzTTKWfCovLOQByfV1riU32O+OR4ru05PaR0atUwqvBSRUAgg3dbgFOOJLD31zSMwd4JafqitcyXHl6iLXbTfF1ynUoEgpORBFRFX00m8pKlCYmalRQpSmJUCCQ5T+tAahICmVlRhI4hWlHcy1TE3vCylS2cLDgXG+0XZKgxdsQ4NB0nMvTppxBXMrsvkj3Rc+10+7ZglZ8SlgJAYkhKSS+wG7z3RS9GyCtVA+f47qQca5OkH+yM/5uu/dvIIurGNM3Huzg5N0aEBUpyUrvKQdaPCEF/rEYHaDA1aUoaUKq+ucnyG1q8dUGezttTNQqUXISSUKzS9HBY5s4OII1BqPR/oq+SBOiHwOIpjt27YmdsbEJ1jJDXkDvBrdJN4clGFaU0euzzBMNULIZY9kq9xarH71TBCzEFF1VRUM9CFUbrbFHsT1TMv7Hh7dZc/ppeBqa4U5cY1jv060c0xmPZ2zmVpSzowKLUhPKYwO6jxdv7RVqVz/CPO6t6o9DDyUL5Uv28/wrP/AEkxUQIt3yo/tx/hSP6QMVIRpxfRfhln9mXTslIIs0wsXWtuCU6uJi/TkfQISPtV5MeOHOKloiylNnloA8TP/wAyi/v8otNjmAoASfYccuvKLJNxZNumeRiMfPXFvWr6OWTgCUYFq1GTZGK5aFpWAQGOrdrpuEG5ar0gKNLqhwvJQabCSecRlJSrzZRKgN2vnXPm8wEulahzCT/2+sWzR1qE2WkguC3nFH7c1kSz/vK0+4YIdhtIeHuziAW4An1hMq2ZTG7TQd0ms90+LFJD4jxNTrPfE5aQpzrqDkQqrtuaIGkqyZux+YII84lWBbyUHhTU5Az2NyicXU6/g0vrZ4PdBq4ocy2HW6JMiSMX1ks+GoavxMKCRdJxpXbC5IYbtmWRjXF2iDQsJZ6YDdU5bojzVMoP9bLdVt2Bh6aWfZg+W74YQMts6+CMCMN41bMuMHg7VMJWG0eEA1KQAdoBoa0cekB+00l0pza8QTrDnfUEvTLZHJVrLXx7SXfa4qGfWG5wubbr0u9iELQqjYKd00wYjzhN9GB6bAywW4rF0uSM8bwBFX1gEcWrUwu32czUBQ9pNSG9oAbvaGQzw1RX7RZyhZKD7JJQanwl230cEfGLBoy2hab31mriGNMMHGFd0TSr4v8Awd6/Jf6Zt2vtJm2tMoFxLQAM2VMYnHGlzlBBc1MmUESgHIqrMnB8HJ27KCHO0uhAieq0oHhme1lcmEgk7lMTsN7JogS0uBrzodcWjHQSTPTjdQ+a6Z0d7w16hErRKu7UAMneuN4MQdf4DVEWVP7yapIqkCgOw3nG288EbPICQ5OP5lm105wd7TF21LuiWmdKuTElSJiRQuCXAII1HMEYQCtNmVJWUFyKFJZiUvRxrBB2YYPQtoi0KLhwyQgJAGHhY8KDlDPa9bdw5cnvRsb6L3wkJNoecUmUifKbS9mVrnWc8CpPvB5wfvL1nrjACZMfSdhYv9LI8pw/GD3eJ6aMfV7o19NszPvlRP6ef4Vn/op15xWbDLvLSk4EgHiQIsnynK/T1/w7OOUhHCAGiE/So2F+UasX0X4ZpfZmiy5gSBUUF7eSC3N4Vom23C9SKAgB6dZb98DlySUkuOL55xPs+h51y8lN53LJN5VPu4kbgfdFO9JCdgYNqwu1Cs8vSLHo2eFSymjXZdMi6lZZsAD+AigSLWUEjBsUqHqCKGLXoS3JMs1IdLECoJCiKuzMG/m3mEy04jQVSoT2nkX5ctIIBSsqYnFksfjFb0LblSJwKgfCpyHxD12GkWDtOm/JRmyzgftJBeuYuxWbRa3RdmJe7gQzpwcEDdjtgNNaDJo09agUqSKhQ5httDErRKh3YAOwckqb+YkRTrBpN5EtQNLt01qCg+1Tr0g3o2aUXR9VYvoYEZuRXPx+myItVNMfeLRYpMxwU6wfMflChMBSDr9/u+MQe9YgpwNRx8o4LRjqqcdfo1Y0LREqJU2dry65wHt08APmPPrDiIdnWoFw/iy25ni1ecALXPvOnXXZs62Q3ACai1AEF/aLjAYCorz5tgYRMn+2kYKQkl9YWhLtwVicoB29aVSu7NHLbUkVSrGlXHEwB0lpqao92rwlICVZqLEnE4A0PAQVsK0H59pFQSHJ8IxLedM+ERbPabhDsxLZOXrdfeHDaoC/OQQBnkXbhqeogoqWJgCSbqxUgZs9Qk5jec8YScVJajQbiw9JWlctSVspCwytexQL+FSaHYRsirW2QqUSSxCQ6VB2UBgQ9QcARkYJpkqTh4siAC53pxfdXGEqtaFIMpaFFOJRdHA1UhQLZj0hYya3GcVwANCyybz4lmO7fti12R5pNxDqTU3UqUE1bxMPDmQTt2tXjMs8gKabMWaeEJD1cVVeujU7K3GH7D2xmykFEiVLQCXKlhS5hIFCS4QG/dbYKxRu1oJWupolhlJlovTCkJQl1LugAANUlheO9y5OLiKHp7TptM1Sx4UBkoTTwpD6syak7YHaX03apyQmbNKkmt0BKQ+0IABba5xiLY03WJw1FySxLmuT+Y5CCpaBeu4tE19I2N8ptmxx/Xpi59x95fMfCM+0bPv6Qsy9dpswHCckD0fjGh3PvDkf/GMfWbo1dOtGZd8pCv0+Z+5I/oIPQgJomaEzUl25R9OSpSVBZUlKiCACUgn2iKuK01w3JlJKXKEYH6qcnajR0ep7YpUTeNuVmMWO2By6q5knBmglK0moV7zAYkvTbrjXPmUtj9GjEj2RrSIYNlQyTcS5AfwhjU4hmOHrrMN7heDuwyz+0pcwNOQnBnc03KFRVqVEFtBTJctSnU6O6WzVVeUpISHGOYenqYvEuzIqbiH8J9lLe0MmbOPTLNLFRLl1FfAmrpQdWvk8TedNUkMoa6lDtM90qluCT7IYMSDQDUSHTvO6AU1ClJcJIDsXDM9MWqPgY1q12WWF0lSsSP1aCc8yI4mxyioAypVTX6NAfHUIf3V8A9JGe6AF1KpSqVvgO+III8hzgwmeoSklIJ7og0Y+FVC4xNWrWgq1Itc+wSqHupTlKnPdoyG6FosEoXmlS8vqJzCnyrCyzp7oKg0wNYtJhSaVavA/A+sIn28Vxo3VYsEiwShhKlhnwQnJ9kInaOkukdzKLgEvLSdWsQ0epVbCuFlI0laylmVdeoL7aVy3ViOu3AjvAQTm2Sgas5oDiNkXyTo2QpQBkST4Sf1SNSTq1w3L0ZIKlD5vIYFP+DLGrUmsH3K8HemZhabSHJd3DhiPiaxHt0oTAFhQvAeLUQNe2NbVoizsT83kPXGUg4KA+zDcnRVnKwPm8hvD/gyxik6kwfdpcA9Ix2WrJQFQA4r55boJSlJKQg+0AWOBGYG3po1BOjJASSJEgeBKv1UvEn93ywjyNGSClX0Enwin0UsEV2JjvdLwD0jNEaQUzEuRQe6pxB1GET7dfB8YIzQvxINSc3aNRtWirOm6U2eQHAP6mWdWtNMcIjSLHKKCTJkvfu/qpYDXXwCWzxg+6XgPomTKVK+wlJrVKm/ymnJobMqWXeaRrBSDlgPFGwz9GSBd/R7PU1+glfbSPs6iYbToizlns1nqFP8AQSskqP2aVAjvdrwD0jL1WtAs9xAvJCrzqZ3OQA34k4QLtNpJQpR/dHWwCNqToWzMf0az5/4Er7D/AGdYj39i2Zz+jWehS30MvO793aYC6peDvT1MJ0EprXZP+IkKb/1UxsXcnX5GCdn0XISpBTIkJJUkOmVLSfaGBSkEHaIk/wBno+9/Ov8A8oz58nqNVwaMX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TEhUUExQWFRUWGRcYGBcYGBoZFxgdGBcbGh4ZHBwaHiggGBolHRwaITEiJSorLi4uHB8zODMsNygtLisBCgoKDg0OGhAQGywkICQsLCwsLCwsLCwsLCwsLCwsLCwsLCwsLCwsLCwsLCwsLCwsLCwsLCwsLCwsLCwsLCwsLP/AABEIAPsAyQMBIgACEQEDEQH/xAAcAAABBQEBAQAAAAAAAAAAAAAFAgMEBgcBAAj/xABPEAABAgMEBwUDCAcECQQDAAABAhEAAyEEEjFBBVFhcYGR8AYTIqGxMsHRBxQjQlJi4fEkMzRyc5KzFSVDojVEU2N0grTC0oOj09QWZKT/xAAZAQADAQEBAAAAAAAAAAAAAAABAgMEAAX/xAAlEQACAgEDAwUBAQAAAAAAAAAAAQIRAyExQQQSURMUIjJxYYH/2gAMAwEAAhEDEQA/ALpNNSaHca51bOl7AHPcVBw5DnIjFzqDvTLHkDHZ1T9Wj0d8Hwdy45Y6gYSilBQnLAENWlHGJbUM48g3iy7BmLnWcHKnepzHEnEYemUpQbCwfU+da4DWMjHlKbYKBiCKgMz7nrRqxEt1sRJF5cxKACVF1pcgBXsil8k0u6ruqChR1KyRroxZzUFQL6sCAS+CtQhQVQ4eFJORZi/1qN8McDFc0h2lRLSCiWAhQdMyesWdOfsIVLMybi7JQXfLOtWztbMmMyp0wio+b3rHJ/nJVOWl8iE54PFI4ZMDki/222SpJAmzZUpw4ExQllRGN1UxQvkggEOWesD/AP8AJJB/VItFpDlzKkEBGpzO7tBAqygT7zQJCpzkoEmzuST3UsKmHGqpk4rU+0NDU/RYmF5y1zTrmLK23Xiw3CGWKK3Z3yexbLZ25uEgiSi4r69qSpZZwXlSEFQObO0D53b1VVS1yg4HhRZ7QpYbK9MWhBL7HwDloE2axIQ91KRwHuFIUqzuedYoowR3bImHt5PYsJwcfVlSkjeCZii+WMRpvbO1Ei784/5l2dIrn+zliw1wgygMK8oT3GdKjZ74ZOK4F7H5OjtrbgweZQu/eSH/AHSfm7EbCMhDsvtzOCTeNpLhsbMsJIYOHkpJ1gO1S4xiGLK4Pq2v3QhdnALsOuLCDcfArg/IXT28UFB59oSWbx2WSRtJMuYFBWfhAwzh+X8oDMDOsy9q5drlKOFCoXkpLjUzRXFSePW3GIS5QyqMzurHKMWdTNKsnbW8prkpZJcGTabPMWR/DWpKnBNAFbdQgmO0cgfre9s5xHeyJib1CAq8kKRiXqp+QMY3NsqSapB88uucPWRMyVSVOmScSyJikp3kOxB2iA8MTu5m32G3InVlTJU00N1C0TGBFXCFkMw1vTNquTqO5wILO1XAYMxq5A8iYxZWkZ1DORItDFxelpStjiypbY/eCuOEGtH9t1Iujvp0tvq2gfOJXCYj6ROxkACmIAicsHgKmaleABcuCPaoXyzYA4cyGwMOpL4k41rVgR9mgrqPJ4qejO1gUi9OR4agzrMUzpWFVKSHXKxLOVGuTmLBYNIy5yb0uYiYKklJvM6nLpBvIYnBQSdhwiLg0NZLUGO/EkE1pUt7O0jKlKQirYniWwFAboZ8D4q76x6Uo0DknMVFWelaaxjgK5xwTKlg5wxcmuTguMS20OKEQpwpzeIA5A4u7sXfhqemMI70f7FX84+MOIFKMRTPEO+JoU4EZBnrhDHeJ+7/ACK/+SOGQqaSVM+OFTTHV7QYnF91Yg2+3ypVJigJhcJlu65hYewhnf2WHsuQ5dor2n+1pQopDybw/VlF62Kf6wSld2TRmVMYszPhFXRaZqwWUZCSCDdWtc9YOIXaFeMgmpSi6k5gxaGK9WBy4RZdM9rilRAHdOm6qSECbaw/7kwS7OGb2ze1AsIrM23z1LvJeSf9otRn2lq/4y6IH8NKSNcPWezplpuoQAGwDQpRzB4vFVS2QO1vdg+Xo9JUVqF9ajVayVLVvKqk74nplgbMY5KL4GoNeMLQBkeXCBJtjRikKCKYR4jZHjw4woHrrqsKUONWnuMcWg7evxhdY8ZnHzjgMbRu/OPR1a8vjCgA0cdREWrr8CYbmK56xybF4fmJ3Dr1hmZJ2061Yw6ROQyd9fhvFYjrlu/veJnd5DV0TVjjHFSvNqeXW6HEICJevDW5jiyx2cdcPrxcjy6eGV49dCGQozMevLYOqwwpTvl+erP8IkLAAwGR1dc4iqp7z0T5wwjGSkoUFy1LlrGC0Kuq1UIYiCVn7UTUqBmpvkF+9lK7ieHzvI8Ci2N5LnB4HLVTDjDAGp641pxaGcU9xbrY0zQPbErISJgtOHgUO5tYDuUgE3ZzM4Cb6jmpLkxatH6Ykzie7meIG6ZawUTHxqlR8VQcHpTIthS7ODiAR76QQsXaKchhNHfpAbxEiakakzakjDwrC00oBEZ4E9h1ko3MMOYolJIqQGLCmB8RZq44RL+cj7Z5n4xnXZrtkpZKULM7Pupxu2kACtxZJTPYVYl6MAgMU2D+3Ef7Kd/IP/sRllCSdGiLTKn2iT+nWlQzMnHH9mk64jJlqZ7pbWzDnBTSwa2WjBJ+gwqf2aTmaJywrtiItsSH3v6lzFb0QYrQjzJXh18qQiWgjHHVDqtzcawkYY8fyyhjhMyXt+PPKPTBrryhcttvvjiq5l8qQGcKaOk9Ps4w0n8svL3R5R20z6+EBjjpNKYdao6E1hpL5w34pk1MiWm8pQJNcBHJWK3pYJ0pp9jdlAEg+0cHGoZ84hLtc/uxMmzVpQpxLSnwlbUJF1mQDio4mg2aNZPkukllTVqJo6UUTufGIXbfsDPWe9kqCwlISJQDXUpFAjYBlF4ygtERkptGaTLevJahuJfniYVJ0nNBe+o/vG9twMPytCzSq6UEKzcGkTJfZqa+XXCNGhndj2j9NBTBbJORGGDMdW923QTml6A7uuXOBU3Q6ZafG4NOZatMRCtFWr/CUXIe6d31duRHLKJzhyh4Tt0yYoM+D7HBw84jF8vX02bIlzJe3rKGV+e31hEOyMsn6zu++I81DjPo/l5ROuE84iKHRr+cMKyHdLYe/DoxwJ664Q9MHHrrzhtKW/OnlDpiCVhieGddkNinWOz3RJmJfEsxpi2UMrSzs9OuMccFOxaG0jZKOBOQ1NQU3m0atcH2j/MYy3sSn+8LJ/Hk8i444iNA7xf2h/MmMfV7ovg5A3aFTW20ULjuMC3+qyYYQX27c+NGeHe0B/T7S4oO4YkP/qsjH4wwhRBwpkN3XnHNaIeOx0J92YHA698euUrXdDhAy/PbspCWgIZkeg50hT9a4bmGrnHhCwKV6pD0BMSktqHGPKbr4Qq6/XrDNotCUB1HDJqnhC0MPz5wSgqJDAOchFh+TGwfRG0KrMnKJB1JSWSBso/GMz0/prvBclghLuScS2GGUaX2f0sbJZpAVZrRMQEIBXKSlYFA5KQoKu5u0O4NR/RO5N6cGjygGhwtAvR+kETUJmILpUHBYjmDUHZDdt7SWSUbs20yUK+ypaQeIenGAhXFlb7eWTu0KnSxUVPW5/SMqndoZijXg3LlG5WufJtEpV1aJktQIN1QIIPT8IwDSdk7qauW73FEA6wHbyi+F60JmWiZ606QWvEnrrGIsmaQQRiDTn+ccCRHFIb3RoozItGj7UJqXdjgR1jjDqktTVz63mA2gVMsjJj5H8YMqW8Z5xpmiLtDSj09W1xDm5s1dZ5vEmYtmZzq65RCXNObjDPjxjkcxuYdTPzhpArr8/czQsHIn4VzPlC5FT1r6HGHFG5g6+MIvU3c8vhEsyydvJ+GyI5lY8uqxyBQU7Fn+8bHgf0iV67I0fuU6lc/wjOexoBt1jFa2iUC2oqAjSe5RrHJPwjH1auimHkqnamYRpG0YMe4/wCllDnSIiplQXJbHV5Q52zX+nTiMWkkcLPLoYiWd1a22/iIovqmPEn94CzPUPCJk9nx2P8AHVDcypF16as44pYc3vVn4wtDM73oNT1vjqFuMPj+UNJHnh+MKAIAz4F8d2EGjh2/z68or+mrYpM0/ZYB6m6al2zLdUg0tYAevHoBoqenZ95YY0Aprx+NYbHHUXI6RCta0k0wzOts64Rplh0XahZRdmhM5IllEtaJVxSSkEpKpiVEK4pFMozRanmpKmN5SVHUxU5xyZ4+i7KtKkpLA0De6KZXVC4ldgzs13suyzFTwkLBJF0gpLjJiWrlluaAdl0SqasKVIlrKyWVMokVzUUK8WoXTvEWXS8/6NI+0onhgIlaPlJVLAIcbRGZPU018Sg2PTSTMEtdiVZ1ezeADJV9klKEFJejEZYtFb7ZWBUqYlahSYHrrDAg8GPHZGzKsUkELLkp9lyS27VGefKdbklCQw9rZToPFYySmqJZIt43ZnxleG+WAJa7V97ZQ5NUgyQX8Tim6h9Ryhi0miXNWwpTi5PpES8ddI2GELaITUnZjxq0FwQeGT+v4QE0VPoR18OhBNJz/HziU9WWg9Ds9fuzNYjTC7e/oiFTZh6YebVhiavU/X5wEgncM8jlu29NHZIrs2vkYjFZapypj7ockqzAPVNcNQCahVBTo+u6I00hsBhtzPwh0ksKO+VXAiNaC4fc8LRzCvZClusuv5xKb+YRqvdI2c1RkvZAvb7JVnnys/viNcc/Y9fhGbqVqimLkoHbQj57N3SB/wDzy4EIUcqvWlT+MGe1jG2TRj4bPn/+tK88cIr01DEikPD6r8CF5PEeXx1R6YQPfX1gZKnbfU/j6RKRMwL689kBx1GuzvfEddYb4UmYMjvz9MIaWdVNpFeYc5w0qa2DnHd8Rwg0A7pGcyFbNwp64AxVFzrygTmW4GD1pq5Y4HzGvKK5aSyUirh9zP6xWCJZGJnAihycZvv3Yxs/YbTHf2ZFS7XVbCKGMXUHTecuCxBL7iPOLb8mtuSJ6pEwkJmilSGUmuIqHAy1QMsbiN08+2VeS/6etVpE1CES0qDAJICiktmRS6d5xgxoQzZcpXegXiokJSXYMKHa7lg+MC54nIJAmzMXBKQvhUggQuwyrSogmYkJDODLJvDV7Yu7/KMiZva03JVu0jjGY9tLQVzJadZ9TGiaTQArnGb9rbKSoLALANTKuOMUxP5kupfwpFftU51NW7QDDAAB8ANsN2qhukMRjvd6twpHZRJUkAZimOeVM9UJt8y9MmHJSlHzMbTzRVlnEGnWuDKF0ahfY+WDmAMtVRr6EEZCgz40845jRJJmHbXYR7qQkLo7NwbduG5obcVZhvzjijq9K4ddYihzylnLLh6esLkrpjCFDZHkGmoPvO3D8I44m5BXPLaM6CkMTkukk13VqfXPbSJEqanAkkndiDVj1nEe1FxR9XXlCrc5kzseP0+yau/lbvbb3mNe7rfzPwjIOxaf7wslf9Yk/wBQGNf7nfzjJ1dtorhe5nXbWaRbZlcUWb/ppUAkkl6nDH8YNdvKW1X8Oz/9PLgGmZ64ejRfGvghLOo3+UOJmjXDU1WFOt0MhYinaG6Jyl0clyd/QhtU3DCufXxiMFcevKPGZStQ8CjrsdnO2Bzc4wCtKWBGo+v4vsgyJgbDptUC54DqJdju92UMkJIhIBqxyfp4VZZykKStBIUkggjEEGkde6ohncNnnnSGAIJM3PQXbaTOlpchKmF5JxBz4RMmaZB9kEmMHs9CPL8I0jstK72SCCykG6akPmD5xkzYu1WmbsOXu0aLBPWpTlRYQJt+iDOBADDaMeFIP6N0QpRdVBzixS7ClIoOMZ42nZWdNUfPVqkGWog0IUUnz8qecRJiGUQHx3Rb+2+jwm1zQKOErDM1aKL7Ww18oqglEEKal4Ctfzj0oSuNnmyjTo9aAEqYfVZzrOeWR9M4ekrdhT84ipqpzr61xIkhiTtbJ8IY5Eq/08e7zHGGlENlHm6EcMKUvj74Uk061Q0jCHUKYdbY44lsMLu455YV1w1aMMKsH5auMSUkEVERZy31+XuhRmEOxf8ApGxhsbTIH/uJ2xqfz5WqMw7Fgf2hY6/6xIy/3iY0juNojL1W6HxclJ+UMtbVfwrN/QRFcQuLB8otLaf4Vnw/gpitiZnGjEvghHuKUXzfzhBV+XlCL8JvYekUoFjt7ga9eseB2w0S9MPzjpPx58Y6jhy911jEReLNR+cOl+vwjoHTAZdZRwCJaJZyxejb8IYQi8rroRPNaYVNa0hFwDfvjgUMS5bRoPyZ2hpq0faGZzH4ExR7uz4dViw9jlKTaJZSCWOWrachCZVcWUx6SNqsoiYsUiLYQ9OsYKIlbIxRjZeUqMr7b6JUbVeVLUoKlpCFD2U3b95wKvgQcqmKNbbOkSVAXrwWAb4F5ghSycB4SAWYZGNf7caFmzF3lKPcJTRIuFN4DFSZgIUQXxGYZiK0zQnZDvb8pJHimFQwPdpSCk3rrAEgrDBnvCLxl2qmSlFvVGbmSxc7zjDyUEEknGvTCL12m7ImzFmMwrLhXhSzVIDDEnM0pFdXoZdy9doHcUozMxBINIssiJ9jBQjxOOXAQ4uUUmoIwpUQwo4M5hxR1Ktvr1sjsvY22G5Sm5Q9KrkWjgkxKjV8OOvzrDE41env5xIGqtfUamxxiNN8uPRgBCfYz/SFj/4iT/UEaf3J2cj8Yy/skWt1j/4iTl98RrveD7Kv5TGPq90UxcmZfKKr9OV/Bsx5yEGKwT08WD5SVfpyh/ubLq/2CIrZX1y/CNWL6L8JPc6+A6wj3whF+HKDHCKHHRtjhVqGHOEqV7vSPIPT4wDhwHKsdbryhIHGEEHL3RwT0xuXOOJU7dHVHg43fHCC3ZvQU61TAmWAz+JZ9lL5ktqcsPxjtgCtC6AmWmYyGAHtLI8KQTjQ1OoDHzjTdD6BRKSJcsary1AFS9+pOYGHGsE9HaMlWeWJSPYl44XlE/WV99RyyDDAVJWOU5vHGIZJ6FIK2TLIln2mJqTDEpMSkpiMUUkOojgDwi9EuQikPuT2B9qkAhiAdhDjzisaZsgY0EXO1IYGKvp32SYSZTG7Mv07osA3gPCcQaAfDfFZ0lo4pdSQWHtA4prnrG2nx0iegKBBitLS/wBGpr6XCScxklX3Wo+VcofDkvQXNDtdlIYiJNmPuh/SFhuupNACyknFBzSdj5/hDEpNGPLyjSRQSC6EuPNxES0BnG5s4UgMxy158fPlCJ5zyhUMyd2TU9vsf/ESfNaY1rvRqV/MYyPsh+32TD9oleSxGzt+9zX8Ix9XVorh5Mi+Uv8AblH/AHVm/wCnRFVKqVwizfKgWtx/g2b+gmKp3nr0I24vojPLdkpA/OFlfXnEeXMrX8+mh1R1dbIoA7eeJFlklSglKSpSiyQkOVHUAKmIz1pGs/J32aEqV84mgiYtLhwHQlTXUJB+uvE5VSPtQrZ1gjRnYBwDPWxLfRoUgAbFTFuCdiUn944xaZPyY2VSWVflnJlqPMEHybdF00dZQKgXGyHtf8yjVXNtkFEgYNypAsFszKd8mljSCCZwVku++JZ2u3SATVw45QX0No9Flld0AEFLg4EhsS/2ifETtTqaLDpmYPF9kB1NiS1APs5V+ERpujVrKJpJSVolFSQC167qbJxXZsiUndpFUqSbIKEElmZIqBvzP3jnBKzy4Wmx3AA4ZtpJo+AD4A8okd8lDUd8CCD6EkYjKItNu2VUkloOy0NHVKhUtROIbUA3vo/PCPTJKiaFJGu81ORxEN2sRyXImUIIyiAIiJsixVNav7eH+QDz5x4pW7lgAMyUja9WeGSaEbTHLaqKj2hXSLNMmFjeKWyII1YYs+fQiv6TCVkhVAfD4SlwrNQcFwxGJ+qWic4NorikkVBBrAHtDZ2mFQGIG8hqxa51hCEqUpVQohKLpvEPicsNThwWJwIbT9lX4V3VAXXchmz8dTcBahPB2MLiTUrKZZRcNCuzh3qStIHeJDKBqJiWaozIHMboCT5ASxS91WGz7pPVGgtJmmXMcZFxrbKH7XZkKwpLm1DVuLo7bB6KjYY06AUsuG1kRGtRxiTMSpClJUGIZ66tRzGo7REWaY5blGEOxYfSFjw/aJPmtMa185V9r/Kn4xk3YmukLHsnyuLKEafTWrmmMXV7orhW5mnyoft2v6Gzf0ExU1HrVFs+U/8Ab1NX6GzYYfqERUY2YvovwzT3YrOH0Kw4Qw8S7BZFTZiUIDqWWAfY77AMSdQigEWDsXob5zaBeDykMuZRwQ7JRvWphXIK1Rt4LSr5Zwofug3VZZgZCK72a0QizSEy0VJ8alN7SyLoLHi2oNtix6RlfRIR9+W/IvCN7hSto4qTNmC890Y0AvHaXcDcBDui7XMSooVVgDeampi2dHDY1eCKBQQmdKCQ8ZbadpmrRqqIc8d4tMoYKcry8IqQ+smnGD1oS+GOAOvZs2QH0GnxrUdaa7GmEj0MGStmLOMRu46sItCOlkMsta8DKQH8VDkWbPI1HrDvdYEPX6w9CBjwjr0b1r+AhBO1jqxf7pGBpxhu1oS7FygMLo/y78yTEpC6M4GwEf8AjEI2kAi8100CsWOo+oMTnIoOGAB3Z+UdYGdChn7j6tEe2+IFI+sDrGXFxubKJABOfNz8IjyknvFakpApRyouXGugzggBsmyCXMXdu0AFZlx3NcEkn2U6hWA3aFQAeYktsWJiePhDRYjUFQK03quhVC+BAdsG/OAOmJCl0TPClNQKPdq/mBD8SY5vQNFETOClXpFxTfYnqSraGVdTEtdtMlImKKgXYIUTi5N66CArAs9N+bE6yrCyJovEYiclKiNoWlAKRj9XjETtbOCJCEBwVTASk+PwpBJIJenEvwiD1Y68AfTkuXfvSUkIIdlBjUlwwJYUViTvh3QiApJQfZJcfdUMDs99YSqU6RWjlIpr8Q4FzCtGzLqiKivWVDGqOxGQO7QWM4t4keFQ1pdh/Kabors1WdY0TS1lCkd6Q4HgmbUqDPXYR5RnVrRcKkk1BIPCBRWDtBHsSv8AvCyUb6aX5KfhhGpd2rUj+Y/GMt7Dn+8bJ/Gl+sar8wH3+aYxdU9UaMPJl/yo/txx/U2X+giu+Kmk0i1/Kj+3n+DZv6KaboqQjVh+i/DPPdixjGi/JxoYXVWhf1jcSfspHtEbSWSOOUZ3IQVKCRUksBrJoI27R1mElKJQYiUlt5SHJ3lUWROWwakWi7XbWuDkDyw4mDig6BqvIZ864+ZgHJR9GXDlQ55jfBWVO8BL/Z/yli8QlpNr+FY7J/0MoTEXSM4AM7RPkBxFZ7SSlFK7uo++IMtHVhHs8p0XvtkrGu6CUp5iDEsOGGOWR3V6oIA6LX3YTldXcLZgJueQSOUGgGLUd6c2+Ea4qlRmk7djoOpuXVKQzeSMA+7Dlj6cYfUsYjHMD1/CIq0PXDa5AoOZ4c4YUfkKCwxqCKinvhdjWUvLV9VmP3cveHhmQtIFQttYSwwyD+dY7aZQU1xTKTgGbemmtssMdbymq+SGT4Y9arVMSE93LEwks6l92BqJZJNcMMsnhucJwlrogqU58JKWelHHiITmbocDDJ6RMcC8CDtw41zh4zdu4nkxoa4wd1aBsDZttTUhwEJYoIZcvUFJNbv3sDrwjNu1M6+s1OJZqcsotPbeaolJQ8uZLqiYgkKYiocGqKeyabIq9oSFhKpgAKj7aAWJ+8gYOfrJAH3RjCSfA6E2CTMUBe8YFUvRQ3KDEV1uID9u1FKZLqp4zdIAWC4JJah1YDDAxaLCySHZmZJdwc8aisUPt1a+8nkYhAu68HB84SK+QeCdIrYwrVMR5y101s4jgkgrSrC9WgPrDnZhHe2G0IzR4xr8FcvuuAdsdCWkXjS4qtMiHw5RpgiU2GJSA3dmoWm6rcQxyy90Zp2hlKRPmIU7uH3sK7ncxpNlWFXSDWnu+MVf5SrGy5U4CiwUlhmmowzIcf8AK0Frk7G+AJ2H/wBIWP8AjI8zF773pk/GKL2I/wBIWTX38uNJvS/sH+YfGPP6vRo3YOTN/lSP6eRqk2Yf+wiKkItnyoj+8FfwrP8A0ERUhGrF9F+GWf2Yf7EyQq1y3wQ8w/8ApgqH+YJjVNGLKkknE05msZt2GQQqetnaXd/nUH3YecaTohQTICzg+OwD8ucWT3Jy3QatM1jLH2SlR4fg8FEywgqQ7ghyWY1dBG50vxirS7QSo0xp5kcMYtlsLiUovWWBtxf/ALonlS7kx4N1RP0VaXSxZxQ7xC7bLBYnKp4VbjhAeVbrloSk0ExF4U+skkHeWunjBi2rdBaMzVOi/wDUA7QboI1kK4gh/WDFmn3kAvVJKFY0KTQ8mgVbkAhKTQKUQ2twCBsYjXDlkUpEyYFF0KUTuLkPsY+sWxztkpx0DBn0B18tfrCykHBxrGfB/SIUslinMEs/XVYc+cDI1yc+geND0JBFM0Y+I71mvBMdvuR4aaw9K4udvnENFooTddQqUu2GYjiNIUJL5sRhQazV8uUJQR+fagguapJ8TNTUrkCX1vrEOTJwUCD4siMlD7Q6yiNKlAhQWliRU4guBTHAUoRgEtrgEm0GzTTKWfCovLOQByfV1riU32O+OR4ru05PaR0atUwqvBSRUAgg3dbgFOOJLD31zSMwd4JafqitcyXHl6iLXbTfF1ynUoEgpORBFRFX00m8pKlCYmalRQpSmJUCCQ5T+tAahICmVlRhI4hWlHcy1TE3vCylS2cLDgXG+0XZKgxdsQ4NB0nMvTppxBXMrsvkj3Rc+10+7ZglZ8SlgJAYkhKSS+wG7z3RS9GyCtVA+f47qQca5OkH+yM/5uu/dvIIurGNM3Huzg5N0aEBUpyUrvKQdaPCEF/rEYHaDA1aUoaUKq+ucnyG1q8dUGezttTNQqUXISSUKzS9HBY5s4OII1BqPR/oq+SBOiHwOIpjt27YmdsbEJ1jJDXkDvBrdJN4clGFaU0euzzBMNULIZY9kq9xarH71TBCzEFF1VRUM9CFUbrbFHsT1TMv7Hh7dZc/ppeBqa4U5cY1jv060c0xmPZ2zmVpSzowKLUhPKYwO6jxdv7RVqVz/CPO6t6o9DDyUL5Uv28/wrP/AEkxUQIt3yo/tx/hSP6QMVIRpxfRfhln9mXTslIIs0wsXWtuCU6uJi/TkfQISPtV5MeOHOKloiylNnloA8TP/wAyi/v8otNjmAoASfYccuvKLJNxZNumeRiMfPXFvWr6OWTgCUYFq1GTZGK5aFpWAQGOrdrpuEG5ar0gKNLqhwvJQabCSecRlJSrzZRKgN2vnXPm8wEulahzCT/2+sWzR1qE2WkguC3nFH7c1kSz/vK0+4YIdhtIeHuziAW4An1hMq2ZTG7TQd0ms90+LFJD4jxNTrPfE5aQpzrqDkQqrtuaIGkqyZux+YII84lWBbyUHhTU5Az2NyicXU6/g0vrZ4PdBq4ocy2HW6JMiSMX1ks+GoavxMKCRdJxpXbC5IYbtmWRjXF2iDQsJZ6YDdU5bojzVMoP9bLdVt2Bh6aWfZg+W74YQMts6+CMCMN41bMuMHg7VMJWG0eEA1KQAdoBoa0cekB+00l0pza8QTrDnfUEvTLZHJVrLXx7SXfa4qGfWG5wubbr0u9iELQqjYKd00wYjzhN9GB6bAywW4rF0uSM8bwBFX1gEcWrUwu32czUBQ9pNSG9oAbvaGQzw1RX7RZyhZKD7JJQanwl230cEfGLBoy2hab31mriGNMMHGFd0TSr4v8Awd6/Jf6Zt2vtJm2tMoFxLQAM2VMYnHGlzlBBc1MmUESgHIqrMnB8HJ27KCHO0uhAieq0oHhme1lcmEgk7lMTsN7JogS0uBrzodcWjHQSTPTjdQ+a6Z0d7w16hErRKu7UAMneuN4MQdf4DVEWVP7yapIqkCgOw3nG288EbPICQ5OP5lm105wd7TF21LuiWmdKuTElSJiRQuCXAII1HMEYQCtNmVJWUFyKFJZiUvRxrBB2YYPQtoi0KLhwyQgJAGHhY8KDlDPa9bdw5cnvRsb6L3wkJNoecUmUifKbS9mVrnWc8CpPvB5wfvL1nrjACZMfSdhYv9LI8pw/GD3eJ6aMfV7o19NszPvlRP6ef4Vn/op15xWbDLvLSk4EgHiQIsnynK/T1/w7OOUhHCAGiE/So2F+UasX0X4ZpfZmiy5gSBUUF7eSC3N4Vom23C9SKAgB6dZb98DlySUkuOL55xPs+h51y8lN53LJN5VPu4kbgfdFO9JCdgYNqwu1Cs8vSLHo2eFSymjXZdMi6lZZsAD+AigSLWUEjBsUqHqCKGLXoS3JMs1IdLECoJCiKuzMG/m3mEy04jQVSoT2nkX5ctIIBSsqYnFksfjFb0LblSJwKgfCpyHxD12GkWDtOm/JRmyzgftJBeuYuxWbRa3RdmJe7gQzpwcEDdjtgNNaDJo09agUqSKhQ5httDErRKh3YAOwckqb+YkRTrBpN5EtQNLt01qCg+1Tr0g3o2aUXR9VYvoYEZuRXPx+myItVNMfeLRYpMxwU6wfMflChMBSDr9/u+MQe9YgpwNRx8o4LRjqqcdfo1Y0LREqJU2dry65wHt08APmPPrDiIdnWoFw/iy25ni1ecALXPvOnXXZs62Q3ACai1AEF/aLjAYCorz5tgYRMn+2kYKQkl9YWhLtwVicoB29aVSu7NHLbUkVSrGlXHEwB0lpqao92rwlICVZqLEnE4A0PAQVsK0H59pFQSHJ8IxLedM+ERbPabhDsxLZOXrdfeHDaoC/OQQBnkXbhqeogoqWJgCSbqxUgZs9Qk5jec8YScVJajQbiw9JWlctSVspCwytexQL+FSaHYRsirW2QqUSSxCQ6VB2UBgQ9QcARkYJpkqTh4siAC53pxfdXGEqtaFIMpaFFOJRdHA1UhQLZj0hYya3GcVwANCyybz4lmO7fti12R5pNxDqTU3UqUE1bxMPDmQTt2tXjMs8gKabMWaeEJD1cVVeujU7K3GH7D2xmykFEiVLQCXKlhS5hIFCS4QG/dbYKxRu1oJWupolhlJlovTCkJQl1LugAANUlheO9y5OLiKHp7TptM1Sx4UBkoTTwpD6syak7YHaX03apyQmbNKkmt0BKQ+0IABba5xiLY03WJw1FySxLmuT+Y5CCpaBeu4tE19I2N8ptmxx/Xpi59x95fMfCM+0bPv6Qsy9dpswHCckD0fjGh3PvDkf/GMfWbo1dOtGZd8pCv0+Z+5I/oIPQgJomaEzUl25R9OSpSVBZUlKiCACUgn2iKuK01w3JlJKXKEYH6qcnajR0ep7YpUTeNuVmMWO2By6q5knBmglK0moV7zAYkvTbrjXPmUtj9GjEj2RrSIYNlQyTcS5AfwhjU4hmOHrrMN7heDuwyz+0pcwNOQnBnc03KFRVqVEFtBTJctSnU6O6WzVVeUpISHGOYenqYvEuzIqbiH8J9lLe0MmbOPTLNLFRLl1FfAmrpQdWvk8TedNUkMoa6lDtM90qluCT7IYMSDQDUSHTvO6AU1ClJcJIDsXDM9MWqPgY1q12WWF0lSsSP1aCc8yI4mxyioAypVTX6NAfHUIf3V8A9JGe6AF1KpSqVvgO+III8hzgwmeoSklIJ7og0Y+FVC4xNWrWgq1Itc+wSqHupTlKnPdoyG6FosEoXmlS8vqJzCnyrCyzp7oKg0wNYtJhSaVavA/A+sIn28Vxo3VYsEiwShhKlhnwQnJ9kInaOkukdzKLgEvLSdWsQ0epVbCuFlI0laylmVdeoL7aVy3ViOu3AjvAQTm2Sgas5oDiNkXyTo2QpQBkST4Sf1SNSTq1w3L0ZIKlD5vIYFP+DLGrUmsH3K8HemZhabSHJd3DhiPiaxHt0oTAFhQvAeLUQNe2NbVoizsT83kPXGUg4KA+zDcnRVnKwPm8hvD/gyxik6kwfdpcA9Ix2WrJQFQA4r55boJSlJKQg+0AWOBGYG3po1BOjJASSJEgeBKv1UvEn93ywjyNGSClX0Enwin0UsEV2JjvdLwD0jNEaQUzEuRQe6pxB1GET7dfB8YIzQvxINSc3aNRtWirOm6U2eQHAP6mWdWtNMcIjSLHKKCTJkvfu/qpYDXXwCWzxg+6XgPomTKVK+wlJrVKm/ymnJobMqWXeaRrBSDlgPFGwz9GSBd/R7PU1+glfbSPs6iYbToizlns1nqFP8AQSskqP2aVAjvdrwD0jL1WtAs9xAvJCrzqZ3OQA34k4QLtNpJQpR/dHWwCNqToWzMf0az5/4Er7D/AGdYj39i2Zz+jWehS30MvO793aYC6peDvT1MJ0EprXZP+IkKb/1UxsXcnX5GCdn0XISpBTIkJJUkOmVLSfaGBSkEHaIk/wBno+9/Ov8A8oz58nqNVwaMXx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www.mmsk.ru/objectdata/CatalogUnitImpl/28852/Dernberg_11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08" y="764705"/>
            <a:ext cx="2779091" cy="34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pload.wikimedia.org/wikipedia/commons/thumb/6/66/M%D1%8D%D0%BB%D0%B5%D0%BE%D0%BD%D0%BE%D1%80%D0%B0.jpg/200px-M%D1%8D%D0%BB%D0%B5%D0%BE%D0%BD%D0%BE%D1%80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21" y="764704"/>
            <a:ext cx="2726511" cy="34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2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А.Ф. Аксак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250"/>
            <a:ext cx="2592288" cy="34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Дарья Фёдоровна Тютче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96" y="2564904"/>
            <a:ext cx="2935560" cy="37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ile:Ekaterina Fed. Tutcheva by I. Makarov (1850s, Muranovo) de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5250"/>
            <a:ext cx="2693926" cy="33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620688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Д</a:t>
            </a:r>
            <a:r>
              <a:rPr lang="ru-RU" sz="3200" dirty="0" smtClean="0"/>
              <a:t>очери </a:t>
            </a:r>
            <a:r>
              <a:rPr lang="ru-RU" sz="3200" dirty="0"/>
              <a:t>от 1-го брака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9330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64533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Дарья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06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692696"/>
            <a:ext cx="1512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Дети </a:t>
            </a:r>
            <a:r>
              <a:rPr lang="ru-RU" sz="3200" dirty="0"/>
              <a:t>от </a:t>
            </a:r>
            <a:r>
              <a:rPr lang="ru-RU" sz="3200" dirty="0" smtClean="0"/>
              <a:t>2-го </a:t>
            </a:r>
            <a:r>
              <a:rPr lang="ru-RU" sz="3200" dirty="0"/>
              <a:t>брака</a:t>
            </a:r>
          </a:p>
          <a:p>
            <a:endParaRPr lang="ru-RU" sz="3200" dirty="0"/>
          </a:p>
        </p:txBody>
      </p:sp>
      <p:pic>
        <p:nvPicPr>
          <p:cNvPr id="12290" name="Picture 2" descr="File:Maria Fedorovna Tutcheva by S.Levitsky (1860s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3543" r="4842" b="12957"/>
          <a:stretch/>
        </p:blipFill>
        <p:spPr bwMode="auto">
          <a:xfrm>
            <a:off x="539552" y="692696"/>
            <a:ext cx="2930335" cy="43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e:И.Тютче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6545" r="7052" b="18354"/>
          <a:stretch/>
        </p:blipFill>
        <p:spPr bwMode="auto">
          <a:xfrm>
            <a:off x="5796136" y="692695"/>
            <a:ext cx="2937164" cy="42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2426" y="518855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5188550"/>
            <a:ext cx="132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85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мотивы лирики</a:t>
            </a:r>
            <a:br>
              <a:rPr lang="ru-RU" dirty="0" smtClean="0"/>
            </a:br>
            <a:r>
              <a:rPr lang="ru-RU" dirty="0" smtClean="0"/>
              <a:t> Ф.И. Тютчева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052936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ейзажная лирика </a:t>
            </a:r>
          </a:p>
          <a:p>
            <a:r>
              <a:rPr lang="ru-RU" dirty="0"/>
              <a:t>л</a:t>
            </a:r>
            <a:r>
              <a:rPr lang="ru-RU" dirty="0" smtClean="0"/>
              <a:t>юбовная </a:t>
            </a:r>
            <a:r>
              <a:rPr lang="ru-RU" dirty="0"/>
              <a:t>лирика</a:t>
            </a:r>
            <a:endParaRPr lang="ru-RU" dirty="0" smtClean="0"/>
          </a:p>
          <a:p>
            <a:r>
              <a:rPr lang="ru-RU" dirty="0"/>
              <a:t>ф</a:t>
            </a:r>
            <a:r>
              <a:rPr lang="ru-RU" dirty="0" smtClean="0"/>
              <a:t>илософская </a:t>
            </a:r>
            <a:r>
              <a:rPr lang="ru-RU" dirty="0"/>
              <a:t>лирика</a:t>
            </a:r>
            <a:endParaRPr lang="ru-RU" dirty="0" smtClean="0"/>
          </a:p>
          <a:p>
            <a:r>
              <a:rPr lang="ru-RU" dirty="0" smtClean="0"/>
              <a:t>политическая лирика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03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927" y="836712"/>
            <a:ext cx="4014217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27 июля 1873 года Ф.И</a:t>
            </a:r>
            <a:r>
              <a:rPr lang="ru-RU" dirty="0"/>
              <a:t>. Тютчев скончался в Царском Селе. Похоронен в Петербурге на кладбище Новодевичьего монастыря.</a:t>
            </a:r>
          </a:p>
        </p:txBody>
      </p:sp>
      <p:pic>
        <p:nvPicPr>
          <p:cNvPr id="13314" name="Picture 2" descr="http://family-history.ru/pic/catalog/SPb/Novodevichie-kladbishe/Tutchev-FI/Tutchev-FI-mogil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14337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3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ppt4web.ru/literatura/fedor-ivanovich-tjutchev0.html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www.livelib.ru/author/7097/quotes</a:t>
            </a:r>
            <a:endParaRPr lang="ru-RU" dirty="0" smtClean="0"/>
          </a:p>
          <a:p>
            <a:r>
              <a:rPr lang="en-US" dirty="0">
                <a:hlinkClick r:id="rId4"/>
              </a:rPr>
              <a:t>http://ru.wikipedia.org/wiki/%D0%A2%D1%8E%D1%82%D1%87%D0%B5%D0%B2,_%D0%A4%D1%91%D0%B4%D0%BE%D1%80_%</a:t>
            </a:r>
            <a:r>
              <a:rPr lang="en-US" dirty="0" smtClean="0">
                <a:hlinkClick r:id="rId4"/>
              </a:rPr>
              <a:t>D0%98%D0%B2%D0%B0%D0%BD%D0%BE%D0%B2%D0%B8%D1%87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4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548680"/>
            <a:ext cx="3970784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Чему бы жизнь нас ни учила,</a:t>
            </a:r>
            <a:br>
              <a:rPr lang="ru-RU" i="1" dirty="0"/>
            </a:br>
            <a:r>
              <a:rPr lang="ru-RU" i="1" dirty="0"/>
              <a:t>Но сердце верит в </a:t>
            </a:r>
            <a:r>
              <a:rPr lang="ru-RU" i="1" dirty="0" smtClean="0"/>
              <a:t>чудеса..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r">
              <a:buNone/>
            </a:pPr>
            <a:r>
              <a:rPr lang="ru-RU" sz="2000" i="1" dirty="0" smtClean="0"/>
              <a:t>Ф.И. Тютчев</a:t>
            </a:r>
            <a:endParaRPr lang="ru-RU" sz="2000" i="1" dirty="0"/>
          </a:p>
        </p:txBody>
      </p:sp>
      <p:pic>
        <p:nvPicPr>
          <p:cNvPr id="1026" name="Picture 2" descr="http://www.cbs2uao.ru/img/tutchev/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6" y="851667"/>
            <a:ext cx="409998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2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Биография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Периодизация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Творчество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Основные мотивы лирики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Использованная </a:t>
            </a:r>
            <a:r>
              <a:rPr lang="ru-RU" dirty="0"/>
              <a:t>литература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021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900" i="1" dirty="0"/>
              <a:t>Биография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63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Фёдор Иванович Тютчев родился 5 декабря 1803 года в родовой усадьбе </a:t>
            </a:r>
            <a:r>
              <a:rPr lang="ru-RU" dirty="0" err="1"/>
              <a:t>Овстуг</a:t>
            </a:r>
            <a:r>
              <a:rPr lang="ru-RU" dirty="0"/>
              <a:t> Орловской губернии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literatura5.narod.ru/tutchev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712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c/cb/E.L.Tutcheva_.jpg/160px-E.L.Tutchev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27912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utchev.com/images/tutchev/otez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33" y="764704"/>
            <a:ext cx="288520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7098" y="46403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Елена Львовна Тютчева, мать поэта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3834" y="461444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Иван Николаевич Тютчев, </a:t>
            </a:r>
            <a:r>
              <a:rPr lang="ru-RU" dirty="0" smtClean="0"/>
              <a:t>отец поэта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29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datai/literatura/Tjutchev-10-klass/0006-005-Dom-Tjutchevykh-v-Moskve-v-kotorom-F.I.Tjutchev-zhil-v-1811-1822-g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4" y="260648"/>
            <a:ext cx="9187254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7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889867"/>
            <a:ext cx="5277272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течение 1813 </a:t>
            </a:r>
            <a:r>
              <a:rPr lang="ru-RU" dirty="0"/>
              <a:t>–1818 </a:t>
            </a:r>
            <a:r>
              <a:rPr lang="ru-RU" dirty="0" smtClean="0"/>
              <a:t>получил </a:t>
            </a:r>
            <a:r>
              <a:rPr lang="ru-RU" dirty="0"/>
              <a:t>домашнее образование под руководством С.Е. Раича, поэта, </a:t>
            </a:r>
            <a:r>
              <a:rPr lang="ru-RU" dirty="0" smtClean="0"/>
              <a:t>переводчика</a:t>
            </a:r>
            <a:r>
              <a:rPr lang="ru-RU" dirty="0"/>
              <a:t> </a:t>
            </a:r>
            <a:r>
              <a:rPr lang="ru-RU" dirty="0" smtClean="0"/>
              <a:t>: изучил</a:t>
            </a:r>
            <a:r>
              <a:rPr lang="ru-RU" dirty="0"/>
              <a:t> </a:t>
            </a:r>
            <a:r>
              <a:rPr lang="ru-RU" dirty="0" smtClean="0"/>
              <a:t>латынь</a:t>
            </a:r>
            <a:r>
              <a:rPr lang="ru-RU" dirty="0"/>
              <a:t> и древнеримскую поэзию, в </a:t>
            </a:r>
            <a:r>
              <a:rPr lang="ru-RU" dirty="0" smtClean="0"/>
              <a:t>13 </a:t>
            </a:r>
            <a:r>
              <a:rPr lang="ru-RU" dirty="0"/>
              <a:t>лет переводил оды </a:t>
            </a:r>
            <a:r>
              <a:rPr lang="ru-RU" dirty="0" smtClean="0"/>
              <a:t>Горация.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Portrait of Ra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7" y="1412776"/>
            <a:ext cx="275189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805" y="5085184"/>
            <a:ext cx="195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С.Е. Раич</a:t>
            </a:r>
          </a:p>
        </p:txBody>
      </p:sp>
    </p:spTree>
    <p:extLst>
      <p:ext uri="{BB962C8B-B14F-4D97-AF65-F5344CB8AC3E}">
        <p14:creationId xmlns:p14="http://schemas.microsoft.com/office/powerpoint/2010/main" val="21945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4248472" cy="50287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1819-1821 - учеба </a:t>
            </a:r>
            <a:r>
              <a:rPr lang="ru-RU" dirty="0"/>
              <a:t>в университете на словесном </a:t>
            </a:r>
            <a:r>
              <a:rPr lang="ru-RU" dirty="0" smtClean="0"/>
              <a:t>отделении; окончание университета </a:t>
            </a:r>
            <a:r>
              <a:rPr lang="ru-RU" dirty="0"/>
              <a:t>с кандидатской (высшей из возможных) степенью</a:t>
            </a:r>
          </a:p>
        </p:txBody>
      </p:sp>
      <p:pic>
        <p:nvPicPr>
          <p:cNvPr id="5122" name="Picture 2" descr="http://by-time.ru/upload/iblock/f61/tjut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3337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67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206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Жизнь и творчество  Ф.И. Тютчева</vt:lpstr>
      <vt:lpstr>Презентация PowerPoint</vt:lpstr>
      <vt:lpstr>План</vt:lpstr>
      <vt:lpstr>Биография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Периодизация </vt:lpstr>
      <vt:lpstr>Презентация PowerPoint</vt:lpstr>
      <vt:lpstr>Презентация PowerPoint</vt:lpstr>
      <vt:lpstr>Презентация PowerPoint</vt:lpstr>
      <vt:lpstr>Основные мотивы лирики  Ф.И. Тютчева</vt:lpstr>
      <vt:lpstr>Презентация PowerPoint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 Ф.И. Тютчева</dc:title>
  <dc:creator>PC-1</dc:creator>
  <cp:lastModifiedBy>PC-1</cp:lastModifiedBy>
  <cp:revision>8</cp:revision>
  <dcterms:created xsi:type="dcterms:W3CDTF">2014-05-03T06:51:47Z</dcterms:created>
  <dcterms:modified xsi:type="dcterms:W3CDTF">2014-06-06T13:09:38Z</dcterms:modified>
</cp:coreProperties>
</file>