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66"/>
    <a:srgbClr val="5E2708"/>
    <a:srgbClr val="CC3300"/>
    <a:srgbClr val="CC00CC"/>
    <a:srgbClr val="FFCC00"/>
    <a:srgbClr val="401967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D103-1F13-4FD9-905B-59F5003BE712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0A03-38DB-4BB2-B916-81A53481A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F0A03-38DB-4BB2-B916-81A53481A9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9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9218714" cy="216024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uk-UA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Славетні </a:t>
            </a:r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міста України: </a:t>
            </a:r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місто </a:t>
            </a:r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Київ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3501008"/>
            <a:ext cx="4501052" cy="2961006"/>
          </a:xfrm>
        </p:spPr>
        <p:txBody>
          <a:bodyPr/>
          <a:lstStyle/>
          <a:p>
            <a:pPr marL="182880" indent="0">
              <a:buNone/>
            </a:pP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Практична робота</a:t>
            </a:r>
            <a:b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учениці 10-а класу</a:t>
            </a:r>
            <a:b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Назаренко </a:t>
            </a:r>
            <a:r>
              <a:rPr lang="uk-UA" sz="4000" dirty="0" err="1" smtClean="0">
                <a:solidFill>
                  <a:schemeClr val="accent2">
                    <a:lumMod val="75000"/>
                  </a:schemeClr>
                </a:solidFill>
              </a:rPr>
              <a:t>Альони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8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28592" cy="151216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 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води 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9993" y="1988840"/>
            <a:ext cx="4644007" cy="4536504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Музей 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води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знаходиться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в самому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центрі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Києва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поблизу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Хрещатика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і Майдану, тому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місце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є одним з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найбільш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популярних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столиці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. Музей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розташовується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одній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водонапірних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веж,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вік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більше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130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музеї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дізнаєтеся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про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водних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запасах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, про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гідросферу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планети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, як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діяльність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людини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впливає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екологію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bg2">
                    <a:lumMod val="50000"/>
                  </a:schemeClr>
                </a:solidFill>
              </a:rPr>
              <a:t>Оскільки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музей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знаходиться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під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землею,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спускатися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туди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будете на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спеціальному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ліфті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900" dirty="0" smtClean="0">
                <a:solidFill>
                  <a:schemeClr val="bg2">
                    <a:lumMod val="50000"/>
                  </a:schemeClr>
                </a:solidFill>
              </a:rPr>
              <a:t>Самим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цікавим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захоплюючим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моментом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під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екскурсії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є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пускання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мильних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бульбашок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, коли і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дорослі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, і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діти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можуть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опинитися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кілька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секунд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всередині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 такого великого </a:t>
            </a:r>
            <a:r>
              <a:rPr lang="ru-RU" sz="2900" dirty="0" err="1">
                <a:solidFill>
                  <a:schemeClr val="bg2">
                    <a:lumMod val="50000"/>
                  </a:schemeClr>
                </a:solidFill>
              </a:rPr>
              <a:t>міхура</a:t>
            </a: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br>
              <a:rPr lang="ru-RU" sz="2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9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9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9" y="1484784"/>
            <a:ext cx="4392488" cy="375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7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4181468" cy="3238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11111"/>
                </a:solidFill>
                <a:latin typeface="Verdana"/>
              </a:rPr>
              <a:t>  </a:t>
            </a:r>
            <a:r>
              <a:rPr lang="ru-RU" dirty="0" err="1" smtClean="0">
                <a:solidFill>
                  <a:srgbClr val="111111"/>
                </a:solidFill>
                <a:latin typeface="Verdana"/>
              </a:rPr>
              <a:t>Шоколадний</a:t>
            </a:r>
            <a:r>
              <a:rPr lang="ru-RU" dirty="0" smtClean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будиночок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- так прозвали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будинок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Могільцева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,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який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займався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легкою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промисловістю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. Особняк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розташований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на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печерських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Липках. Проект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цього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незвичайного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будови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був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розроблений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академіком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архітектури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Ніколаєвим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. Стиль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внутрішніх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інтер'єрів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являє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собою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змішання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кількох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художніх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напрямків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- модерну,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ренесансу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, готики і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бароко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. У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радянські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часи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ця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споруда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виконувала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функцію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Verdana"/>
              </a:rPr>
              <a:t> 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Палацу </a:t>
            </a:r>
            <a:r>
              <a:rPr lang="ru-RU" dirty="0" err="1">
                <a:solidFill>
                  <a:srgbClr val="111111"/>
                </a:solidFill>
                <a:latin typeface="Verdana"/>
              </a:rPr>
              <a:t>одружень</a:t>
            </a:r>
            <a:r>
              <a:rPr lang="ru-RU" dirty="0">
                <a:solidFill>
                  <a:srgbClr val="111111"/>
                </a:solidFill>
                <a:latin typeface="Verdana"/>
              </a:rPr>
              <a:t>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5738" y="-459432"/>
            <a:ext cx="8064896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dirty="0" smtClean="0">
                <a:ln w="11430"/>
                <a:solidFill>
                  <a:srgbClr val="5E27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dirty="0" err="1" smtClean="0">
                <a:ln w="11430"/>
                <a:solidFill>
                  <a:srgbClr val="5E27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Шоколадний</a:t>
            </a:r>
            <a:r>
              <a:rPr lang="ru-RU" dirty="0" smtClean="0">
                <a:ln w="11430"/>
                <a:solidFill>
                  <a:srgbClr val="5E27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dirty="0" err="1" smtClean="0">
                <a:ln w="11430"/>
                <a:solidFill>
                  <a:srgbClr val="5E27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будиночок</a:t>
            </a:r>
            <a:endParaRPr lang="ru-RU" dirty="0">
              <a:ln w="11430"/>
              <a:solidFill>
                <a:srgbClr val="5E27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r="742"/>
          <a:stretch>
            <a:fillRect/>
          </a:stretch>
        </p:blipFill>
        <p:spPr bwMode="auto">
          <a:xfrm>
            <a:off x="4283968" y="1143000"/>
            <a:ext cx="4855564" cy="3438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tejka.com/cache/800_600_max/wokoladnyy_domik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50808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6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6784" cy="720079"/>
          </a:xfrm>
        </p:spPr>
        <p:txBody>
          <a:bodyPr/>
          <a:lstStyle/>
          <a:p>
            <a:pPr marL="0" indent="0"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Хрещатий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13176"/>
            <a:ext cx="8280920" cy="1844824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Алея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виводить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амфітеатру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навколо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Арки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Дружби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Народів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надвоє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розсічений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найширшої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сходами з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гігантськими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ступенями.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Якщо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спуститися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по ним і пройти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далі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повз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скульптурної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групи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присвяченій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возз'єднання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Росією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і бронзово-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сталевих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фігур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Українська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Російська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робітник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» -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можна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вийти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набережну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біля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Паркового мосту.</a:t>
            </a:r>
          </a:p>
          <a:p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9847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00600" cy="98316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err="1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Володимирська</a:t>
            </a:r>
            <a:r>
              <a:rPr lang="ru-RU" sz="4400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dirty="0" err="1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гірка</a:t>
            </a:r>
            <a:endParaRPr lang="ru-RU" sz="4400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9471" y="980728"/>
            <a:ext cx="4017085" cy="489473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Київський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фунікулер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нижня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станція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якого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зовсім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поруч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підніме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гуляють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тераси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Михайлівської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гори.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нижній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середній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терасі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розташований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парк «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Володимирська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гірка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», названий на честь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Володимира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Великого,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пам'ятник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споруджено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західній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зверненої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Дніпра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частини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гори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посеред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оглядової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площадки. 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верхня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станція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фунікулера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відкриває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двері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прямо в комплекс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Михайлівського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монастиря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....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" y="1628800"/>
            <a:ext cx="519205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3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76672" y="2060848"/>
            <a:ext cx="9036496" cy="1800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	</a:t>
            </a:r>
            <a:r>
              <a:rPr lang="uk-UA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5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99392"/>
            <a:ext cx="4136247" cy="103430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 Київ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7156" y="4509121"/>
            <a:ext cx="8136904" cy="2160240"/>
          </a:xfrm>
        </p:spPr>
        <p:txBody>
          <a:bodyPr/>
          <a:lstStyle/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rebuchet MS"/>
              </a:rPr>
              <a:t>Київ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— «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міст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руських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»,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столиця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України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місто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-герой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річці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Дніпро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Київ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—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адміністративний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центр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Київської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області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який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має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особливий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правовий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статус.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Місто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розташоване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півночі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центральної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України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.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Київ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займає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шосте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місце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за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населенням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в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Європі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після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Берліна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rebuchet MS"/>
              </a:rPr>
              <a:t>Москви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rebuchet MS"/>
              </a:rPr>
              <a:t>, Санкт-Петербургу, Лондона і Мадрида.</a:t>
            </a:r>
          </a:p>
          <a:p>
            <a:endParaRPr lang="ru-RU" dirty="0"/>
          </a:p>
        </p:txBody>
      </p:sp>
      <p:pic>
        <p:nvPicPr>
          <p:cNvPr id="1027" name="Picture 3" descr="C:\Users\133\Desktop\KievOpera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79985" cy="369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3\Desktop\101478384_ODQyLWE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21211"/>
            <a:ext cx="6120680" cy="486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-13356" y="260648"/>
            <a:ext cx="4824536" cy="439248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401967"/>
                </a:solidFill>
              </a:rPr>
              <a:t> </a:t>
            </a:r>
            <a:r>
              <a:rPr lang="ru-RU" sz="2400" dirty="0" smtClean="0">
                <a:solidFill>
                  <a:srgbClr val="401967"/>
                </a:solidFill>
              </a:rPr>
              <a:t>  </a:t>
            </a:r>
            <a:r>
              <a:rPr lang="ru-RU" sz="2400" dirty="0" err="1" smtClean="0">
                <a:solidFill>
                  <a:srgbClr val="401967"/>
                </a:solidFill>
              </a:rPr>
              <a:t>Нестір</a:t>
            </a:r>
            <a:r>
              <a:rPr lang="ru-RU" sz="2400" dirty="0" smtClean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Літописець</a:t>
            </a:r>
            <a:r>
              <a:rPr lang="ru-RU" sz="2400" dirty="0">
                <a:solidFill>
                  <a:srgbClr val="401967"/>
                </a:solidFill>
              </a:rPr>
              <a:t> у </a:t>
            </a:r>
            <a:r>
              <a:rPr lang="ru-RU" sz="2400" dirty="0" err="1">
                <a:solidFill>
                  <a:srgbClr val="401967"/>
                </a:solidFill>
              </a:rPr>
              <a:t>своїй</a:t>
            </a:r>
            <a:r>
              <a:rPr lang="ru-RU" sz="2400" dirty="0">
                <a:solidFill>
                  <a:srgbClr val="401967"/>
                </a:solidFill>
              </a:rPr>
              <a:t> «</a:t>
            </a:r>
            <a:r>
              <a:rPr lang="ru-RU" sz="2400" dirty="0" err="1">
                <a:solidFill>
                  <a:srgbClr val="401967"/>
                </a:solidFill>
              </a:rPr>
              <a:t>Повісті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врем’яних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літ</a:t>
            </a:r>
            <a:r>
              <a:rPr lang="ru-RU" sz="2400" dirty="0">
                <a:solidFill>
                  <a:srgbClr val="401967"/>
                </a:solidFill>
              </a:rPr>
              <a:t>» </a:t>
            </a:r>
            <a:r>
              <a:rPr lang="ru-RU" sz="2400" dirty="0" err="1">
                <a:solidFill>
                  <a:srgbClr val="401967"/>
                </a:solidFill>
              </a:rPr>
              <a:t>пише</a:t>
            </a:r>
            <a:r>
              <a:rPr lang="ru-RU" sz="2400" dirty="0">
                <a:solidFill>
                  <a:srgbClr val="401967"/>
                </a:solidFill>
              </a:rPr>
              <a:t> про </a:t>
            </a:r>
            <a:r>
              <a:rPr lang="ru-RU" sz="2400" dirty="0" err="1">
                <a:solidFill>
                  <a:srgbClr val="401967"/>
                </a:solidFill>
              </a:rPr>
              <a:t>трьох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братів</a:t>
            </a:r>
            <a:r>
              <a:rPr lang="ru-RU" sz="2400" dirty="0">
                <a:solidFill>
                  <a:srgbClr val="401967"/>
                </a:solidFill>
              </a:rPr>
              <a:t> — Кия, Щека й Хорива і </a:t>
            </a:r>
            <a:r>
              <a:rPr lang="ru-RU" sz="2400" dirty="0" err="1">
                <a:solidFill>
                  <a:srgbClr val="401967"/>
                </a:solidFill>
              </a:rPr>
              <a:t>їх</a:t>
            </a:r>
            <a:r>
              <a:rPr lang="ru-RU" sz="2400" dirty="0">
                <a:solidFill>
                  <a:srgbClr val="401967"/>
                </a:solidFill>
              </a:rPr>
              <a:t> сестру </a:t>
            </a:r>
            <a:r>
              <a:rPr lang="ru-RU" sz="2400" dirty="0" err="1">
                <a:solidFill>
                  <a:srgbClr val="401967"/>
                </a:solidFill>
              </a:rPr>
              <a:t>Либидь</a:t>
            </a:r>
            <a:r>
              <a:rPr lang="ru-RU" sz="2400" dirty="0">
                <a:solidFill>
                  <a:srgbClr val="401967"/>
                </a:solidFill>
              </a:rPr>
              <a:t>, </a:t>
            </a:r>
            <a:r>
              <a:rPr lang="ru-RU" sz="2400" dirty="0" err="1">
                <a:solidFill>
                  <a:srgbClr val="401967"/>
                </a:solidFill>
              </a:rPr>
              <a:t>саме</a:t>
            </a:r>
            <a:r>
              <a:rPr lang="ru-RU" sz="2400" dirty="0">
                <a:solidFill>
                  <a:srgbClr val="401967"/>
                </a:solidFill>
              </a:rPr>
              <a:t> вони за легендою </a:t>
            </a:r>
            <a:r>
              <a:rPr lang="ru-RU" sz="2400" dirty="0" err="1">
                <a:solidFill>
                  <a:srgbClr val="401967"/>
                </a:solidFill>
              </a:rPr>
              <a:t>заснували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місто</a:t>
            </a:r>
            <a:r>
              <a:rPr lang="ru-RU" sz="2400" dirty="0">
                <a:solidFill>
                  <a:srgbClr val="401967"/>
                </a:solidFill>
              </a:rPr>
              <a:t> над </a:t>
            </a:r>
            <a:r>
              <a:rPr lang="ru-RU" sz="2400" dirty="0" err="1">
                <a:solidFill>
                  <a:srgbClr val="401967"/>
                </a:solidFill>
              </a:rPr>
              <a:t>Дніпром</a:t>
            </a:r>
            <a:r>
              <a:rPr lang="ru-RU" sz="2400" dirty="0">
                <a:solidFill>
                  <a:srgbClr val="401967"/>
                </a:solidFill>
              </a:rPr>
              <a:t> на семи </a:t>
            </a:r>
            <a:r>
              <a:rPr lang="ru-RU" sz="2400" dirty="0" err="1">
                <a:solidFill>
                  <a:srgbClr val="401967"/>
                </a:solidFill>
              </a:rPr>
              <a:t>пагорбах</a:t>
            </a:r>
            <a:r>
              <a:rPr lang="ru-RU" sz="2400" dirty="0">
                <a:solidFill>
                  <a:srgbClr val="401967"/>
                </a:solidFill>
              </a:rPr>
              <a:t>, </a:t>
            </a:r>
            <a:r>
              <a:rPr lang="ru-RU" sz="2400" dirty="0" err="1">
                <a:solidFill>
                  <a:srgbClr val="401967"/>
                </a:solidFill>
              </a:rPr>
              <a:t>назване</a:t>
            </a:r>
            <a:r>
              <a:rPr lang="ru-RU" sz="2400" dirty="0">
                <a:solidFill>
                  <a:srgbClr val="401967"/>
                </a:solidFill>
              </a:rPr>
              <a:t> на честь старшого брата Кия - </a:t>
            </a:r>
            <a:r>
              <a:rPr lang="ru-RU" sz="2400" dirty="0" err="1">
                <a:solidFill>
                  <a:srgbClr val="401967"/>
                </a:solidFill>
              </a:rPr>
              <a:t>Києвом</a:t>
            </a:r>
            <a:r>
              <a:rPr lang="ru-RU" sz="2400" dirty="0">
                <a:solidFill>
                  <a:srgbClr val="401967"/>
                </a:solidFill>
              </a:rPr>
              <a:t>. </a:t>
            </a:r>
            <a:r>
              <a:rPr lang="ru-RU" sz="2400" dirty="0" err="1" smtClean="0">
                <a:solidFill>
                  <a:srgbClr val="401967"/>
                </a:solidFill>
              </a:rPr>
              <a:t>Скульптурна</a:t>
            </a:r>
            <a:r>
              <a:rPr lang="ru-RU" sz="2400" dirty="0" smtClean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композиція</a:t>
            </a:r>
            <a:r>
              <a:rPr lang="ru-RU" sz="2400" dirty="0">
                <a:solidFill>
                  <a:srgbClr val="401967"/>
                </a:solidFill>
              </a:rPr>
              <a:t> на честь </a:t>
            </a:r>
            <a:r>
              <a:rPr lang="ru-RU" sz="2400" dirty="0" err="1">
                <a:solidFill>
                  <a:srgbClr val="401967"/>
                </a:solidFill>
              </a:rPr>
              <a:t>засновників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smtClean="0">
                <a:solidFill>
                  <a:srgbClr val="401967"/>
                </a:solidFill>
              </a:rPr>
              <a:t>       </a:t>
            </a:r>
            <a:r>
              <a:rPr lang="ru-RU" sz="2400" dirty="0" err="1" smtClean="0">
                <a:solidFill>
                  <a:srgbClr val="401967"/>
                </a:solidFill>
              </a:rPr>
              <a:t>Києва</a:t>
            </a:r>
            <a:r>
              <a:rPr lang="ru-RU" sz="2400" dirty="0">
                <a:solidFill>
                  <a:srgbClr val="401967"/>
                </a:solidFill>
              </a:rPr>
              <a:t>, яка є головною </a:t>
            </a:r>
            <a:r>
              <a:rPr lang="ru-RU" sz="2400" dirty="0" err="1">
                <a:solidFill>
                  <a:srgbClr val="401967"/>
                </a:solidFill>
              </a:rPr>
              <a:t>окрасою</a:t>
            </a:r>
            <a:r>
              <a:rPr lang="ru-RU" sz="2400" dirty="0">
                <a:solidFill>
                  <a:srgbClr val="401967"/>
                </a:solidFill>
              </a:rPr>
              <a:t> парку, </a:t>
            </a:r>
            <a:r>
              <a:rPr lang="ru-RU" sz="2400" dirty="0" err="1">
                <a:solidFill>
                  <a:srgbClr val="401967"/>
                </a:solidFill>
              </a:rPr>
              <a:t>відома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неодмінно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багатьом</a:t>
            </a:r>
            <a:r>
              <a:rPr lang="ru-RU" sz="2400" dirty="0">
                <a:solidFill>
                  <a:srgbClr val="401967"/>
                </a:solidFill>
              </a:rPr>
              <a:t> – </a:t>
            </a:r>
            <a:r>
              <a:rPr lang="ru-RU" sz="2400" dirty="0" err="1">
                <a:solidFill>
                  <a:srgbClr val="401967"/>
                </a:solidFill>
              </a:rPr>
              <a:t>адже</a:t>
            </a:r>
            <a:r>
              <a:rPr lang="ru-RU" sz="2400" dirty="0">
                <a:solidFill>
                  <a:srgbClr val="401967"/>
                </a:solidFill>
              </a:rPr>
              <a:t> вона стала одним </a:t>
            </a:r>
            <a:r>
              <a:rPr lang="ru-RU" sz="2400" dirty="0" err="1">
                <a:solidFill>
                  <a:srgbClr val="401967"/>
                </a:solidFill>
              </a:rPr>
              <a:t>із</a:t>
            </a:r>
            <a:r>
              <a:rPr lang="ru-RU" sz="2400" dirty="0">
                <a:solidFill>
                  <a:srgbClr val="401967"/>
                </a:solidFill>
              </a:rPr>
              <a:t> символом </a:t>
            </a:r>
            <a:r>
              <a:rPr lang="ru-RU" sz="2400" dirty="0" err="1">
                <a:solidFill>
                  <a:srgbClr val="401967"/>
                </a:solidFill>
              </a:rPr>
              <a:t>столиці</a:t>
            </a:r>
            <a:r>
              <a:rPr lang="ru-RU" sz="2400" dirty="0">
                <a:solidFill>
                  <a:srgbClr val="401967"/>
                </a:solidFill>
              </a:rPr>
              <a:t>. </a:t>
            </a:r>
            <a:r>
              <a:rPr lang="ru-RU" sz="2400" dirty="0" err="1">
                <a:solidFill>
                  <a:srgbClr val="401967"/>
                </a:solidFill>
              </a:rPr>
              <a:t>Хто</a:t>
            </a:r>
            <a:r>
              <a:rPr lang="ru-RU" sz="2400" dirty="0">
                <a:solidFill>
                  <a:srgbClr val="401967"/>
                </a:solidFill>
              </a:rPr>
              <a:t> ж не </a:t>
            </a:r>
            <a:r>
              <a:rPr lang="ru-RU" sz="2400" dirty="0" err="1">
                <a:solidFill>
                  <a:srgbClr val="401967"/>
                </a:solidFill>
              </a:rPr>
              <a:t>памятає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знаменитий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човен</a:t>
            </a:r>
            <a:r>
              <a:rPr lang="ru-RU" sz="2400" dirty="0">
                <a:solidFill>
                  <a:srgbClr val="401967"/>
                </a:solidFill>
              </a:rPr>
              <a:t>, </a:t>
            </a:r>
            <a:r>
              <a:rPr lang="ru-RU" sz="2400" dirty="0" err="1">
                <a:solidFill>
                  <a:srgbClr val="401967"/>
                </a:solidFill>
              </a:rPr>
              <a:t>який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несе</a:t>
            </a:r>
            <a:r>
              <a:rPr lang="ru-RU" sz="2400" dirty="0">
                <a:solidFill>
                  <a:srgbClr val="401967"/>
                </a:solidFill>
              </a:rPr>
              <a:t> по водах </a:t>
            </a:r>
            <a:r>
              <a:rPr lang="ru-RU" sz="2400" dirty="0" err="1">
                <a:solidFill>
                  <a:srgbClr val="401967"/>
                </a:solidFill>
              </a:rPr>
              <a:t>могутньої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великої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ріки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трьох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братів</a:t>
            </a:r>
            <a:r>
              <a:rPr lang="ru-RU" sz="2400" dirty="0">
                <a:solidFill>
                  <a:srgbClr val="401967"/>
                </a:solidFill>
              </a:rPr>
              <a:t>  і сестру, до </a:t>
            </a:r>
            <a:r>
              <a:rPr lang="ru-RU" sz="2400" dirty="0" err="1">
                <a:solidFill>
                  <a:srgbClr val="401967"/>
                </a:solidFill>
              </a:rPr>
              <a:t>місця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майбутнього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заснування</a:t>
            </a:r>
            <a:r>
              <a:rPr lang="ru-RU" sz="2400" dirty="0">
                <a:solidFill>
                  <a:srgbClr val="401967"/>
                </a:solidFill>
              </a:rPr>
              <a:t> </a:t>
            </a:r>
            <a:r>
              <a:rPr lang="ru-RU" sz="2400" dirty="0" err="1">
                <a:solidFill>
                  <a:srgbClr val="401967"/>
                </a:solidFill>
              </a:rPr>
              <a:t>Києва</a:t>
            </a:r>
            <a:r>
              <a:rPr lang="en-US" sz="2400" dirty="0">
                <a:solidFill>
                  <a:srgbClr val="401967"/>
                </a:solidFill>
              </a:rPr>
              <a:t>.</a:t>
            </a:r>
            <a:endParaRPr lang="ru-RU" dirty="0">
              <a:solidFill>
                <a:srgbClr val="401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9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899323" cy="13681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rgbClr val="3366FF"/>
                </a:solidFill>
              </a:rPr>
              <a:t>Батьківщина-мати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504" y="2060848"/>
            <a:ext cx="4126120" cy="4176464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>
                <a:solidFill>
                  <a:srgbClr val="401967"/>
                </a:solidFill>
                <a:latin typeface="Arial"/>
              </a:rPr>
              <a:t>  </a:t>
            </a:r>
            <a:r>
              <a:rPr lang="ru-RU" sz="2000" dirty="0" smtClean="0">
                <a:solidFill>
                  <a:srgbClr val="401967"/>
                </a:solidFill>
                <a:latin typeface="Arial"/>
              </a:rPr>
              <a:t>Статуя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Батьківщина-мати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Дніпрі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 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розташована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в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Національному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музеї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історії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Великої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Вітчизняної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війни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Займає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8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місце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серед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найвищих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статуй у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світі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. Вона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вища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ніж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американська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статуя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Свободи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Загальна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401967"/>
                </a:solidFill>
                <a:latin typeface="Arial"/>
              </a:rPr>
              <a:t>висота</a:t>
            </a:r>
            <a:r>
              <a:rPr lang="ru-RU" sz="2000" dirty="0">
                <a:solidFill>
                  <a:srgbClr val="401967"/>
                </a:solidFill>
                <a:latin typeface="Arial"/>
              </a:rPr>
              <a:t> - 102 м.!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082501" cy="5149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7" b="20867"/>
          <a:stretch>
            <a:fillRect/>
          </a:stretch>
        </p:blipFill>
        <p:spPr>
          <a:xfrm>
            <a:off x="-252536" y="980728"/>
            <a:ext cx="5040560" cy="352839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716016" y="188640"/>
            <a:ext cx="4270178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4D4D4D"/>
                </a:solidFill>
                <a:latin typeface="Tahoma"/>
              </a:rPr>
              <a:t>   </a:t>
            </a:r>
            <a:r>
              <a:rPr lang="ru-RU" sz="2100" dirty="0" err="1" smtClean="0">
                <a:solidFill>
                  <a:srgbClr val="4D4D4D"/>
                </a:solidFill>
                <a:latin typeface="Tahoma"/>
              </a:rPr>
              <a:t>Золоті</a:t>
            </a:r>
            <a:r>
              <a:rPr lang="ru-RU" sz="2100" dirty="0" smtClean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ворота в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Києві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- одна з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небагатьох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пам'яток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оборонного зодчества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Київської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Русі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,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що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дійшли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до наших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днів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.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err="1">
                <a:solidFill>
                  <a:srgbClr val="4D4D4D"/>
                </a:solidFill>
                <a:latin typeface="Tahoma"/>
              </a:rPr>
              <a:t>Місто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київського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князя Ярослава "Мудрого"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оточували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високі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земляні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вали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загальною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довжиною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3,5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кілометра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. Вони проходили за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нинішніми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вулицями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центральної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частини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Києва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-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від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Львівської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площі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(де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знаходилися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Львівські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ворота)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вздовж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вулиці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Ярославів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вал до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Золотих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воріт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,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спускалися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до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площі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Незалежності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(де стояли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Лядські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ворота) і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знову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піднімалися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вгору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до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Михайлівської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площі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.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>  </a:t>
            </a:r>
            <a:r>
              <a:rPr lang="ru-RU" sz="2100" dirty="0" smtClean="0"/>
              <a:t> </a:t>
            </a:r>
            <a:r>
              <a:rPr lang="ru-RU" sz="2100" dirty="0" err="1" smtClean="0">
                <a:solidFill>
                  <a:srgbClr val="4D4D4D"/>
                </a:solidFill>
                <a:latin typeface="Tahoma"/>
              </a:rPr>
              <a:t>Золоті</a:t>
            </a:r>
            <a:r>
              <a:rPr lang="ru-RU" sz="2100" dirty="0" smtClean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ворота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були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головним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в'їздом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у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Київ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.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Це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дивне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творіння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давньоруських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зодчих -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могутня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бойова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вежа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із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височить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над нею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церквою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Благовіщення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-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викликало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захоплення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сучасників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і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навіює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жах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на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ворогів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своєю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 </a:t>
            </a:r>
            <a:r>
              <a:rPr lang="ru-RU" sz="2100" dirty="0" err="1">
                <a:solidFill>
                  <a:srgbClr val="4D4D4D"/>
                </a:solidFill>
                <a:latin typeface="Tahoma"/>
              </a:rPr>
              <a:t>неприступності</a:t>
            </a:r>
            <a:r>
              <a:rPr lang="ru-RU" sz="2100" dirty="0">
                <a:solidFill>
                  <a:srgbClr val="4D4D4D"/>
                </a:solidFill>
                <a:latin typeface="Tahoma"/>
              </a:rPr>
              <a:t>.</a:t>
            </a:r>
            <a:endParaRPr lang="ru-RU" sz="2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725144"/>
            <a:ext cx="7175626" cy="158417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</a:t>
            </a:r>
            <a:r>
              <a:rPr lang="uk-UA" sz="5400" dirty="0" smtClean="0">
                <a:solidFill>
                  <a:srgbClr val="FFCC00"/>
                </a:solidFill>
              </a:rPr>
              <a:t>Золоті ворота</a:t>
            </a:r>
            <a:endParaRPr lang="ru-RU" sz="5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2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584" y="4437112"/>
            <a:ext cx="4968552" cy="1402509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4400" dirty="0" err="1" smtClean="0">
                <a:solidFill>
                  <a:srgbClr val="FFCC66"/>
                </a:solidFill>
              </a:rPr>
              <a:t>Києво-Печерська</a:t>
            </a:r>
            <a:r>
              <a:rPr lang="ru-RU" sz="4400" dirty="0" smtClean="0">
                <a:solidFill>
                  <a:srgbClr val="FFCC66"/>
                </a:solidFill>
              </a:rPr>
              <a:t/>
            </a:r>
            <a:br>
              <a:rPr lang="ru-RU" sz="4400" dirty="0" smtClean="0">
                <a:solidFill>
                  <a:srgbClr val="FFCC66"/>
                </a:solidFill>
              </a:rPr>
            </a:br>
            <a:r>
              <a:rPr lang="ru-RU" sz="4400" dirty="0" smtClean="0">
                <a:solidFill>
                  <a:srgbClr val="FFCC66"/>
                </a:solidFill>
              </a:rPr>
              <a:t>              лавра</a:t>
            </a:r>
            <a:endParaRPr lang="ru-RU" sz="4400" dirty="0">
              <a:solidFill>
                <a:srgbClr val="FFCC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743400" cy="385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9435"/>
            <a:ext cx="4128120" cy="307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71392" y="188640"/>
            <a:ext cx="5472608" cy="4209649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Києво-Печерська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лавра заснована у 1051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князем Ярославом Мудрим і є один з </a:t>
            </a:r>
            <a:r>
              <a:rPr lang="ru-RU" dirty="0" err="1">
                <a:solidFill>
                  <a:schemeClr val="tx1"/>
                </a:solidFill>
              </a:rPr>
              <a:t>найдавніших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монастирів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Київської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Русі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dirty="0" err="1">
                <a:solidFill>
                  <a:schemeClr val="tx1"/>
                </a:solidFill>
              </a:rPr>
              <a:t>Заснований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монастир</a:t>
            </a:r>
            <a:r>
              <a:rPr lang="ru-RU" dirty="0">
                <a:solidFill>
                  <a:schemeClr val="tx1"/>
                </a:solidFill>
              </a:rPr>
              <a:t> монахами </a:t>
            </a:r>
            <a:r>
              <a:rPr lang="ru-RU" dirty="0" err="1">
                <a:solidFill>
                  <a:schemeClr val="tx1"/>
                </a:solidFill>
              </a:rPr>
              <a:t>Антонієм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Феодосієм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учнем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dirty="0" err="1">
                <a:solidFill>
                  <a:schemeClr val="tx1"/>
                </a:solidFill>
              </a:rPr>
              <a:t>Ченці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оселилися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печері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усамітнення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молитов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горі</a:t>
            </a:r>
            <a:r>
              <a:rPr lang="ru-RU" dirty="0">
                <a:solidFill>
                  <a:schemeClr val="tx1"/>
                </a:solidFill>
              </a:rPr>
              <a:t> обросла </a:t>
            </a:r>
            <a:r>
              <a:rPr lang="ru-RU" dirty="0" err="1">
                <a:solidFill>
                  <a:schemeClr val="tx1"/>
                </a:solidFill>
              </a:rPr>
              <a:t>лісом</a:t>
            </a:r>
            <a:r>
              <a:rPr lang="ru-RU" dirty="0">
                <a:solidFill>
                  <a:schemeClr val="tx1"/>
                </a:solidFill>
              </a:rPr>
              <a:t>. До них в </a:t>
            </a:r>
            <a:r>
              <a:rPr lang="ru-RU" dirty="0" err="1">
                <a:solidFill>
                  <a:schemeClr val="tx1"/>
                </a:solidFill>
              </a:rPr>
              <a:t>печері</a:t>
            </a:r>
            <a:r>
              <a:rPr lang="ru-RU" dirty="0">
                <a:solidFill>
                  <a:schemeClr val="tx1"/>
                </a:solidFill>
              </a:rPr>
              <a:t> жив </a:t>
            </a:r>
            <a:r>
              <a:rPr lang="ru-RU" dirty="0" err="1">
                <a:solidFill>
                  <a:schemeClr val="tx1"/>
                </a:solidFill>
              </a:rPr>
              <a:t>священик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Іларіон</a:t>
            </a:r>
            <a:r>
              <a:rPr lang="ru-RU" dirty="0">
                <a:solidFill>
                  <a:schemeClr val="tx1"/>
                </a:solidFill>
              </a:rPr>
              <a:t>. Коли </a:t>
            </a:r>
            <a:r>
              <a:rPr lang="ru-RU" dirty="0" err="1">
                <a:solidFill>
                  <a:schemeClr val="tx1"/>
                </a:solidFill>
              </a:rPr>
              <a:t>ченців</a:t>
            </a:r>
            <a:r>
              <a:rPr lang="ru-RU" dirty="0">
                <a:solidFill>
                  <a:schemeClr val="tx1"/>
                </a:solidFill>
              </a:rPr>
              <a:t> стало </a:t>
            </a:r>
            <a:r>
              <a:rPr lang="ru-RU" dirty="0" err="1">
                <a:solidFill>
                  <a:schemeClr val="tx1"/>
                </a:solidFill>
              </a:rPr>
              <a:t>приходити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печери</a:t>
            </a:r>
            <a:r>
              <a:rPr lang="ru-RU" dirty="0">
                <a:solidFill>
                  <a:schemeClr val="tx1"/>
                </a:solidFill>
              </a:rPr>
              <a:t> все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, то </a:t>
            </a:r>
            <a:r>
              <a:rPr lang="ru-RU" dirty="0" err="1">
                <a:solidFill>
                  <a:schemeClr val="tx1"/>
                </a:solidFill>
              </a:rPr>
              <a:t>Антоній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викопав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печеру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сусідній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горі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перебувала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нижче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оселився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ній</a:t>
            </a:r>
            <a:r>
              <a:rPr lang="ru-RU" dirty="0">
                <a:solidFill>
                  <a:schemeClr val="tx1"/>
                </a:solidFill>
              </a:rPr>
              <a:t>. 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пішла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назва</a:t>
            </a:r>
            <a:r>
              <a:rPr lang="ru-RU" dirty="0">
                <a:solidFill>
                  <a:schemeClr val="tx1"/>
                </a:solidFill>
              </a:rPr>
              <a:t> гора </a:t>
            </a:r>
            <a:r>
              <a:rPr lang="ru-RU" dirty="0" err="1">
                <a:solidFill>
                  <a:schemeClr val="tx1"/>
                </a:solidFill>
              </a:rPr>
              <a:t>нижня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верхня</a:t>
            </a:r>
            <a:r>
              <a:rPr lang="ru-RU" dirty="0">
                <a:solidFill>
                  <a:schemeClr val="tx1"/>
                </a:solidFill>
              </a:rPr>
              <a:t> гора (</a:t>
            </a:r>
            <a:r>
              <a:rPr lang="ru-RU" dirty="0" err="1">
                <a:solidFill>
                  <a:schemeClr val="tx1"/>
                </a:solidFill>
              </a:rPr>
              <a:t>тепер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Верхня</a:t>
            </a:r>
            <a:r>
              <a:rPr lang="ru-RU" dirty="0">
                <a:solidFill>
                  <a:schemeClr val="tx1"/>
                </a:solidFill>
              </a:rPr>
              <a:t> Лавра і </a:t>
            </a:r>
            <a:r>
              <a:rPr lang="ru-RU" dirty="0" err="1">
                <a:solidFill>
                  <a:schemeClr val="tx1"/>
                </a:solidFill>
              </a:rPr>
              <a:t>Нижня</a:t>
            </a:r>
            <a:r>
              <a:rPr lang="ru-RU" dirty="0">
                <a:solidFill>
                  <a:schemeClr val="tx1"/>
                </a:solidFill>
              </a:rPr>
              <a:t> Лавра). </a:t>
            </a:r>
            <a:r>
              <a:rPr lang="ru-RU" dirty="0" err="1">
                <a:solidFill>
                  <a:schemeClr val="tx1"/>
                </a:solidFill>
              </a:rPr>
              <a:t>Ченці</a:t>
            </a:r>
            <a:r>
              <a:rPr lang="ru-RU" dirty="0">
                <a:solidFill>
                  <a:schemeClr val="tx1"/>
                </a:solidFill>
              </a:rPr>
              <a:t> жили в </a:t>
            </a:r>
            <a:r>
              <a:rPr lang="ru-RU" dirty="0" err="1">
                <a:solidFill>
                  <a:schemeClr val="tx1"/>
                </a:solidFill>
              </a:rPr>
              <a:t>суворій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слухняність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служінні</a:t>
            </a:r>
            <a:r>
              <a:rPr lang="ru-RU" dirty="0">
                <a:solidFill>
                  <a:schemeClr val="tx1"/>
                </a:solidFill>
              </a:rPr>
              <a:t> Господу, до них приходило все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прихожан. Коли людей стало </a:t>
            </a:r>
            <a:r>
              <a:rPr lang="ru-RU" dirty="0" err="1">
                <a:solidFill>
                  <a:schemeClr val="tx1"/>
                </a:solidFill>
              </a:rPr>
              <a:t>зовсім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ченці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звернулися</a:t>
            </a:r>
            <a:r>
              <a:rPr lang="ru-RU" dirty="0">
                <a:solidFill>
                  <a:schemeClr val="tx1"/>
                </a:solidFill>
              </a:rPr>
              <a:t> до князя </a:t>
            </a:r>
            <a:r>
              <a:rPr lang="ru-RU" dirty="0" err="1">
                <a:solidFill>
                  <a:schemeClr val="tx1"/>
                </a:solidFill>
              </a:rPr>
              <a:t>Ізяслава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син</a:t>
            </a:r>
            <a:r>
              <a:rPr lang="ru-RU" dirty="0">
                <a:solidFill>
                  <a:schemeClr val="tx1"/>
                </a:solidFill>
              </a:rPr>
              <a:t> князя Ярослава Мудрого) з </a:t>
            </a:r>
            <a:r>
              <a:rPr lang="ru-RU" dirty="0" err="1">
                <a:solidFill>
                  <a:schemeClr val="tx1"/>
                </a:solidFill>
              </a:rPr>
              <a:t>проханням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їм</a:t>
            </a:r>
            <a:r>
              <a:rPr lang="ru-RU" dirty="0">
                <a:solidFill>
                  <a:schemeClr val="tx1"/>
                </a:solidFill>
              </a:rPr>
              <a:t> всю гору, </a:t>
            </a:r>
            <a:r>
              <a:rPr lang="ru-RU" dirty="0" err="1">
                <a:solidFill>
                  <a:schemeClr val="tx1"/>
                </a:solidFill>
              </a:rPr>
              <a:t>щоб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побудувати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церкву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2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111" y="4509120"/>
            <a:ext cx="8242313" cy="23488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Михайлівський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Золотоверхий собор - один з </a:t>
            </a:r>
            <a:r>
              <a:rPr lang="ru-RU" sz="1800" dirty="0" err="1">
                <a:solidFill>
                  <a:schemeClr val="tx1"/>
                </a:solidFill>
              </a:rPr>
              <a:t>найдавніших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монастирів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Києві</a:t>
            </a:r>
            <a:r>
              <a:rPr lang="ru-RU" sz="1800" dirty="0">
                <a:solidFill>
                  <a:schemeClr val="tx1"/>
                </a:solidFill>
              </a:rPr>
              <a:t>. Собор є </a:t>
            </a:r>
            <a:r>
              <a:rPr lang="ru-RU" sz="1800" dirty="0" err="1">
                <a:solidFill>
                  <a:schemeClr val="tx1"/>
                </a:solidFill>
              </a:rPr>
              <a:t>центральним</a:t>
            </a:r>
            <a:r>
              <a:rPr lang="ru-RU" sz="1800" dirty="0">
                <a:solidFill>
                  <a:schemeClr val="tx1"/>
                </a:solidFill>
              </a:rPr>
              <a:t> храмом </a:t>
            </a:r>
            <a:r>
              <a:rPr lang="ru-RU" sz="1800" dirty="0" err="1">
                <a:solidFill>
                  <a:schemeClr val="tx1"/>
                </a:solidFill>
              </a:rPr>
              <a:t>Михайлівського</a:t>
            </a:r>
            <a:r>
              <a:rPr lang="ru-RU" sz="1800" dirty="0">
                <a:solidFill>
                  <a:schemeClr val="tx1"/>
                </a:solidFill>
              </a:rPr>
              <a:t> Золотоверхого </a:t>
            </a:r>
            <a:r>
              <a:rPr lang="ru-RU" sz="1800" dirty="0" err="1" smtClean="0">
                <a:solidFill>
                  <a:schemeClr val="tx1"/>
                </a:solidFill>
              </a:rPr>
              <a:t>монастиря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Монастир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заснований</a:t>
            </a:r>
            <a:r>
              <a:rPr lang="ru-RU" sz="1800" dirty="0">
                <a:solidFill>
                  <a:schemeClr val="tx1"/>
                </a:solidFill>
              </a:rPr>
              <a:t> в 1108 </a:t>
            </a:r>
            <a:r>
              <a:rPr lang="ru-RU" sz="1800" dirty="0" err="1">
                <a:solidFill>
                  <a:schemeClr val="tx1"/>
                </a:solidFill>
              </a:rPr>
              <a:t>році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онуком</a:t>
            </a:r>
            <a:r>
              <a:rPr lang="ru-RU" sz="1800" dirty="0">
                <a:solidFill>
                  <a:schemeClr val="tx1"/>
                </a:solidFill>
              </a:rPr>
              <a:t> Ярослава  </a:t>
            </a:r>
            <a:r>
              <a:rPr lang="ru-RU" sz="1800" dirty="0" smtClean="0">
                <a:solidFill>
                  <a:schemeClr val="tx1"/>
                </a:solidFill>
              </a:rPr>
              <a:t> Мудрого </a:t>
            </a: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dirty="0" err="1">
                <a:solidFill>
                  <a:schemeClr val="tx1"/>
                </a:solidFill>
              </a:rPr>
              <a:t>київським</a:t>
            </a:r>
            <a:r>
              <a:rPr lang="ru-RU" sz="1800" dirty="0">
                <a:solidFill>
                  <a:schemeClr val="tx1"/>
                </a:solidFill>
              </a:rPr>
              <a:t> князем Святополком </a:t>
            </a:r>
            <a:r>
              <a:rPr lang="ru-RU" sz="1800" dirty="0" err="1">
                <a:solidFill>
                  <a:schemeClr val="tx1"/>
                </a:solidFill>
              </a:rPr>
              <a:t>Ізяславичем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Був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усипальницею</a:t>
            </a:r>
            <a:r>
              <a:rPr lang="ru-RU" sz="1800" dirty="0">
                <a:solidFill>
                  <a:schemeClr val="tx1"/>
                </a:solidFill>
              </a:rPr>
              <a:t> князя Святополка,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дружини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Варвари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ін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 Пережив </a:t>
            </a:r>
            <a:r>
              <a:rPr lang="ru-RU" sz="1800" dirty="0" err="1" smtClean="0">
                <a:solidFill>
                  <a:schemeClr val="tx1"/>
                </a:solidFill>
              </a:rPr>
              <a:t>війни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</a:rPr>
              <a:t>Припускається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Михайлівський</a:t>
            </a:r>
            <a:r>
              <a:rPr lang="ru-RU" sz="1800" dirty="0">
                <a:solidFill>
                  <a:schemeClr val="tx1"/>
                </a:solidFill>
              </a:rPr>
              <a:t> собор </a:t>
            </a:r>
            <a:r>
              <a:rPr lang="ru-RU" sz="1800" dirty="0" err="1">
                <a:solidFill>
                  <a:schemeClr val="tx1"/>
                </a:solidFill>
              </a:rPr>
              <a:t>був</a:t>
            </a:r>
            <a:r>
              <a:rPr lang="ru-RU" sz="1800" dirty="0">
                <a:solidFill>
                  <a:schemeClr val="tx1"/>
                </a:solidFill>
              </a:rPr>
              <a:t> першим храмом з </a:t>
            </a:r>
            <a:r>
              <a:rPr lang="ru-RU" sz="1800" dirty="0" err="1">
                <a:solidFill>
                  <a:schemeClr val="tx1"/>
                </a:solidFill>
              </a:rPr>
              <a:t>позолоченим</a:t>
            </a:r>
            <a:r>
              <a:rPr lang="ru-RU" sz="1800" dirty="0">
                <a:solidFill>
                  <a:schemeClr val="tx1"/>
                </a:solidFill>
              </a:rPr>
              <a:t> верхом, </a:t>
            </a:r>
            <a:r>
              <a:rPr lang="ru-RU" sz="1800" dirty="0" err="1">
                <a:solidFill>
                  <a:schemeClr val="tx1"/>
                </a:solidFill>
              </a:rPr>
              <a:t>звідки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Русі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пішла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ця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своєрідна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традиція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1" y="1124744"/>
            <a:ext cx="4569406" cy="30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601"/>
            <a:ext cx="3506514" cy="44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6903775" cy="1258493"/>
          </a:xfrm>
        </p:spPr>
        <p:txBody>
          <a:bodyPr/>
          <a:lstStyle/>
          <a:p>
            <a:pPr marL="0" indent="0">
              <a:buNone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Михайлівський Золотоверхий собор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99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0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7840" y="40432"/>
            <a:ext cx="6512511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> Замок </a:t>
            </a:r>
            <a:r>
              <a:rPr lang="ru-RU" sz="32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>Річарда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> </a:t>
            </a:r>
            <a:r>
              <a:rPr lang="ru-RU" sz="32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>Левове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> </a:t>
            </a:r>
            <a:r>
              <a:rPr lang="ru-RU" sz="32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>Серце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  <a:t/>
            </a:r>
            <a:b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/>
              </a:rPr>
            </a:br>
            <a:r>
              <a:rPr lang="ru-RU" b="0" dirty="0">
                <a:solidFill>
                  <a:srgbClr val="4D4D4D"/>
                </a:solidFill>
                <a:effectLst/>
                <a:latin typeface="Tahoma"/>
              </a:rPr>
              <a:t/>
            </a:r>
            <a:br>
              <a:rPr lang="ru-RU" b="0" dirty="0">
                <a:solidFill>
                  <a:srgbClr val="4D4D4D"/>
                </a:solidFill>
                <a:effectLst/>
                <a:latin typeface="Tahoma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41580" y="568761"/>
            <a:ext cx="7992888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/>
              <a:t>   </a:t>
            </a:r>
            <a:r>
              <a:rPr lang="ru-RU" sz="1800" dirty="0" err="1" smtClean="0"/>
              <a:t>Споруда</a:t>
            </a:r>
            <a:r>
              <a:rPr lang="ru-RU" sz="1800" dirty="0" smtClean="0"/>
              <a:t> </a:t>
            </a:r>
            <a:r>
              <a:rPr lang="ru-RU" sz="1800" dirty="0" err="1"/>
              <a:t>дохідного</a:t>
            </a:r>
            <a:r>
              <a:rPr lang="ru-RU" sz="1800" dirty="0"/>
              <a:t> </a:t>
            </a:r>
            <a:r>
              <a:rPr lang="ru-RU" sz="1800" dirty="0" err="1"/>
              <a:t>будинку</a:t>
            </a:r>
            <a:r>
              <a:rPr lang="ru-RU" sz="1800" dirty="0"/>
              <a:t>, </a:t>
            </a:r>
            <a:r>
              <a:rPr lang="ru-RU" sz="1800" dirty="0" err="1"/>
              <a:t>утилізована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неоготичний</a:t>
            </a:r>
            <a:r>
              <a:rPr lang="ru-RU" sz="1800" dirty="0"/>
              <a:t> </a:t>
            </a:r>
            <a:r>
              <a:rPr lang="ru-RU" sz="1800" dirty="0" err="1"/>
              <a:t>англійський</a:t>
            </a:r>
            <a:r>
              <a:rPr lang="ru-RU" sz="1800" dirty="0"/>
              <a:t> замок, </a:t>
            </a:r>
            <a:r>
              <a:rPr lang="ru-RU" sz="1800" dirty="0" err="1"/>
              <a:t>з'явилась</a:t>
            </a:r>
            <a:r>
              <a:rPr lang="ru-RU" sz="1800" dirty="0"/>
              <a:t> на </a:t>
            </a:r>
            <a:r>
              <a:rPr lang="ru-RU" sz="1800" dirty="0" err="1"/>
              <a:t>Андріївському</a:t>
            </a:r>
            <a:r>
              <a:rPr lang="ru-RU" sz="1800" dirty="0"/>
              <a:t> </a:t>
            </a:r>
            <a:r>
              <a:rPr lang="ru-RU" sz="1800" dirty="0" err="1"/>
              <a:t>узвозі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техніку-будівельнику</a:t>
            </a:r>
            <a:r>
              <a:rPr lang="ru-RU" sz="1800" dirty="0"/>
              <a:t> </a:t>
            </a:r>
            <a:r>
              <a:rPr lang="ru-RU" sz="1800" dirty="0" err="1"/>
              <a:t>А.Краусу</a:t>
            </a:r>
            <a:r>
              <a:rPr lang="ru-RU" sz="1800" dirty="0"/>
              <a:t> у 1904 </a:t>
            </a:r>
            <a:r>
              <a:rPr lang="ru-RU" sz="1800" dirty="0" err="1"/>
              <a:t>році</a:t>
            </a:r>
            <a:r>
              <a:rPr lang="ru-RU" sz="1800" dirty="0"/>
              <a:t>. </a:t>
            </a:r>
            <a:r>
              <a:rPr lang="ru-RU" sz="1800" dirty="0" err="1"/>
              <a:t>Незабаром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заселення</a:t>
            </a:r>
            <a:r>
              <a:rPr lang="ru-RU" sz="1800" dirty="0"/>
              <a:t>, </a:t>
            </a:r>
            <a:r>
              <a:rPr lang="ru-RU" sz="1800" dirty="0" err="1"/>
              <a:t>власник</a:t>
            </a:r>
            <a:r>
              <a:rPr lang="ru-RU" sz="1800" dirty="0"/>
              <a:t> </a:t>
            </a:r>
            <a:r>
              <a:rPr lang="ru-RU" sz="1800" dirty="0" err="1"/>
              <a:t>будинку</a:t>
            </a:r>
            <a:r>
              <a:rPr lang="ru-RU" sz="1800" dirty="0"/>
              <a:t> </a:t>
            </a:r>
            <a:r>
              <a:rPr lang="ru-RU" sz="1800" dirty="0" err="1"/>
              <a:t>загинув</a:t>
            </a:r>
            <a:r>
              <a:rPr lang="ru-RU" sz="1800" dirty="0"/>
              <a:t>. </a:t>
            </a:r>
            <a:r>
              <a:rPr lang="ru-RU" sz="1800" dirty="0" smtClean="0"/>
              <a:t>    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 </a:t>
            </a:r>
            <a:r>
              <a:rPr lang="ru-RU" sz="1800" dirty="0"/>
              <a:t>продали, а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мешканці</a:t>
            </a:r>
            <a:r>
              <a:rPr lang="ru-RU" sz="1800" dirty="0"/>
              <a:t> почали </a:t>
            </a:r>
            <a:r>
              <a:rPr lang="ru-RU" sz="1800" dirty="0" err="1"/>
              <a:t>скаржитися</a:t>
            </a:r>
            <a:r>
              <a:rPr lang="ru-RU" sz="1800" dirty="0"/>
              <a:t> на </a:t>
            </a:r>
            <a:r>
              <a:rPr lang="ru-RU" sz="1800" dirty="0" err="1"/>
              <a:t>моторошне</a:t>
            </a:r>
            <a:r>
              <a:rPr lang="ru-RU" sz="1800" dirty="0"/>
              <a:t> </a:t>
            </a:r>
            <a:r>
              <a:rPr lang="ru-RU" sz="1800" dirty="0" err="1"/>
              <a:t>виття</a:t>
            </a:r>
            <a:r>
              <a:rPr lang="ru-RU" sz="1800" dirty="0"/>
              <a:t> по ночах. "Замок" став </a:t>
            </a:r>
            <a:r>
              <a:rPr lang="ru-RU" sz="1800" dirty="0" err="1"/>
              <a:t>обростати</a:t>
            </a:r>
            <a:r>
              <a:rPr lang="ru-RU" sz="1800" dirty="0"/>
              <a:t> </a:t>
            </a:r>
            <a:r>
              <a:rPr lang="ru-RU" sz="1800" dirty="0" err="1"/>
              <a:t>містичними</a:t>
            </a:r>
            <a:r>
              <a:rPr lang="ru-RU" sz="1800" dirty="0"/>
              <a:t> легендами. За </a:t>
            </a:r>
            <a:r>
              <a:rPr lang="ru-RU" sz="1800" dirty="0" err="1"/>
              <a:t>будинком</a:t>
            </a:r>
            <a:r>
              <a:rPr lang="ru-RU" sz="1800" dirty="0"/>
              <a:t> є </a:t>
            </a:r>
            <a:r>
              <a:rPr lang="ru-RU" sz="1800" dirty="0" err="1"/>
              <a:t>вихід</a:t>
            </a:r>
            <a:r>
              <a:rPr lang="ru-RU" sz="1800" dirty="0"/>
              <a:t> на </a:t>
            </a:r>
            <a:r>
              <a:rPr lang="ru-RU" sz="1800" dirty="0" err="1"/>
              <a:t>гірку</a:t>
            </a:r>
            <a:r>
              <a:rPr lang="ru-RU" sz="1800" dirty="0"/>
              <a:t>, з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відкривається</a:t>
            </a:r>
            <a:r>
              <a:rPr lang="ru-RU" sz="1800" dirty="0"/>
              <a:t> </a:t>
            </a:r>
            <a:r>
              <a:rPr lang="ru-RU" sz="1800" dirty="0" err="1"/>
              <a:t>чудовий</a:t>
            </a:r>
            <a:r>
              <a:rPr lang="ru-RU" sz="1800" dirty="0"/>
              <a:t> </a:t>
            </a:r>
            <a:r>
              <a:rPr lang="ru-RU" sz="1800" dirty="0" err="1"/>
              <a:t>краєвид</a:t>
            </a:r>
            <a:r>
              <a:rPr lang="ru-RU" sz="1800" dirty="0"/>
              <a:t> .Замок </a:t>
            </a:r>
            <a:r>
              <a:rPr lang="ru-RU" sz="1800" dirty="0" smtClean="0"/>
              <a:t>названий </a:t>
            </a:r>
            <a:r>
              <a:rPr lang="ru-RU" sz="1800" dirty="0" err="1"/>
              <a:t>киянами</a:t>
            </a:r>
            <a:r>
              <a:rPr lang="ru-RU" sz="1800" dirty="0"/>
              <a:t> на честь </a:t>
            </a:r>
            <a:r>
              <a:rPr lang="ru-RU" sz="1800" dirty="0" err="1"/>
              <a:t>англійського</a:t>
            </a:r>
            <a:r>
              <a:rPr lang="ru-RU" sz="1800" dirty="0"/>
              <a:t> короля </a:t>
            </a:r>
            <a:r>
              <a:rPr lang="ru-RU" sz="1800" dirty="0" err="1"/>
              <a:t>Річарда</a:t>
            </a:r>
            <a:r>
              <a:rPr lang="ru-RU" sz="1800" dirty="0"/>
              <a:t> I Левине </a:t>
            </a:r>
            <a:r>
              <a:rPr lang="ru-RU" sz="1800" dirty="0" err="1"/>
              <a:t>Серце</a:t>
            </a:r>
            <a:r>
              <a:rPr lang="ru-RU" sz="1800" dirty="0"/>
              <a:t>, героя роману Вальтера Скотта «Айвенго». </a:t>
            </a:r>
          </a:p>
        </p:txBody>
      </p:sp>
      <p:pic>
        <p:nvPicPr>
          <p:cNvPr id="2050" name="Picture 2" descr="C:\Users\133\Desktop\zamok-richarda_macievskaya_ekaterina_1371200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0" y="2825040"/>
            <a:ext cx="3272950" cy="39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33\Desktop\20130619104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55415"/>
            <a:ext cx="4807408" cy="349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1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-99392"/>
            <a:ext cx="799288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Будинок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плачущої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вдови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" y="3068960"/>
            <a:ext cx="466395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93" y="3667328"/>
            <a:ext cx="4407089" cy="319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211961" y="548680"/>
            <a:ext cx="5108648" cy="3524683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Будинок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вдови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плаче у </a:t>
            </a:r>
            <a:r>
              <a:rPr lang="ru-RU" dirty="0" err="1">
                <a:solidFill>
                  <a:schemeClr val="tx1"/>
                </a:solidFill>
              </a:rPr>
              <a:t>стилі</a:t>
            </a:r>
            <a:r>
              <a:rPr lang="ru-RU" dirty="0">
                <a:solidFill>
                  <a:schemeClr val="tx1"/>
                </a:solidFill>
              </a:rPr>
              <a:t> модерн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побудований</a:t>
            </a:r>
            <a:r>
              <a:rPr lang="ru-RU" dirty="0">
                <a:solidFill>
                  <a:schemeClr val="tx1"/>
                </a:solidFill>
              </a:rPr>
              <a:t> в 1907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замовлення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полтавського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купця</a:t>
            </a:r>
            <a:r>
              <a:rPr lang="ru-RU" dirty="0">
                <a:solidFill>
                  <a:schemeClr val="tx1"/>
                </a:solidFill>
              </a:rPr>
              <a:t> 2-ї </a:t>
            </a:r>
            <a:r>
              <a:rPr lang="ru-RU" dirty="0" err="1">
                <a:solidFill>
                  <a:schemeClr val="tx1"/>
                </a:solidFill>
              </a:rPr>
              <a:t>гільдії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Аршавського</a:t>
            </a:r>
            <a:r>
              <a:rPr lang="ru-RU" dirty="0">
                <a:solidFill>
                  <a:schemeClr val="tx1"/>
                </a:solidFill>
              </a:rPr>
              <a:t>. Над одним з </a:t>
            </a:r>
            <a:r>
              <a:rPr lang="ru-RU" dirty="0" err="1">
                <a:solidFill>
                  <a:schemeClr val="tx1"/>
                </a:solidFill>
              </a:rPr>
              <a:t>балконів</a:t>
            </a:r>
            <a:r>
              <a:rPr lang="ru-RU" dirty="0">
                <a:solidFill>
                  <a:schemeClr val="tx1"/>
                </a:solidFill>
              </a:rPr>
              <a:t> головного фасаду </a:t>
            </a:r>
            <a:r>
              <a:rPr lang="ru-RU" dirty="0" err="1">
                <a:solidFill>
                  <a:schemeClr val="tx1"/>
                </a:solidFill>
              </a:rPr>
              <a:t>будинку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вдови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плаче </a:t>
            </a:r>
            <a:r>
              <a:rPr lang="ru-RU" dirty="0" err="1">
                <a:solidFill>
                  <a:schemeClr val="tx1"/>
                </a:solidFill>
              </a:rPr>
              <a:t>вирізана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монограма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колишнього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власника</a:t>
            </a:r>
            <a:r>
              <a:rPr lang="ru-RU" dirty="0">
                <a:solidFill>
                  <a:schemeClr val="tx1"/>
                </a:solidFill>
              </a:rPr>
              <a:t> особняка - </a:t>
            </a:r>
            <a:r>
              <a:rPr lang="ru-RU" dirty="0" err="1" smtClean="0">
                <a:solidFill>
                  <a:schemeClr val="tx1"/>
                </a:solidFill>
              </a:rPr>
              <a:t>Сергій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Аршавський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Головна </a:t>
            </a:r>
            <a:r>
              <a:rPr lang="ru-RU" dirty="0" err="1">
                <a:solidFill>
                  <a:schemeClr val="tx1"/>
                </a:solidFill>
              </a:rPr>
              <a:t>особливість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двоповерхового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будинку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сумне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жіноче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обличчя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виліплене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фасаді</a:t>
            </a:r>
            <a:r>
              <a:rPr lang="ru-RU" dirty="0">
                <a:solidFill>
                  <a:schemeClr val="tx1"/>
                </a:solidFill>
              </a:rPr>
              <a:t>. Коли </a:t>
            </a:r>
            <a:r>
              <a:rPr lang="ru-RU" dirty="0" err="1">
                <a:solidFill>
                  <a:schemeClr val="tx1"/>
                </a:solidFill>
              </a:rPr>
              <a:t>йде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дощ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кам'яних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невтішної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красуні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течуть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краплі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вона плаче.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барельєфа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будинок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отримав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Втім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зображений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барельєфі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"вдова" плаче до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залишається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загадкою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істориків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5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</TotalTime>
  <Words>688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Практична робота учениці 10-а класу Назаренко Альони</vt:lpstr>
      <vt:lpstr>Місто Київ</vt:lpstr>
      <vt:lpstr>Презентация PowerPoint</vt:lpstr>
      <vt:lpstr>   Батьківщина-мати  </vt:lpstr>
      <vt:lpstr>         Золоті ворота</vt:lpstr>
      <vt:lpstr>   Києво-Печерська               лавра</vt:lpstr>
      <vt:lpstr>Михайлівський Золотоверхий собор</vt:lpstr>
      <vt:lpstr> Замок Річарда Левове Серце  </vt:lpstr>
      <vt:lpstr>Будинок плачущої вдови </vt:lpstr>
      <vt:lpstr>Музей води </vt:lpstr>
      <vt:lpstr>       Шоколадний  будиночок</vt:lpstr>
      <vt:lpstr>                   Хрещатий парк</vt:lpstr>
      <vt:lpstr>Володимирська гірка</vt:lpstr>
      <vt:lpstr>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</dc:creator>
  <cp:lastModifiedBy>133</cp:lastModifiedBy>
  <cp:revision>18</cp:revision>
  <dcterms:created xsi:type="dcterms:W3CDTF">2014-12-13T19:07:26Z</dcterms:created>
  <dcterms:modified xsi:type="dcterms:W3CDTF">2014-12-15T19:52:59Z</dcterms:modified>
</cp:coreProperties>
</file>