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32" autoAdjust="0"/>
    <p:restoredTop sz="93223" autoAdjust="0"/>
  </p:normalViewPr>
  <p:slideViewPr>
    <p:cSldViewPr>
      <p:cViewPr varScale="1">
        <p:scale>
          <a:sx n="76" d="100"/>
          <a:sy n="76" d="100"/>
        </p:scale>
        <p:origin x="-10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25.01.2013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>
    <p:wipe dir="d"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uk.wikipedia.org/w/index.php?title=%D0%91%D0%B8%D1%82%D0%B2%D0%B0_%D0%BF%D1%80%D0%B8_%D0%9D%D0%B5%D0%B2-%D0%A8%D0%B0%D0%BF%D0%B5%D0%BB%D1%8C&amp;action=edit&amp;redlink=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5786" y="500042"/>
            <a:ext cx="781476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Адольф Гітлер</a:t>
            </a:r>
            <a:endParaRPr lang="ru-RU" sz="9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857224" y="2071678"/>
            <a:ext cx="7409948" cy="3107553"/>
            <a:chOff x="714348" y="2071678"/>
            <a:chExt cx="7409948" cy="3107553"/>
          </a:xfrm>
        </p:grpSpPr>
        <p:pic>
          <p:nvPicPr>
            <p:cNvPr id="26626" name="Picture 2" descr="http://www.peoples.ru/state/king/germany/hitler/hitler_news_picture50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357422" y="2071678"/>
              <a:ext cx="4143404" cy="3107553"/>
            </a:xfrm>
            <a:prstGeom prst="rect">
              <a:avLst/>
            </a:prstGeom>
            <a:ln w="190500" cap="sq">
              <a:solidFill>
                <a:srgbClr val="C8C6BD"/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perspectiveFront" fov="5400000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  <p:pic>
          <p:nvPicPr>
            <p:cNvPr id="26628" name="Picture 4" descr="http://aminpro.narod.ru/dopoln/kartinki/vel/vel_0013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20428177">
              <a:off x="714348" y="2428868"/>
              <a:ext cx="2029286" cy="2571768"/>
            </a:xfrm>
            <a:prstGeom prst="rect">
              <a:avLst/>
            </a:prstGeom>
            <a:ln w="190500" cap="sq">
              <a:solidFill>
                <a:srgbClr val="C8C6BD"/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perspectiveFront" fov="5400000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  <p:pic>
          <p:nvPicPr>
            <p:cNvPr id="26630" name="Picture 6" descr="Адольф Гітлер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1166300">
              <a:off x="6286512" y="2285992"/>
              <a:ext cx="1837784" cy="2786082"/>
            </a:xfrm>
            <a:prstGeom prst="rect">
              <a:avLst/>
            </a:prstGeom>
            <a:ln w="190500" cap="sq">
              <a:solidFill>
                <a:srgbClr val="C8C6BD"/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perspectiveFront" fov="5400000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</p:grpSp>
      <p:sp>
        <p:nvSpPr>
          <p:cNvPr id="9" name="Прямоугольник 8"/>
          <p:cNvSpPr/>
          <p:nvPr/>
        </p:nvSpPr>
        <p:spPr>
          <a:xfrm>
            <a:off x="2928926" y="5429264"/>
            <a:ext cx="360387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Підготувала</a:t>
            </a:r>
            <a:endParaRPr lang="ru-RU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Драганчук</a:t>
            </a: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Ольга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571504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 1917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році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 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—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весняна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битва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під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Аррас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 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Брав участь у боях в 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Артуа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Фландрії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у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Верхньому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 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Ельзасі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 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17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вересня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1917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нагороджений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 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Хрестом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мечами за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бойові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заслуги 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 </a:t>
            </a:r>
            <a:r>
              <a:rPr lang="en-US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III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ступеня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</a:p>
          <a:p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 1918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році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брав участь у 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великій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битві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Франції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 боях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під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 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Евре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 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і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 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Мондідьє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 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9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травня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1918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нагороджений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полковим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дипломом за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видатну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хоробрість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під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Фонтані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 18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травня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отримує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знак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відмінності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поранених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(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чорний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). 27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травня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− 13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червня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 —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бої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під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 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Суассоном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 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і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 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Реймсом. 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14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червня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− 14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липня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позиційні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бої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між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 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Уазою,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 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Марною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 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і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Еною. 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15-17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липня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 — участь в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наступальних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боях 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Марні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 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і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в 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Шампані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 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18-29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липня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 — участь в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оборонних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боях на 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Суассоні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 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Реймсі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 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й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Марні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Нагороджений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Залізним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хрестом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першого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ступеня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за доставку на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артилерійські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позиції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донесення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в особливо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важких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умовах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чим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врятував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німецьку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піхоту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від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обстрілу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власною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артилерією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  <a:endParaRPr lang="ru-RU" sz="20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6185202" y="1149716"/>
            <a:ext cx="2534700" cy="4701446"/>
            <a:chOff x="6185202" y="1149716"/>
            <a:chExt cx="2534700" cy="4701446"/>
          </a:xfrm>
        </p:grpSpPr>
        <p:pic>
          <p:nvPicPr>
            <p:cNvPr id="1026" name="Picture 2" descr="http://upload.wikimedia.org/wikipedia/commons/5/55/Hitler_1914_1918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40172">
              <a:off x="6431469" y="1149716"/>
              <a:ext cx="2143140" cy="2934453"/>
            </a:xfrm>
            <a:prstGeom prst="rect">
              <a:avLst/>
            </a:prstGeom>
            <a:ln w="127000" cap="rnd">
              <a:solidFill>
                <a:srgbClr val="FFFFFF"/>
              </a:solidFill>
            </a:ln>
            <a:effectLst>
              <a:outerShdw blurRad="76200" dist="95250" dir="10500000" sx="97000" sy="23000" kx="900000" algn="br" rotWithShape="0">
                <a:srgbClr val="000000">
                  <a:alpha val="20000"/>
                </a:srgbClr>
              </a:outerShdw>
            </a:effectLst>
            <a:scene3d>
              <a:camera prst="orthographicFront"/>
              <a:lightRig rig="twoPt" dir="t">
                <a:rot lat="0" lon="0" rev="7800000"/>
              </a:lightRig>
            </a:scene3d>
            <a:sp3d contourW="6350">
              <a:bevelT w="50800" h="16510"/>
              <a:contourClr>
                <a:srgbClr val="C0C0C0"/>
              </a:contourClr>
            </a:sp3d>
          </p:spPr>
        </p:pic>
        <p:pic>
          <p:nvPicPr>
            <p:cNvPr id="1028" name="Picture 4" descr="http://upload.wikimedia.org/wikipedia/commons/thumb/e/e4/Bundesarchiv_Bild_146-1974-082-44%2C_Adolf_Hitler_im_Ersten_Weltkrieg.jpg/200px-Bundesarchiv_Bild_146-1974-082-44%2C_Adolf_Hitler_im_Ersten_Weltkrieg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20833354">
              <a:off x="6185202" y="3899442"/>
              <a:ext cx="2534700" cy="1951720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sq">
              <a:solidFill>
                <a:srgbClr val="FFFFFF"/>
              </a:solidFill>
              <a:miter lim="800000"/>
            </a:ln>
            <a:effectLst>
              <a:outerShdw blurRad="65000" dist="50800" dir="12900000" kx="195000" ky="145000" algn="tl" rotWithShape="0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360000"/>
              </a:camera>
              <a:lightRig rig="twoPt" dir="t">
                <a:rot lat="0" lon="0" rev="7200000"/>
              </a:lightRig>
            </a:scene3d>
            <a:sp3d contourW="12700">
              <a:bevelT w="25400" h="19050"/>
              <a:contourClr>
                <a:srgbClr val="969696"/>
              </a:contourClr>
            </a:sp3d>
          </p:spPr>
        </p:pic>
      </p:grp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142852"/>
            <a:ext cx="8643966" cy="452431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21-23 </a:t>
            </a:r>
            <a:r>
              <a:rPr lang="ru-RU" sz="24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серпня</a:t>
            </a:r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 — участь у </a:t>
            </a:r>
            <a:r>
              <a:rPr lang="ru-RU" sz="24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битві</a:t>
            </a:r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4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під</a:t>
            </a:r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4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Монс-Бапом</a:t>
            </a:r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</a:p>
          <a:p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25 </a:t>
            </a:r>
            <a:r>
              <a:rPr lang="ru-RU" sz="24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серпня</a:t>
            </a:r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1918 Гітлер </a:t>
            </a:r>
            <a:r>
              <a:rPr lang="ru-RU" sz="24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отримав</a:t>
            </a:r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4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нагороду</a:t>
            </a:r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за службу </a:t>
            </a:r>
            <a:r>
              <a:rPr lang="en-US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III </a:t>
            </a:r>
            <a:r>
              <a:rPr lang="ru-RU" sz="24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ступеня</a:t>
            </a:r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За </a:t>
            </a:r>
            <a:r>
              <a:rPr lang="ru-RU" sz="24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численними</a:t>
            </a:r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4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свідченнями</a:t>
            </a:r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ru-RU" sz="24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він</a:t>
            </a:r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4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був</a:t>
            </a:r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4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обачним</a:t>
            </a:r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ru-RU" sz="24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дуже</a:t>
            </a:r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4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сміливим</a:t>
            </a:r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4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</a:t>
            </a:r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4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відмінним</a:t>
            </a:r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солдатом.</a:t>
            </a:r>
          </a:p>
          <a:p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15 </a:t>
            </a:r>
            <a:r>
              <a:rPr lang="ru-RU" sz="24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жовтня</a:t>
            </a:r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1918 — </a:t>
            </a:r>
            <a:r>
              <a:rPr lang="ru-RU" sz="24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отруєння</a:t>
            </a:r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газом </a:t>
            </a:r>
            <a:r>
              <a:rPr lang="ru-RU" sz="24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під</a:t>
            </a:r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4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Ла</a:t>
            </a:r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Монтень у </a:t>
            </a:r>
            <a:r>
              <a:rPr lang="ru-RU" sz="24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результаті</a:t>
            </a:r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4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вибуху</a:t>
            </a:r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4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поряд</a:t>
            </a:r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4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</a:t>
            </a:r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ним </a:t>
            </a:r>
            <a:r>
              <a:rPr lang="ru-RU" sz="24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хімічного</a:t>
            </a:r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снаряду. </a:t>
            </a:r>
            <a:r>
              <a:rPr lang="ru-RU" sz="24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Ураження</a:t>
            </a:r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очей. </a:t>
            </a:r>
            <a:r>
              <a:rPr lang="ru-RU" sz="24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Тимчасова</a:t>
            </a:r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4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втрата</a:t>
            </a:r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4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зору</a:t>
            </a:r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</a:t>
            </a:r>
            <a:r>
              <a:rPr lang="ru-RU" sz="24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Лікування</a:t>
            </a:r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в </a:t>
            </a:r>
            <a:r>
              <a:rPr lang="ru-RU" sz="24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баварському</a:t>
            </a:r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4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польовому</a:t>
            </a:r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4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лазареті</a:t>
            </a:r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4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</a:t>
            </a:r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4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Уденарді</a:t>
            </a:r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ru-RU" sz="24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потім</a:t>
            </a:r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у </a:t>
            </a:r>
            <a:r>
              <a:rPr lang="ru-RU" sz="24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прусському</a:t>
            </a:r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4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тиловому</a:t>
            </a:r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4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лазареті</a:t>
            </a:r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в </a:t>
            </a:r>
            <a:r>
              <a:rPr lang="ru-RU" sz="24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Пазевальку</a:t>
            </a:r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</a:t>
            </a:r>
            <a:r>
              <a:rPr lang="ru-RU" sz="24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Перебуваючи</a:t>
            </a:r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на </a:t>
            </a:r>
            <a:r>
              <a:rPr lang="ru-RU" sz="24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лікуванні</a:t>
            </a:r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в </a:t>
            </a:r>
            <a:r>
              <a:rPr lang="ru-RU" sz="24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госпіталі</a:t>
            </a:r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ru-RU" sz="24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дізнався</a:t>
            </a:r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про </a:t>
            </a:r>
            <a:r>
              <a:rPr lang="ru-RU" sz="24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капітуляцію</a:t>
            </a:r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4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Німеччини</a:t>
            </a:r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4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</a:t>
            </a:r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4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повалення</a:t>
            </a:r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 </a:t>
            </a:r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кайзера, </a:t>
            </a:r>
            <a:r>
              <a:rPr lang="ru-RU" sz="24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що</a:t>
            </a:r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стало для </a:t>
            </a:r>
            <a:r>
              <a:rPr lang="ru-RU" sz="24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нього</a:t>
            </a:r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великим </a:t>
            </a:r>
            <a:r>
              <a:rPr lang="ru-RU" sz="24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потрясінням</a:t>
            </a:r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24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357158" y="3786190"/>
            <a:ext cx="8601647" cy="2857520"/>
            <a:chOff x="357158" y="3786190"/>
            <a:chExt cx="8601647" cy="2857520"/>
          </a:xfrm>
        </p:grpSpPr>
        <p:pic>
          <p:nvPicPr>
            <p:cNvPr id="23554" name="Picture 2" descr="http://upload.wikimedia.org/wikipedia/commons/thumb/a/a0/Hitler_as_young_man.jpg/200px-Hitler_as_young_man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143768" y="3786190"/>
              <a:ext cx="1815037" cy="2786082"/>
            </a:xfrm>
            <a:prstGeom prst="round2DiagRect">
              <a:avLst>
                <a:gd name="adj1" fmla="val 23044"/>
                <a:gd name="adj2" fmla="val 0"/>
              </a:avLst>
            </a:prstGeom>
            <a:ln w="88900" cap="sq">
              <a:solidFill>
                <a:srgbClr val="FFFFFF"/>
              </a:solidFill>
              <a:miter lim="800000"/>
            </a:ln>
            <a:effectLst>
              <a:outerShdw blurRad="254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23556" name="Picture 4" descr="http://vesti.az/photos/Hitler%20040512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57158" y="4714884"/>
              <a:ext cx="2500330" cy="1875248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rnd">
              <a:solidFill>
                <a:srgbClr val="FFFFFF"/>
              </a:solidFill>
            </a:ln>
            <a:effectLst>
              <a:outerShdw blurRad="50000" algn="tl" rotWithShape="0">
                <a:srgbClr val="000000">
                  <a:alpha val="41000"/>
                </a:srgbClr>
              </a:outerShdw>
            </a:effectLst>
            <a:scene3d>
              <a:camera prst="orthographicFront"/>
              <a:lightRig rig="twoPt" dir="t">
                <a:rot lat="0" lon="0" rev="7800000"/>
              </a:lightRig>
            </a:scene3d>
            <a:sp3d contourW="6350">
              <a:bevelT w="50800" h="16510"/>
              <a:contourClr>
                <a:srgbClr val="C0C0C0"/>
              </a:contourClr>
            </a:sp3d>
          </p:spPr>
        </p:pic>
        <p:pic>
          <p:nvPicPr>
            <p:cNvPr id="23558" name="Picture 6" descr="http://www.segodnya.ua/img/article/3888/42_main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357554" y="4572008"/>
              <a:ext cx="3148988" cy="2071702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rnd">
              <a:solidFill>
                <a:srgbClr val="FFFFFF"/>
              </a:solidFill>
            </a:ln>
            <a:effectLst>
              <a:outerShdw blurRad="50000" algn="tl" rotWithShape="0">
                <a:srgbClr val="000000">
                  <a:alpha val="41000"/>
                </a:srgbClr>
              </a:outerShdw>
            </a:effectLst>
            <a:scene3d>
              <a:camera prst="orthographicFront"/>
              <a:lightRig rig="twoPt" dir="t">
                <a:rot lat="0" lon="0" rev="7800000"/>
              </a:lightRig>
            </a:scene3d>
            <a:sp3d contourW="6350">
              <a:bevelT w="50800" h="16510"/>
              <a:contourClr>
                <a:srgbClr val="C0C0C0"/>
              </a:contourClr>
            </a:sp3d>
          </p:spPr>
        </p:pic>
      </p:grp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28662" y="0"/>
            <a:ext cx="785818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Діяльність</a:t>
            </a:r>
            <a:r>
              <a:rPr lang="ru-RU" sz="6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60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після</a:t>
            </a:r>
            <a:r>
              <a:rPr lang="ru-RU" sz="6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60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війни</a:t>
            </a:r>
            <a:endParaRPr lang="ru-RU" sz="6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1214422"/>
            <a:ext cx="74295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Після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завершення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Першої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світової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Гітлер 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21 листопада 1918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 року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повернувся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до 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Мюнхену.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Тоді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не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бажаючи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підпасти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під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демобілізацію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він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записався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до </a:t>
            </a:r>
            <a:r>
              <a:rPr lang="ru-RU" sz="2000" b="1" i="1" u="sng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Рейсхверу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Саме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в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цей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період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свого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життя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відкрився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його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ораторський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талант.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Протягом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грудня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1918 —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січня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1919 року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він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охороняв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в'язнів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у одному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 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концтаборів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який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був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розташований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у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місті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 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Трауфштайн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  <a:endParaRPr lang="ru-RU" sz="20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00166" y="3143248"/>
            <a:ext cx="721523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 </a:t>
            </a:r>
            <a:r>
              <a:rPr lang="ru-RU" sz="20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липні</a:t>
            </a:r>
            <a:r>
              <a:rPr lang="ru-RU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того ж </a:t>
            </a:r>
            <a:r>
              <a:rPr lang="ru-RU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1919 року</a:t>
            </a:r>
            <a:r>
              <a:rPr lang="ru-RU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 Гітлер </a:t>
            </a:r>
            <a:r>
              <a:rPr lang="ru-RU" sz="20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пройшов</a:t>
            </a:r>
            <a:r>
              <a:rPr lang="ru-RU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свій</a:t>
            </a:r>
            <a:r>
              <a:rPr lang="ru-RU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перший курс </a:t>
            </a:r>
            <a:r>
              <a:rPr lang="ru-RU" sz="20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політичної</a:t>
            </a:r>
            <a:r>
              <a:rPr lang="ru-RU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підготовки</a:t>
            </a:r>
            <a:r>
              <a:rPr lang="ru-RU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 </a:t>
            </a:r>
            <a:r>
              <a:rPr lang="ru-RU" sz="20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він</a:t>
            </a:r>
            <a:r>
              <a:rPr lang="ru-RU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прослухав</a:t>
            </a:r>
            <a:r>
              <a:rPr lang="ru-RU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курс</a:t>
            </a:r>
            <a:r>
              <a:rPr lang="ru-RU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лекцій</a:t>
            </a:r>
            <a:r>
              <a:rPr lang="ru-RU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</a:t>
            </a:r>
            <a:r>
              <a:rPr lang="ru-RU" sz="20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Мюнхетенському</a:t>
            </a:r>
            <a:r>
              <a:rPr lang="ru-RU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університеті</a:t>
            </a:r>
            <a:r>
              <a:rPr lang="ru-RU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суть </a:t>
            </a:r>
            <a:r>
              <a:rPr lang="ru-RU" sz="20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яких</a:t>
            </a:r>
            <a:r>
              <a:rPr lang="ru-RU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полягала</a:t>
            </a:r>
            <a:r>
              <a:rPr lang="ru-RU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у </a:t>
            </a:r>
            <a:r>
              <a:rPr lang="ru-RU" sz="20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протидії</a:t>
            </a:r>
            <a:r>
              <a:rPr lang="ru-RU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більшовицькій</a:t>
            </a:r>
            <a:r>
              <a:rPr lang="ru-RU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агітації</a:t>
            </a:r>
            <a:r>
              <a:rPr lang="ru-RU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</a:t>
            </a:r>
            <a:r>
              <a:rPr lang="ru-RU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військах</a:t>
            </a:r>
            <a:r>
              <a:rPr lang="ru-RU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 12 </a:t>
            </a:r>
            <a:r>
              <a:rPr lang="ru-RU" sz="20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вересня</a:t>
            </a:r>
            <a:r>
              <a:rPr lang="ru-RU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 </a:t>
            </a:r>
            <a:r>
              <a:rPr lang="ru-RU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1919 року </a:t>
            </a:r>
            <a:r>
              <a:rPr lang="ru-RU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Адольф Гітлер </a:t>
            </a:r>
            <a:r>
              <a:rPr lang="ru-RU" sz="20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вперше</a:t>
            </a:r>
            <a:r>
              <a:rPr lang="ru-RU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відвідав</a:t>
            </a:r>
            <a:r>
              <a:rPr lang="ru-RU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збори</a:t>
            </a:r>
            <a:r>
              <a:rPr lang="ru-RU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Німецької</a:t>
            </a:r>
            <a:r>
              <a:rPr lang="ru-RU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робітничої</a:t>
            </a:r>
            <a:r>
              <a:rPr lang="ru-RU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партії</a:t>
            </a:r>
            <a:r>
              <a:rPr lang="ru-RU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у </a:t>
            </a:r>
            <a:r>
              <a:rPr lang="ru-RU" sz="20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пивній</a:t>
            </a:r>
            <a:r>
              <a:rPr lang="ru-RU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Штеркемброй</a:t>
            </a:r>
            <a:r>
              <a:rPr lang="ru-RU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sz="20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що</a:t>
            </a:r>
            <a:r>
              <a:rPr lang="ru-RU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</a:t>
            </a:r>
            <a:r>
              <a:rPr lang="ru-RU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Мюнхені</a:t>
            </a:r>
            <a:r>
              <a:rPr lang="ru-RU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</a:t>
            </a:r>
            <a:r>
              <a:rPr lang="ru-RU" sz="20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Ще</a:t>
            </a:r>
            <a:r>
              <a:rPr lang="ru-RU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тоді</a:t>
            </a:r>
            <a:r>
              <a:rPr lang="ru-RU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голова </a:t>
            </a:r>
            <a:r>
              <a:rPr lang="ru-RU" sz="20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партії</a:t>
            </a:r>
            <a:r>
              <a:rPr lang="ru-RU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 Антон </a:t>
            </a:r>
            <a:r>
              <a:rPr lang="ru-RU" sz="20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Дрекслер</a:t>
            </a:r>
            <a:r>
              <a:rPr lang="ru-RU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помітив</a:t>
            </a:r>
            <a:r>
              <a:rPr lang="ru-RU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красномовність</a:t>
            </a:r>
            <a:r>
              <a:rPr lang="ru-RU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Гітлера</a:t>
            </a:r>
            <a:r>
              <a:rPr lang="ru-RU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</a:t>
            </a:r>
            <a:r>
              <a:rPr lang="ru-RU" sz="20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Вже</a:t>
            </a:r>
            <a:r>
              <a:rPr lang="ru-RU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 4 </a:t>
            </a:r>
            <a:r>
              <a:rPr lang="ru-RU" sz="20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вересня</a:t>
            </a:r>
            <a:r>
              <a:rPr lang="ru-RU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 </a:t>
            </a:r>
            <a:r>
              <a:rPr lang="ru-RU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1919 року </a:t>
            </a:r>
            <a:r>
              <a:rPr lang="ru-RU" sz="20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він</a:t>
            </a:r>
            <a:r>
              <a:rPr lang="ru-RU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вступив до лав </a:t>
            </a:r>
            <a:r>
              <a:rPr lang="ru-RU" sz="20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цієї</a:t>
            </a:r>
            <a:r>
              <a:rPr lang="ru-RU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партії</a:t>
            </a:r>
            <a:r>
              <a:rPr lang="ru-RU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ставши </a:t>
            </a:r>
            <a:r>
              <a:rPr lang="ru-RU" sz="20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її</a:t>
            </a:r>
            <a:r>
              <a:rPr lang="ru-RU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55-тим членом. За </a:t>
            </a:r>
            <a:r>
              <a:rPr lang="ru-RU" sz="20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особистого</a:t>
            </a:r>
            <a:r>
              <a:rPr lang="ru-RU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сприяння</a:t>
            </a:r>
            <a:r>
              <a:rPr lang="ru-RU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Гітлера</a:t>
            </a:r>
            <a:r>
              <a:rPr lang="ru-RU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 1 </a:t>
            </a:r>
            <a:r>
              <a:rPr lang="ru-RU" sz="20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квітня</a:t>
            </a:r>
            <a:r>
              <a:rPr lang="ru-RU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 </a:t>
            </a:r>
            <a:r>
              <a:rPr lang="ru-RU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1920 </a:t>
            </a:r>
            <a:r>
              <a:rPr lang="ru-RU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року </a:t>
            </a:r>
            <a:r>
              <a:rPr lang="ru-RU" sz="20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було</a:t>
            </a:r>
            <a:r>
              <a:rPr lang="ru-RU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проголошено</a:t>
            </a:r>
            <a:r>
              <a:rPr lang="ru-RU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основну</a:t>
            </a:r>
            <a:r>
              <a:rPr lang="ru-RU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програму</a:t>
            </a:r>
            <a:r>
              <a:rPr lang="ru-RU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яка </a:t>
            </a:r>
            <a:r>
              <a:rPr lang="ru-RU" sz="20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отримала</a:t>
            </a:r>
            <a:r>
              <a:rPr lang="ru-RU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назву</a:t>
            </a:r>
            <a:r>
              <a:rPr lang="ru-RU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 «25 </a:t>
            </a:r>
            <a:r>
              <a:rPr lang="ru-RU" sz="20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пунктів</a:t>
            </a:r>
            <a:r>
              <a:rPr lang="ru-RU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».</a:t>
            </a:r>
            <a:endParaRPr lang="ru-RU" sz="20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357166"/>
            <a:ext cx="5357834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одній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зі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своїх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промов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яка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відбулася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у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серпні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1920 року, Гітлер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вперше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ґрунтовно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висвітлив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засади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свого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антисемітизму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звинувативши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євреїв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ледве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не у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всіх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бідах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та назвавши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їх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нездарами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та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кровопивцями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 Гітлер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здобував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усе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більший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вплив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у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колі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своїх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однопартійців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але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він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все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ще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не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мав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провідної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партійної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посади.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Щоб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отримати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бажану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керівну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посаду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майбутній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фюрер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вирішив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вдатися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до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хитрощів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: 11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липня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1921 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року 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він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демонстративно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вийшов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партії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а головною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умовою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для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свого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для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свого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повернення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поставив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призначення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його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«головою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партії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диктаторськими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повноваженнями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».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Керівництво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пішло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йому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на поступки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і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вже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29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липня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він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повернувся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до лав НСДАП. Ставши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місцевим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партійним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лідером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він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почав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розширювати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свій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вплив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виголошуючи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промови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на все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вищому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й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вищому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рівні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Його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навіть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стали 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називати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«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німецьким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 </a:t>
            </a:r>
            <a:r>
              <a:rPr lang="ru-RU" sz="20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Муссоліні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».</a:t>
            </a:r>
            <a:endParaRPr lang="ru-RU" i="1" dirty="0"/>
          </a:p>
        </p:txBody>
      </p:sp>
      <p:grpSp>
        <p:nvGrpSpPr>
          <p:cNvPr id="8" name="Группа 7"/>
          <p:cNvGrpSpPr/>
          <p:nvPr/>
        </p:nvGrpSpPr>
        <p:grpSpPr>
          <a:xfrm>
            <a:off x="5654980" y="563970"/>
            <a:ext cx="3083074" cy="5862340"/>
            <a:chOff x="5654980" y="563970"/>
            <a:chExt cx="3083074" cy="5862340"/>
          </a:xfrm>
        </p:grpSpPr>
        <p:pic>
          <p:nvPicPr>
            <p:cNvPr id="24578" name="Picture 2" descr="http://portamur.ru/upload/iblock/276/doctnp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872655">
              <a:off x="5654980" y="563970"/>
              <a:ext cx="3064185" cy="2188704"/>
            </a:xfrm>
            <a:prstGeom prst="rect">
              <a:avLst/>
            </a:prstGeom>
            <a:ln w="190500" cap="sq">
              <a:solidFill>
                <a:srgbClr val="C8C6BD"/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perspectiveFront" fov="5400000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  <p:pic>
          <p:nvPicPr>
            <p:cNvPr id="24580" name="Picture 4" descr="http://fototelegraf.ru/wp-content/uploads/2011/07/v-preddverii-vtoroj-mirovoj-vojny-2-29-830x571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20948766">
              <a:off x="5738783" y="2583058"/>
              <a:ext cx="2724619" cy="1874407"/>
            </a:xfrm>
            <a:prstGeom prst="rect">
              <a:avLst/>
            </a:prstGeom>
            <a:ln w="190500" cap="sq">
              <a:solidFill>
                <a:srgbClr val="C8C6BD"/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perspectiveFront" fov="5400000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  <p:pic>
          <p:nvPicPr>
            <p:cNvPr id="24582" name="Picture 6" descr="http://n-europe.eu/sites/default/files/imagecache/480X340/adolf-hitler_0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551654">
              <a:off x="6223456" y="4330812"/>
              <a:ext cx="2514598" cy="2095498"/>
            </a:xfrm>
            <a:prstGeom prst="rect">
              <a:avLst/>
            </a:prstGeom>
            <a:ln w="190500" cap="sq">
              <a:solidFill>
                <a:srgbClr val="C8C6BD"/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perspectiveFront" fov="5400000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</p:grp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4282" y="142852"/>
            <a:ext cx="8572560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Адольф Гітлер – 20 </a:t>
            </a:r>
            <a:r>
              <a:rPr lang="ru-RU" sz="28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квітня</a:t>
            </a:r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1889 – 30 </a:t>
            </a:r>
            <a:r>
              <a:rPr lang="ru-RU" sz="28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квітня</a:t>
            </a:r>
            <a:endParaRPr lang="ru-RU" sz="28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uk-UA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1945 </a:t>
            </a:r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рейхсканцлер </a:t>
            </a:r>
            <a:r>
              <a:rPr lang="ru-RU" sz="28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Німеччини</a:t>
            </a:r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 </a:t>
            </a:r>
            <a:r>
              <a:rPr lang="ru-RU" sz="28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</a:t>
            </a:r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 1933 по 1945 </a:t>
            </a:r>
            <a:r>
              <a:rPr lang="ru-RU" sz="28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рік</a:t>
            </a:r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, </a:t>
            </a:r>
            <a:r>
              <a:rPr lang="ru-RU" sz="28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провідник</a:t>
            </a:r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28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Націонал-соціалістичної</a:t>
            </a:r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28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робітничої</a:t>
            </a:r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28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партії</a:t>
            </a:r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28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Німеччини</a:t>
            </a:r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. (НСДАП), </a:t>
            </a:r>
            <a:r>
              <a:rPr lang="ru-RU" sz="28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ідеолог</a:t>
            </a:r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 нацизму.</a:t>
            </a:r>
            <a:endParaRPr lang="ru-RU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6" name="Picture 2" descr="http://historyblog.ru/wp-content/%D0%B0%D0%B4%D0%BE%D0%BB%D1%8C%D1%84-%D0%93%D0%B8%D1%82%D0%BB%D0%B5%D1%80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2571744"/>
            <a:ext cx="2662490" cy="38576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8" name="Picture 4" descr="http://www.dmitrysmor.ru/upload/images/100_velikih/3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571744"/>
            <a:ext cx="2571768" cy="37003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30" name="Picture 6" descr="http://2.bp.blogspot.com/-RFyMBJuqcaE/UK4iw_4XFQI/AAAAAAAAJqQ/ewTZxz6Ltxg/s1600/%D0%93%D0%B8%D1%82%D0%BB%D0%B5%D1%80+(9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1802" y="3429000"/>
            <a:ext cx="2882685" cy="22203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357166"/>
            <a:ext cx="57150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Адольф </a:t>
            </a:r>
            <a:r>
              <a:rPr lang="ru-RU" sz="24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Шиклигрубер</a:t>
            </a: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(Гітлер) </a:t>
            </a:r>
            <a:r>
              <a:rPr lang="ru-RU" sz="24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народився</a:t>
            </a: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20 </a:t>
            </a:r>
            <a:r>
              <a:rPr lang="ru-RU" sz="24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квітня</a:t>
            </a: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1889-го року в </a:t>
            </a:r>
            <a:r>
              <a:rPr lang="ru-RU" sz="24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австрійському</a:t>
            </a: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містечку</a:t>
            </a: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Браунау</a:t>
            </a: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на </a:t>
            </a:r>
            <a:r>
              <a:rPr lang="ru-RU" sz="24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рі</a:t>
            </a:r>
            <a:r>
              <a:rPr lang="uk-UA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</a:t>
            </a:r>
            <a:r>
              <a:rPr lang="ru-RU" sz="24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ці</a:t>
            </a: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Інн</a:t>
            </a: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sz="24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неподалік</a:t>
            </a: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від</a:t>
            </a: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границі</a:t>
            </a: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</a:t>
            </a: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Німеччиною</a:t>
            </a: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  <a:endParaRPr lang="ru-RU" sz="24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14612" y="2143116"/>
            <a:ext cx="61436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Гітлер Адольф </a:t>
            </a:r>
            <a:r>
              <a:rPr lang="ru-RU" sz="2400" b="1" i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дуже</a:t>
            </a:r>
            <a:r>
              <a:rPr lang="ru-RU" sz="2400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любив свою </a:t>
            </a:r>
            <a:r>
              <a:rPr lang="ru-RU" sz="2400" b="1" i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матір</a:t>
            </a:r>
            <a:r>
              <a:rPr lang="ru-RU" sz="2400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, </a:t>
            </a:r>
            <a:r>
              <a:rPr lang="ru-RU" sz="2400" b="1" i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незважаючи</a:t>
            </a:r>
            <a:r>
              <a:rPr lang="ru-RU" sz="2400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</a:t>
            </a:r>
            <a:r>
              <a:rPr lang="ru-RU" sz="2400" b="1" i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навіть</a:t>
            </a:r>
            <a:r>
              <a:rPr lang="ru-RU" sz="2400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на те, </a:t>
            </a:r>
            <a:r>
              <a:rPr lang="ru-RU" sz="2400" b="1" i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що</a:t>
            </a:r>
            <a:r>
              <a:rPr lang="ru-RU" sz="2400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вона </a:t>
            </a:r>
            <a:r>
              <a:rPr lang="ru-RU" sz="2400" b="1" i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вважала</a:t>
            </a:r>
            <a:r>
              <a:rPr lang="ru-RU" sz="2400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</a:t>
            </a:r>
            <a:r>
              <a:rPr lang="ru-RU" sz="2400" b="1" i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його</a:t>
            </a:r>
            <a:r>
              <a:rPr lang="ru-RU" sz="2400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«</a:t>
            </a:r>
            <a:r>
              <a:rPr lang="ru-RU" sz="2400" b="1" i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божевільним</a:t>
            </a:r>
            <a:r>
              <a:rPr lang="ru-RU" sz="2400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», </a:t>
            </a:r>
            <a:r>
              <a:rPr lang="ru-RU" sz="2400" b="1" i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відзначаючи</a:t>
            </a:r>
            <a:r>
              <a:rPr lang="ru-RU" sz="2400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, </a:t>
            </a:r>
            <a:r>
              <a:rPr lang="ru-RU" sz="2400" b="1" i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що</a:t>
            </a:r>
            <a:r>
              <a:rPr lang="ru-RU" sz="2400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</a:t>
            </a:r>
            <a:r>
              <a:rPr lang="ru-RU" sz="2400" b="1" i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її</a:t>
            </a:r>
            <a:r>
              <a:rPr lang="ru-RU" sz="2400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</a:t>
            </a:r>
            <a:r>
              <a:rPr lang="ru-RU" sz="2400" b="1" i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дитина</a:t>
            </a:r>
            <a:r>
              <a:rPr lang="ru-RU" sz="2400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не схожа на </a:t>
            </a:r>
            <a:r>
              <a:rPr lang="ru-RU" sz="2400" b="1" i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інших</a:t>
            </a:r>
            <a:r>
              <a:rPr lang="ru-RU" sz="2400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</a:t>
            </a:r>
            <a:r>
              <a:rPr lang="ru-RU" sz="2400" b="1" i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дітей</a:t>
            </a:r>
            <a:r>
              <a:rPr lang="ru-RU" sz="2400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.</a:t>
            </a:r>
            <a:endParaRPr lang="ru-RU" sz="2400" b="1" i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4071942"/>
            <a:ext cx="707236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Адольф Гітлер почав </a:t>
            </a:r>
            <a:r>
              <a:rPr lang="ru-RU" sz="24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відвідувати</a:t>
            </a: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школу при </a:t>
            </a:r>
            <a:r>
              <a:rPr lang="ru-RU" sz="24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місцевому</a:t>
            </a: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бенедиктинському</a:t>
            </a: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монастирі</a:t>
            </a: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 Там у </a:t>
            </a:r>
            <a:r>
              <a:rPr lang="ru-RU" sz="24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нього</a:t>
            </a: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з’явилася</a:t>
            </a: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мрія</a:t>
            </a: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стати </a:t>
            </a:r>
            <a:r>
              <a:rPr lang="ru-RU" sz="24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католицьким</a:t>
            </a: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священиком</a:t>
            </a: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 </a:t>
            </a:r>
            <a:r>
              <a:rPr lang="ru-RU" sz="24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Захоплення</a:t>
            </a: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католицизмом </a:t>
            </a:r>
            <a:r>
              <a:rPr lang="ru-RU" sz="24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виявилося</a:t>
            </a: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недовгим</a:t>
            </a: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sz="24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хоча</a:t>
            </a: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певна</a:t>
            </a: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тяга до </a:t>
            </a:r>
            <a:r>
              <a:rPr lang="ru-RU" sz="24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різного</a:t>
            </a: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роду </a:t>
            </a:r>
            <a:r>
              <a:rPr lang="ru-RU" sz="24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релігійних</a:t>
            </a: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ритуалів</a:t>
            </a: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збереглася</a:t>
            </a: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в Адольфа Гітлер на все </a:t>
            </a:r>
            <a:r>
              <a:rPr lang="ru-RU" sz="24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життя</a:t>
            </a: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  <a:endParaRPr lang="ru-RU" sz="24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/>
          <p:cNvGrpSpPr/>
          <p:nvPr/>
        </p:nvGrpSpPr>
        <p:grpSpPr>
          <a:xfrm>
            <a:off x="285721" y="1357298"/>
            <a:ext cx="2428892" cy="5045839"/>
            <a:chOff x="285721" y="1357298"/>
            <a:chExt cx="2428892" cy="5045839"/>
          </a:xfrm>
        </p:grpSpPr>
        <p:pic>
          <p:nvPicPr>
            <p:cNvPr id="15362" name="Picture 2" descr="Alois Hitler.jpe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00034" y="1357298"/>
              <a:ext cx="2193935" cy="3929090"/>
            </a:xfrm>
            <a:prstGeom prst="rect">
              <a:avLst/>
            </a:prstGeom>
            <a:noFill/>
          </p:spPr>
        </p:pic>
        <p:sp>
          <p:nvSpPr>
            <p:cNvPr id="7" name="Прямоугольник 6"/>
            <p:cNvSpPr/>
            <p:nvPr/>
          </p:nvSpPr>
          <p:spPr>
            <a:xfrm>
              <a:off x="285721" y="5572140"/>
              <a:ext cx="2428892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b="1" dirty="0" err="1" smtClean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gradFill>
                    <a:gsLst>
                      <a:gs pos="0">
                        <a:srgbClr val="FFFFFF">
                          <a:tint val="40000"/>
                          <a:satMod val="250000"/>
                        </a:srgbClr>
                      </a:gs>
                      <a:gs pos="9000">
                        <a:srgbClr val="FFFFFF">
                          <a:tint val="52000"/>
                          <a:satMod val="300000"/>
                        </a:srgbClr>
                      </a:gs>
                      <a:gs pos="50000">
                        <a:srgbClr val="FFFFFF">
                          <a:shade val="20000"/>
                          <a:satMod val="300000"/>
                        </a:srgbClr>
                      </a:gs>
                      <a:gs pos="79000">
                        <a:srgbClr val="FFFFFF">
                          <a:tint val="52000"/>
                          <a:satMod val="300000"/>
                        </a:srgbClr>
                      </a:gs>
                      <a:gs pos="100000">
                        <a:srgbClr val="FFFFFF">
                          <a:tint val="40000"/>
                          <a:satMod val="250000"/>
                        </a:srgbClr>
                      </a:gs>
                    </a:gsLst>
                    <a:lin ang="5400000"/>
                  </a:gradFill>
                </a:rPr>
                <a:t>Батько</a:t>
              </a:r>
              <a:r>
                <a:rPr lang="ru-RU" sz="2400" b="1" dirty="0" smtClean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gradFill>
                    <a:gsLst>
                      <a:gs pos="0">
                        <a:srgbClr val="FFFFFF">
                          <a:tint val="40000"/>
                          <a:satMod val="250000"/>
                        </a:srgbClr>
                      </a:gs>
                      <a:gs pos="9000">
                        <a:srgbClr val="FFFFFF">
                          <a:tint val="52000"/>
                          <a:satMod val="300000"/>
                        </a:srgbClr>
                      </a:gs>
                      <a:gs pos="50000">
                        <a:srgbClr val="FFFFFF">
                          <a:shade val="20000"/>
                          <a:satMod val="300000"/>
                        </a:srgbClr>
                      </a:gs>
                      <a:gs pos="79000">
                        <a:srgbClr val="FFFFFF">
                          <a:tint val="52000"/>
                          <a:satMod val="300000"/>
                        </a:srgbClr>
                      </a:gs>
                      <a:gs pos="100000">
                        <a:srgbClr val="FFFFFF">
                          <a:tint val="40000"/>
                          <a:satMod val="250000"/>
                        </a:srgbClr>
                      </a:gs>
                    </a:gsLst>
                    <a:lin ang="5400000"/>
                  </a:gradFill>
                </a:rPr>
                <a:t> — </a:t>
              </a:r>
              <a:r>
                <a:rPr lang="ru-RU" sz="2400" b="1" dirty="0" err="1" smtClean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gradFill>
                    <a:gsLst>
                      <a:gs pos="0">
                        <a:srgbClr val="FFFFFF">
                          <a:tint val="40000"/>
                          <a:satMod val="250000"/>
                        </a:srgbClr>
                      </a:gs>
                      <a:gs pos="9000">
                        <a:srgbClr val="FFFFFF">
                          <a:tint val="52000"/>
                          <a:satMod val="300000"/>
                        </a:srgbClr>
                      </a:gs>
                      <a:gs pos="50000">
                        <a:srgbClr val="FFFFFF">
                          <a:shade val="20000"/>
                          <a:satMod val="300000"/>
                        </a:srgbClr>
                      </a:gs>
                      <a:gs pos="79000">
                        <a:srgbClr val="FFFFFF">
                          <a:tint val="52000"/>
                          <a:satMod val="300000"/>
                        </a:srgbClr>
                      </a:gs>
                      <a:gs pos="100000">
                        <a:srgbClr val="FFFFFF">
                          <a:tint val="40000"/>
                          <a:satMod val="250000"/>
                        </a:srgbClr>
                      </a:gs>
                    </a:gsLst>
                    <a:lin ang="5400000"/>
                  </a:gradFill>
                </a:rPr>
                <a:t>Алоїс</a:t>
              </a:r>
              <a:r>
                <a:rPr lang="ru-RU" sz="2400" b="1" dirty="0" smtClean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gradFill>
                    <a:gsLst>
                      <a:gs pos="0">
                        <a:srgbClr val="FFFFFF">
                          <a:tint val="40000"/>
                          <a:satMod val="250000"/>
                        </a:srgbClr>
                      </a:gs>
                      <a:gs pos="9000">
                        <a:srgbClr val="FFFFFF">
                          <a:tint val="52000"/>
                          <a:satMod val="300000"/>
                        </a:srgbClr>
                      </a:gs>
                      <a:gs pos="50000">
                        <a:srgbClr val="FFFFFF">
                          <a:shade val="20000"/>
                          <a:satMod val="300000"/>
                        </a:srgbClr>
                      </a:gs>
                      <a:gs pos="79000">
                        <a:srgbClr val="FFFFFF">
                          <a:tint val="52000"/>
                          <a:satMod val="300000"/>
                        </a:srgbClr>
                      </a:gs>
                      <a:gs pos="100000">
                        <a:srgbClr val="FFFFFF">
                          <a:tint val="40000"/>
                          <a:satMod val="250000"/>
                        </a:srgbClr>
                      </a:gs>
                    </a:gsLst>
                    <a:lin ang="5400000"/>
                  </a:gradFill>
                </a:rPr>
                <a:t> </a:t>
              </a:r>
              <a:r>
                <a:rPr lang="ru-RU" sz="2400" b="1" dirty="0" err="1" smtClean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gradFill>
                    <a:gsLst>
                      <a:gs pos="0">
                        <a:srgbClr val="FFFFFF">
                          <a:tint val="40000"/>
                          <a:satMod val="250000"/>
                        </a:srgbClr>
                      </a:gs>
                      <a:gs pos="9000">
                        <a:srgbClr val="FFFFFF">
                          <a:tint val="52000"/>
                          <a:satMod val="300000"/>
                        </a:srgbClr>
                      </a:gs>
                      <a:gs pos="50000">
                        <a:srgbClr val="FFFFFF">
                          <a:shade val="20000"/>
                          <a:satMod val="300000"/>
                        </a:srgbClr>
                      </a:gs>
                      <a:gs pos="79000">
                        <a:srgbClr val="FFFFFF">
                          <a:tint val="52000"/>
                          <a:satMod val="300000"/>
                        </a:srgbClr>
                      </a:gs>
                      <a:gs pos="100000">
                        <a:srgbClr val="FFFFFF">
                          <a:tint val="40000"/>
                          <a:satMod val="250000"/>
                        </a:srgbClr>
                      </a:gs>
                    </a:gsLst>
                    <a:lin ang="5400000"/>
                  </a:gradFill>
                </a:rPr>
                <a:t>Шикльґрубер</a:t>
              </a:r>
              <a:endParaRPr lang="ru-RU" sz="2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endParaRP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3143240" y="1571612"/>
            <a:ext cx="2371153" cy="4422662"/>
            <a:chOff x="3143240" y="1571612"/>
            <a:chExt cx="2371153" cy="4422662"/>
          </a:xfrm>
        </p:grpSpPr>
        <p:pic>
          <p:nvPicPr>
            <p:cNvPr id="15364" name="Picture 4" descr="Bundesarchiv Bild 183-1989-0322-506, Adolf Hitler, Kinderbild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214678" y="1571612"/>
              <a:ext cx="2299715" cy="3357586"/>
            </a:xfrm>
            <a:prstGeom prst="rect">
              <a:avLst/>
            </a:prstGeom>
            <a:noFill/>
          </p:spPr>
        </p:pic>
        <p:sp>
          <p:nvSpPr>
            <p:cNvPr id="8" name="Прямоугольник 7"/>
            <p:cNvSpPr/>
            <p:nvPr/>
          </p:nvSpPr>
          <p:spPr>
            <a:xfrm>
              <a:off x="3143240" y="5286388"/>
              <a:ext cx="2357454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000" b="1" dirty="0" smtClean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gradFill>
                    <a:gsLst>
                      <a:gs pos="0">
                        <a:srgbClr val="FFFFFF">
                          <a:tint val="40000"/>
                          <a:satMod val="250000"/>
                        </a:srgbClr>
                      </a:gs>
                      <a:gs pos="9000">
                        <a:srgbClr val="FFFFFF">
                          <a:tint val="52000"/>
                          <a:satMod val="300000"/>
                        </a:srgbClr>
                      </a:gs>
                      <a:gs pos="50000">
                        <a:srgbClr val="FFFFFF">
                          <a:shade val="20000"/>
                          <a:satMod val="300000"/>
                        </a:srgbClr>
                      </a:gs>
                      <a:gs pos="79000">
                        <a:srgbClr val="FFFFFF">
                          <a:tint val="52000"/>
                          <a:satMod val="300000"/>
                        </a:srgbClr>
                      </a:gs>
                      <a:gs pos="100000">
                        <a:srgbClr val="FFFFFF">
                          <a:tint val="40000"/>
                          <a:satMod val="250000"/>
                        </a:srgbClr>
                      </a:gs>
                    </a:gsLst>
                    <a:lin ang="5400000"/>
                  </a:gradFill>
                </a:rPr>
                <a:t>Адольф Гітлер в </a:t>
              </a:r>
              <a:r>
                <a:rPr lang="ru-RU" sz="2000" b="1" dirty="0" err="1" smtClean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gradFill>
                    <a:gsLst>
                      <a:gs pos="0">
                        <a:srgbClr val="FFFFFF">
                          <a:tint val="40000"/>
                          <a:satMod val="250000"/>
                        </a:srgbClr>
                      </a:gs>
                      <a:gs pos="9000">
                        <a:srgbClr val="FFFFFF">
                          <a:tint val="52000"/>
                          <a:satMod val="300000"/>
                        </a:srgbClr>
                      </a:gs>
                      <a:gs pos="50000">
                        <a:srgbClr val="FFFFFF">
                          <a:shade val="20000"/>
                          <a:satMod val="300000"/>
                        </a:srgbClr>
                      </a:gs>
                      <a:gs pos="79000">
                        <a:srgbClr val="FFFFFF">
                          <a:tint val="52000"/>
                          <a:satMod val="300000"/>
                        </a:srgbClr>
                      </a:gs>
                      <a:gs pos="100000">
                        <a:srgbClr val="FFFFFF">
                          <a:tint val="40000"/>
                          <a:satMod val="250000"/>
                        </a:srgbClr>
                      </a:gs>
                    </a:gsLst>
                    <a:lin ang="5400000"/>
                  </a:gradFill>
                </a:rPr>
                <a:t>дитинстві</a:t>
              </a:r>
              <a:r>
                <a:rPr lang="ru-RU" sz="2000" b="1" dirty="0" smtClean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gradFill>
                    <a:gsLst>
                      <a:gs pos="0">
                        <a:srgbClr val="FFFFFF">
                          <a:tint val="40000"/>
                          <a:satMod val="250000"/>
                        </a:srgbClr>
                      </a:gs>
                      <a:gs pos="9000">
                        <a:srgbClr val="FFFFFF">
                          <a:tint val="52000"/>
                          <a:satMod val="300000"/>
                        </a:srgbClr>
                      </a:gs>
                      <a:gs pos="50000">
                        <a:srgbClr val="FFFFFF">
                          <a:shade val="20000"/>
                          <a:satMod val="300000"/>
                        </a:srgbClr>
                      </a:gs>
                      <a:gs pos="79000">
                        <a:srgbClr val="FFFFFF">
                          <a:tint val="52000"/>
                          <a:satMod val="300000"/>
                        </a:srgbClr>
                      </a:gs>
                      <a:gs pos="100000">
                        <a:srgbClr val="FFFFFF">
                          <a:tint val="40000"/>
                          <a:satMod val="250000"/>
                        </a:srgbClr>
                      </a:gs>
                    </a:gsLst>
                    <a:lin ang="5400000"/>
                  </a:gradFill>
                </a:rPr>
                <a:t>.</a:t>
              </a:r>
              <a:endParaRPr lang="ru-RU" sz="2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5929322" y="1428736"/>
            <a:ext cx="3031607" cy="4533631"/>
            <a:chOff x="5929322" y="1428736"/>
            <a:chExt cx="3031607" cy="4533631"/>
          </a:xfrm>
        </p:grpSpPr>
        <p:pic>
          <p:nvPicPr>
            <p:cNvPr id="15366" name="Picture 6" descr="Klara Hitler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929322" y="1428736"/>
              <a:ext cx="2786082" cy="3881941"/>
            </a:xfrm>
            <a:prstGeom prst="rect">
              <a:avLst/>
            </a:prstGeom>
            <a:noFill/>
          </p:spPr>
        </p:pic>
        <p:sp>
          <p:nvSpPr>
            <p:cNvPr id="9" name="Прямоугольник 8"/>
            <p:cNvSpPr/>
            <p:nvPr/>
          </p:nvSpPr>
          <p:spPr>
            <a:xfrm>
              <a:off x="6000760" y="5500702"/>
              <a:ext cx="296016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b="1" dirty="0" err="1" smtClean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gradFill>
                    <a:gsLst>
                      <a:gs pos="0">
                        <a:srgbClr val="FFFFFF">
                          <a:tint val="40000"/>
                          <a:satMod val="250000"/>
                        </a:srgbClr>
                      </a:gs>
                      <a:gs pos="9000">
                        <a:srgbClr val="FFFFFF">
                          <a:tint val="52000"/>
                          <a:satMod val="300000"/>
                        </a:srgbClr>
                      </a:gs>
                      <a:gs pos="50000">
                        <a:srgbClr val="FFFFFF">
                          <a:shade val="20000"/>
                          <a:satMod val="300000"/>
                        </a:srgbClr>
                      </a:gs>
                      <a:gs pos="79000">
                        <a:srgbClr val="FFFFFF">
                          <a:tint val="52000"/>
                          <a:satMod val="300000"/>
                        </a:srgbClr>
                      </a:gs>
                      <a:gs pos="100000">
                        <a:srgbClr val="FFFFFF">
                          <a:tint val="40000"/>
                          <a:satMod val="250000"/>
                        </a:srgbClr>
                      </a:gs>
                    </a:gsLst>
                    <a:lin ang="5400000"/>
                  </a:gradFill>
                </a:rPr>
                <a:t>Мати</a:t>
              </a:r>
              <a:r>
                <a:rPr lang="ru-RU" sz="2400" b="1" dirty="0" smtClean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gradFill>
                    <a:gsLst>
                      <a:gs pos="0">
                        <a:srgbClr val="FFFFFF">
                          <a:tint val="40000"/>
                          <a:satMod val="250000"/>
                        </a:srgbClr>
                      </a:gs>
                      <a:gs pos="9000">
                        <a:srgbClr val="FFFFFF">
                          <a:tint val="52000"/>
                          <a:satMod val="300000"/>
                        </a:srgbClr>
                      </a:gs>
                      <a:gs pos="50000">
                        <a:srgbClr val="FFFFFF">
                          <a:shade val="20000"/>
                          <a:satMod val="300000"/>
                        </a:srgbClr>
                      </a:gs>
                      <a:gs pos="79000">
                        <a:srgbClr val="FFFFFF">
                          <a:tint val="52000"/>
                          <a:satMod val="300000"/>
                        </a:srgbClr>
                      </a:gs>
                      <a:gs pos="100000">
                        <a:srgbClr val="FFFFFF">
                          <a:tint val="40000"/>
                          <a:satMod val="250000"/>
                        </a:srgbClr>
                      </a:gs>
                    </a:gsLst>
                    <a:lin ang="5400000"/>
                  </a:gradFill>
                </a:rPr>
                <a:t> — Клара Г</a:t>
              </a:r>
              <a:r>
                <a:rPr lang="uk-UA" sz="2400" b="1" dirty="0" err="1" smtClean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gradFill>
                    <a:gsLst>
                      <a:gs pos="0">
                        <a:srgbClr val="FFFFFF">
                          <a:tint val="40000"/>
                          <a:satMod val="250000"/>
                        </a:srgbClr>
                      </a:gs>
                      <a:gs pos="9000">
                        <a:srgbClr val="FFFFFF">
                          <a:tint val="52000"/>
                          <a:satMod val="300000"/>
                        </a:srgbClr>
                      </a:gs>
                      <a:gs pos="50000">
                        <a:srgbClr val="FFFFFF">
                          <a:shade val="20000"/>
                          <a:satMod val="300000"/>
                        </a:srgbClr>
                      </a:gs>
                      <a:gs pos="79000">
                        <a:srgbClr val="FFFFFF">
                          <a:tint val="52000"/>
                          <a:satMod val="300000"/>
                        </a:srgbClr>
                      </a:gs>
                      <a:gs pos="100000">
                        <a:srgbClr val="FFFFFF">
                          <a:tint val="40000"/>
                          <a:satMod val="250000"/>
                        </a:srgbClr>
                      </a:gs>
                    </a:gsLst>
                    <a:lin ang="5400000"/>
                  </a:gradFill>
                </a:rPr>
                <a:t>ітлер</a:t>
              </a:r>
              <a:r>
                <a:rPr lang="ru-RU" sz="2400" b="1" dirty="0" smtClean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gradFill>
                    <a:gsLst>
                      <a:gs pos="0">
                        <a:srgbClr val="FFFFFF">
                          <a:tint val="40000"/>
                          <a:satMod val="250000"/>
                        </a:srgbClr>
                      </a:gs>
                      <a:gs pos="9000">
                        <a:srgbClr val="FFFFFF">
                          <a:tint val="52000"/>
                          <a:satMod val="300000"/>
                        </a:srgbClr>
                      </a:gs>
                      <a:gs pos="50000">
                        <a:srgbClr val="FFFFFF">
                          <a:shade val="20000"/>
                          <a:satMod val="300000"/>
                        </a:srgbClr>
                      </a:gs>
                      <a:gs pos="79000">
                        <a:srgbClr val="FFFFFF">
                          <a:tint val="52000"/>
                          <a:satMod val="300000"/>
                        </a:srgbClr>
                      </a:gs>
                      <a:gs pos="100000">
                        <a:srgbClr val="FFFFFF">
                          <a:tint val="40000"/>
                          <a:satMod val="250000"/>
                        </a:srgbClr>
                      </a:gs>
                    </a:gsLst>
                    <a:lin ang="5400000"/>
                  </a:gradFill>
                </a:rPr>
                <a:t>.</a:t>
              </a:r>
              <a:endParaRPr lang="ru-RU" sz="2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endParaRPr>
            </a:p>
          </p:txBody>
        </p:sp>
      </p:grp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357166"/>
            <a:ext cx="871543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У </a:t>
            </a:r>
            <a:r>
              <a:rPr lang="ru-RU" sz="20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перші</a:t>
            </a:r>
            <a:r>
              <a:rPr lang="ru-RU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шкільні</a:t>
            </a:r>
            <a:r>
              <a:rPr lang="ru-RU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роки Адольф Гітлер </a:t>
            </a:r>
            <a:r>
              <a:rPr lang="ru-RU" sz="20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навчався</a:t>
            </a:r>
            <a:r>
              <a:rPr lang="ru-RU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досить</a:t>
            </a:r>
            <a:r>
              <a:rPr lang="ru-RU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старанно</a:t>
            </a:r>
            <a:r>
              <a:rPr lang="ru-RU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. Але, по </a:t>
            </a:r>
            <a:r>
              <a:rPr lang="ru-RU" sz="20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його</a:t>
            </a:r>
            <a:r>
              <a:rPr lang="ru-RU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власних</a:t>
            </a:r>
            <a:r>
              <a:rPr lang="ru-RU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словах, </a:t>
            </a:r>
            <a:r>
              <a:rPr lang="ru-RU" sz="20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постійні</a:t>
            </a:r>
            <a:r>
              <a:rPr lang="ru-RU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сварки </a:t>
            </a:r>
            <a:r>
              <a:rPr lang="ru-RU" sz="20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з</a:t>
            </a:r>
            <a:r>
              <a:rPr lang="ru-RU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батьком</a:t>
            </a:r>
            <a:r>
              <a:rPr lang="ru-RU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, </a:t>
            </a:r>
            <a:r>
              <a:rPr lang="ru-RU" sz="20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що</a:t>
            </a:r>
            <a:r>
              <a:rPr lang="ru-RU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завзято </a:t>
            </a:r>
            <a:r>
              <a:rPr lang="ru-RU" sz="20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бажав</a:t>
            </a:r>
            <a:r>
              <a:rPr lang="ru-RU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бачити</a:t>
            </a:r>
            <a:r>
              <a:rPr lang="ru-RU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в </a:t>
            </a:r>
            <a:r>
              <a:rPr lang="ru-RU" sz="20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ньому</a:t>
            </a:r>
            <a:r>
              <a:rPr lang="ru-RU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майбутнього</a:t>
            </a:r>
            <a:r>
              <a:rPr lang="ru-RU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чиновника, привели до того, </a:t>
            </a:r>
            <a:r>
              <a:rPr lang="ru-RU" sz="20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що</a:t>
            </a:r>
            <a:r>
              <a:rPr lang="ru-RU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Адольф </a:t>
            </a:r>
            <a:r>
              <a:rPr lang="ru-RU" sz="20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втратив</a:t>
            </a:r>
            <a:r>
              <a:rPr lang="ru-RU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усілякий</a:t>
            </a:r>
            <a:r>
              <a:rPr lang="ru-RU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інтерес</a:t>
            </a:r>
            <a:r>
              <a:rPr lang="ru-RU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до </a:t>
            </a:r>
            <a:r>
              <a:rPr lang="ru-RU" sz="20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одержання</a:t>
            </a:r>
            <a:r>
              <a:rPr lang="ru-RU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високих</a:t>
            </a:r>
            <a:r>
              <a:rPr lang="ru-RU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оцінок</a:t>
            </a:r>
            <a:r>
              <a:rPr lang="ru-RU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. </a:t>
            </a:r>
            <a:r>
              <a:rPr lang="ru-RU" sz="20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Із</a:t>
            </a:r>
            <a:r>
              <a:rPr lang="ru-RU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шостого</a:t>
            </a:r>
            <a:r>
              <a:rPr lang="ru-RU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класу</a:t>
            </a:r>
            <a:r>
              <a:rPr lang="ru-RU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він</a:t>
            </a:r>
            <a:r>
              <a:rPr lang="ru-RU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учився</a:t>
            </a:r>
            <a:r>
              <a:rPr lang="ru-RU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усе </a:t>
            </a:r>
            <a:r>
              <a:rPr lang="ru-RU" sz="20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гірше</a:t>
            </a:r>
            <a:r>
              <a:rPr lang="ru-RU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і</a:t>
            </a:r>
            <a:r>
              <a:rPr lang="ru-RU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гірше</a:t>
            </a:r>
            <a:r>
              <a:rPr lang="ru-RU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. У </a:t>
            </a:r>
            <a:r>
              <a:rPr lang="ru-RU" sz="20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шістнадцять</a:t>
            </a:r>
            <a:r>
              <a:rPr lang="ru-RU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років</a:t>
            </a:r>
            <a:r>
              <a:rPr lang="ru-RU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, так </a:t>
            </a:r>
            <a:r>
              <a:rPr lang="ru-RU" sz="20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і</a:t>
            </a:r>
            <a:r>
              <a:rPr lang="ru-RU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не </a:t>
            </a:r>
            <a:r>
              <a:rPr lang="ru-RU" sz="20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закінчивши</a:t>
            </a:r>
            <a:r>
              <a:rPr lang="ru-RU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повний</a:t>
            </a:r>
            <a:r>
              <a:rPr lang="ru-RU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курс, Адольф </a:t>
            </a:r>
            <a:r>
              <a:rPr lang="ru-RU" sz="20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іде</a:t>
            </a:r>
            <a:r>
              <a:rPr lang="ru-RU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зі</a:t>
            </a:r>
            <a:r>
              <a:rPr lang="ru-RU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школи</a:t>
            </a:r>
            <a:r>
              <a:rPr lang="ru-RU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. </a:t>
            </a:r>
            <a:r>
              <a:rPr lang="ru-RU" sz="20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Згодом</a:t>
            </a:r>
            <a:r>
              <a:rPr lang="ru-RU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він</a:t>
            </a:r>
            <a:r>
              <a:rPr lang="ru-RU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пояснював</a:t>
            </a:r>
            <a:r>
              <a:rPr lang="ru-RU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свій</a:t>
            </a:r>
            <a:r>
              <a:rPr lang="ru-RU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неуспіх</a:t>
            </a:r>
            <a:r>
              <a:rPr lang="ru-RU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тим</a:t>
            </a:r>
            <a:r>
              <a:rPr lang="ru-RU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, </a:t>
            </a:r>
            <a:r>
              <a:rPr lang="ru-RU" sz="20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що</a:t>
            </a:r>
            <a:r>
              <a:rPr lang="ru-RU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його</a:t>
            </a:r>
            <a:r>
              <a:rPr lang="ru-RU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«не </a:t>
            </a:r>
            <a:r>
              <a:rPr lang="ru-RU" sz="20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розуміли</a:t>
            </a:r>
            <a:r>
              <a:rPr lang="ru-RU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» </a:t>
            </a:r>
            <a:r>
              <a:rPr lang="ru-RU" sz="20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учителі</a:t>
            </a:r>
            <a:r>
              <a:rPr lang="ru-RU" sz="2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.</a:t>
            </a:r>
            <a:endParaRPr lang="ru-RU" sz="20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2857496"/>
            <a:ext cx="600079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 </a:t>
            </a:r>
            <a:r>
              <a:rPr lang="ru-RU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січні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1903-го року </a:t>
            </a:r>
            <a:r>
              <a:rPr lang="ru-RU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після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рясного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застілля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в </a:t>
            </a:r>
            <a:r>
              <a:rPr lang="ru-RU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місцевій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таверні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старий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Алоіс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Шикльгрубер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помирає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від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апоплексичного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удару.</a:t>
            </a:r>
          </a:p>
          <a:p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 в </a:t>
            </a:r>
            <a:r>
              <a:rPr lang="ru-RU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грудні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1908-го року в Адольфа </a:t>
            </a:r>
            <a:r>
              <a:rPr lang="ru-RU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від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раку </a:t>
            </a:r>
            <a:r>
              <a:rPr lang="ru-RU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помирає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мати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 </a:t>
            </a:r>
            <a:r>
              <a:rPr lang="ru-RU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Здавалося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сам </a:t>
            </a:r>
            <a:r>
              <a:rPr lang="ru-RU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світ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ополчився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на парубка:</a:t>
            </a:r>
          </a:p>
          <a:p>
            <a:r>
              <a:rPr lang="ru-RU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Починається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«</a:t>
            </a:r>
            <a:r>
              <a:rPr lang="ru-RU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складний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» </a:t>
            </a:r>
            <a:r>
              <a:rPr lang="ru-RU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період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у </a:t>
            </a:r>
            <a:r>
              <a:rPr lang="ru-RU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біографії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молодого </a:t>
            </a:r>
            <a:r>
              <a:rPr lang="ru-RU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Гітлера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 З 1909-го по 1913-і роки </a:t>
            </a:r>
            <a:r>
              <a:rPr lang="ru-RU" sz="2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Адольф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 </a:t>
            </a:r>
            <a:r>
              <a:rPr lang="ru-RU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живе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у </a:t>
            </a:r>
            <a:r>
              <a:rPr lang="ru-RU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Відні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 Гітлер </a:t>
            </a:r>
            <a:r>
              <a:rPr lang="ru-RU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стає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самим </a:t>
            </a:r>
            <a:r>
              <a:rPr lang="ru-RU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дійсним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бурлакою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живучи в </a:t>
            </a:r>
            <a:r>
              <a:rPr lang="ru-RU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нічліжках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і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задовольняючись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благодійною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юшкою. </a:t>
            </a:r>
            <a:r>
              <a:rPr lang="ru-RU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Іноді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йому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вдається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продати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свої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акварелі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але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по </a:t>
            </a:r>
            <a:r>
              <a:rPr lang="ru-RU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дуже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низькій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ціні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8434" name="Picture 2" descr="http://lichnosti.net/photos/1078/ma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2786058"/>
            <a:ext cx="2611456" cy="335758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285728"/>
            <a:ext cx="650085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«Голод </a:t>
            </a:r>
            <a:r>
              <a:rPr lang="ru-RU" sz="2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був</a:t>
            </a:r>
            <a:r>
              <a:rPr lang="ru-RU" sz="2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тоді</a:t>
            </a:r>
            <a:r>
              <a:rPr lang="ru-RU" sz="2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моїм</a:t>
            </a:r>
            <a:r>
              <a:rPr lang="ru-RU" sz="2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вірним</a:t>
            </a:r>
            <a:r>
              <a:rPr lang="ru-RU" sz="2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охоронцем</a:t>
            </a:r>
            <a:r>
              <a:rPr lang="ru-RU" sz="2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; </a:t>
            </a:r>
            <a:r>
              <a:rPr lang="ru-RU" sz="2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він</a:t>
            </a:r>
            <a:r>
              <a:rPr lang="ru-RU" sz="2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ніколи</a:t>
            </a:r>
            <a:r>
              <a:rPr lang="ru-RU" sz="2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не </a:t>
            </a:r>
            <a:r>
              <a:rPr lang="ru-RU" sz="2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залишав</a:t>
            </a:r>
            <a:r>
              <a:rPr lang="ru-RU" sz="2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мене </a:t>
            </a:r>
            <a:r>
              <a:rPr lang="ru-RU" sz="2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ні</a:t>
            </a:r>
            <a:r>
              <a:rPr lang="ru-RU" sz="2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на секунду </a:t>
            </a:r>
            <a:r>
              <a:rPr lang="ru-RU" sz="2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і</a:t>
            </a:r>
            <a:r>
              <a:rPr lang="ru-RU" sz="2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брав участь у </a:t>
            </a:r>
            <a:r>
              <a:rPr lang="ru-RU" sz="2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всьому</a:t>
            </a:r>
            <a:r>
              <a:rPr lang="ru-RU" sz="2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ru-RU" sz="2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що</a:t>
            </a:r>
            <a:r>
              <a:rPr lang="ru-RU" sz="2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б я не </a:t>
            </a:r>
            <a:r>
              <a:rPr lang="ru-RU" sz="2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робив</a:t>
            </a:r>
            <a:r>
              <a:rPr lang="ru-RU" sz="2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  <a:r>
              <a:rPr lang="ru-RU" sz="2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Моє</a:t>
            </a:r>
            <a:r>
              <a:rPr lang="ru-RU" sz="2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життя</a:t>
            </a:r>
            <a:r>
              <a:rPr lang="ru-RU" sz="2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було</a:t>
            </a:r>
            <a:r>
              <a:rPr lang="ru-RU" sz="2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постійною</a:t>
            </a:r>
            <a:r>
              <a:rPr lang="ru-RU" sz="2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боротьбою</a:t>
            </a:r>
            <a:r>
              <a:rPr lang="ru-RU" sz="2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із</a:t>
            </a:r>
            <a:r>
              <a:rPr lang="ru-RU" sz="2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цим</a:t>
            </a:r>
            <a:r>
              <a:rPr lang="ru-RU" sz="2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безжалісним</a:t>
            </a:r>
            <a:r>
              <a:rPr lang="ru-RU" sz="2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другом».</a:t>
            </a:r>
            <a:endParaRPr lang="ru-RU" sz="24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2428868"/>
            <a:ext cx="857256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Однак</a:t>
            </a:r>
            <a: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на </a:t>
            </a:r>
            <a:r>
              <a:rPr lang="ru-RU" sz="28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відміну</a:t>
            </a:r>
            <a: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8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від</a:t>
            </a:r>
            <a: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8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інших</a:t>
            </a:r>
            <a: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бурлак Адольф </a:t>
            </a:r>
            <a:r>
              <a:rPr lang="ru-RU" sz="28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ніколи</a:t>
            </a:r>
            <a: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не </a:t>
            </a:r>
            <a:r>
              <a:rPr lang="ru-RU" sz="28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шукав</a:t>
            </a:r>
            <a: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8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забуття</a:t>
            </a:r>
            <a: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в </a:t>
            </a:r>
            <a:r>
              <a:rPr lang="ru-RU" sz="28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дешевих</a:t>
            </a:r>
            <a: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наркотиках: </a:t>
            </a:r>
            <a:r>
              <a:rPr lang="ru-RU" sz="28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він</a:t>
            </a:r>
            <a: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не пив </a:t>
            </a:r>
            <a:r>
              <a:rPr lang="ru-RU" sz="28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і</a:t>
            </a:r>
            <a: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не курив. </a:t>
            </a:r>
            <a:r>
              <a:rPr lang="ru-RU" sz="28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Більшу</a:t>
            </a:r>
            <a: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8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частину</a:t>
            </a:r>
            <a: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8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свого</a:t>
            </a:r>
            <a: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часу </a:t>
            </a:r>
            <a:r>
              <a:rPr lang="ru-RU" sz="28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він</a:t>
            </a:r>
            <a: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проводив у </a:t>
            </a:r>
            <a:r>
              <a:rPr lang="ru-RU" sz="28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публічних</a:t>
            </a:r>
            <a: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8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бібліотеках</a:t>
            </a:r>
            <a: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 </a:t>
            </a:r>
            <a:r>
              <a:rPr lang="ru-RU" sz="28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Саме</a:t>
            </a:r>
            <a: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в «</a:t>
            </a:r>
            <a:r>
              <a:rPr lang="ru-RU" sz="28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складний</a:t>
            </a:r>
            <a: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» </a:t>
            </a:r>
            <a:r>
              <a:rPr lang="ru-RU" sz="28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період</a:t>
            </a:r>
            <a: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8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були</a:t>
            </a:r>
            <a: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8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закладені</a:t>
            </a:r>
            <a: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8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основи</a:t>
            </a:r>
            <a: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8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пізнього</a:t>
            </a:r>
            <a: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8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світогляду</a:t>
            </a:r>
            <a: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вождя </a:t>
            </a:r>
            <a:r>
              <a:rPr lang="ru-RU" sz="28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Третього</a:t>
            </a:r>
            <a: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 </a:t>
            </a:r>
            <a:r>
              <a:rPr lang="ru-RU" sz="2800" b="1" i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Рейху</a:t>
            </a:r>
            <a:endParaRPr lang="ru-RU" sz="28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image.tsn.ua/media/images2/original/May2011/3834336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635538">
            <a:off x="6349426" y="4770992"/>
            <a:ext cx="2320455" cy="167689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000" dirty="0" smtClean="0"/>
              <a:t>Участь у першій світовій війні</a:t>
            </a:r>
            <a:endParaRPr lang="ru-RU" sz="4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1214423"/>
            <a:ext cx="864399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серпня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1914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почалася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 Перша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світова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війна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 Гітлер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зрадів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звістці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про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війну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Він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негайно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подав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заяву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 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Людвігу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III,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щоб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отримати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дозвіл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служити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в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Баварській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армії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Вже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наступного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дня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йому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запропонували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з'явитися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в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будь-який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баварський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полк.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Він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вибрав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16-й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резервний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Баварський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полк («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полк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Ліста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», на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прізвище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командира). 16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серпня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він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був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зарахований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у 6-й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резервний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батальйон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2-го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баварського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піхотного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полку № 16,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що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складався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добровольців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 1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вересня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переведений в 1-у роту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Баварського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резервного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піхотного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полку № 16. 8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жовтня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присягнув на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вірність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королю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Баварії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та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імператору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Францу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Йосифу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retrobazar.com/upload-files/2474bee32801c51fabfa992cbb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38299" y="1857364"/>
            <a:ext cx="2476381" cy="32861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214282" y="642918"/>
            <a:ext cx="592935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жовтні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1914 року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був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відправлений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на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Західний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фронт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і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29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жовтня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брав участь в 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битві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на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Ізері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а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30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жовтня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по 24 листопада — 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під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Іпром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</a:p>
          <a:p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 листопада 1914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Гітлеру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присвоєно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звання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 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єфрейтора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 9 листопада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він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переведений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зв'язковим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у штаб полку. З 25 листопада по 13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грудня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він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брав участь у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позиційній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війні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Фландрії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 2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грудня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1914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нагороджений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 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Залізним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хрестом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 другого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ступеня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 З 14 по 24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грудня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брав участь у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битві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Французькій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Фландрії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 З 25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грудня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1914 по 9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березня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1915 року —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позиційні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бої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у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Французькій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Фландрії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14744" y="357166"/>
            <a:ext cx="492922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 1915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році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брав участь у 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битві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під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hlinkClick r:id="rId2" tooltip="Битва при Нев-Шапель (ще не написана)"/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Нав-Шапелем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під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Ла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Басса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і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 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Аррасом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 У 1916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році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брав участь у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розвідувальних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і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демонстраційних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боях 6-ї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армії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у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зв'язку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 битвою на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Соммі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 а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також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в 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битві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під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Фромелем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 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і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безпосередньо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в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битві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на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Соммі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 У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квітні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1916 року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знайомиться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 Шарлотт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Лобжуа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 Поранений у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ліве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стегно осколком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гранати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під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Ле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Баргюр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в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першій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битві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на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Соммі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Потрапив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у лазарет Червоного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Хреста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в 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Бееліці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 По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виході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госпіталю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(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березень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1917 року)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повернувся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в полк у 2-у роту 1-го резервного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батальйону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21506" name="Picture 2" descr="http://www.renascentia.ru/hit_s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928670"/>
            <a:ext cx="3250805" cy="471490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85</TotalTime>
  <Words>308</Words>
  <PresentationFormat>Экран (4:3)</PresentationFormat>
  <Paragraphs>31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Участь у першій світовій війні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SamLab.ws</cp:lastModifiedBy>
  <cp:revision>39</cp:revision>
  <dcterms:modified xsi:type="dcterms:W3CDTF">2013-01-24T22:00:45Z</dcterms:modified>
</cp:coreProperties>
</file>