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5" r:id="rId16"/>
    <p:sldId id="276" r:id="rId17"/>
    <p:sldId id="277" r:id="rId18"/>
    <p:sldId id="278" r:id="rId1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озділ за промовчанням" id="{29933059-7A00-4FB0-A97E-0C600047A689}">
          <p14:sldIdLst>
            <p14:sldId id="256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5"/>
            <p14:sldId id="276"/>
            <p14:sldId id="277"/>
            <p14:sldId id="27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18.12.2014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18.12.2014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18.12.2014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18.12.2014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18.12.2014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18.12.2014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18.12.2014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18.12.2014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18.12.2014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18.12.2014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18.12.2014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/>
              <a:t>18.12.2014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022666"/>
            <a:ext cx="6194549" cy="1805455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Виконала</a:t>
            </a:r>
            <a:br>
              <a:rPr lang="uk-UA" dirty="0" smtClean="0"/>
            </a:br>
            <a:r>
              <a:rPr lang="uk-UA" dirty="0" smtClean="0"/>
              <a:t>учениця 11-А класу</a:t>
            </a:r>
            <a:br>
              <a:rPr lang="uk-UA" dirty="0" smtClean="0"/>
            </a:br>
            <a:r>
              <a:rPr lang="uk-UA" dirty="0" smtClean="0"/>
              <a:t>Новоград-Волинської ЗОШ №7</a:t>
            </a:r>
            <a:br>
              <a:rPr lang="uk-UA" dirty="0" smtClean="0"/>
            </a:br>
            <a:r>
              <a:rPr lang="uk-UA" dirty="0" err="1" smtClean="0"/>
              <a:t>Бучинська</a:t>
            </a:r>
            <a:r>
              <a:rPr lang="uk-UA" dirty="0" smtClean="0"/>
              <a:t> Дарія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556792"/>
            <a:ext cx="7175351" cy="1793167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/>
              <a:t>Грош</a:t>
            </a:r>
            <a:r>
              <a:rPr lang="uk-UA" dirty="0" smtClean="0"/>
              <a:t>і: їх функції та види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220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1150938" y="549275"/>
            <a:ext cx="79930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altLang="ru-RU"/>
              <a:t>Симпатична сорока розташувалася на купюрі 2 таки (така – грошова одиниця Бангладеш).</a:t>
            </a:r>
          </a:p>
        </p:txBody>
      </p:sp>
      <p:pic>
        <p:nvPicPr>
          <p:cNvPr id="12290" name="Picture 2" descr="&amp;Gcy;&amp;rcy;&amp;ocy;&amp;shcy;&amp;ocy;&amp;vcy;&amp;acy; &amp;ocy;&amp;dcy;&amp;icy;&amp;ncy;&amp;icy;&amp;tscy;&amp;yacy; &amp;Bcy;&amp;acy;&amp;ncy;&amp;gcy;&amp;lcy;&amp;acy;&amp;dcy;&amp;iecy;&amp;sh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4488" y="1195388"/>
            <a:ext cx="3405187" cy="1657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Прямоугольник 2"/>
          <p:cNvSpPr>
            <a:spLocks noChangeArrowheads="1"/>
          </p:cNvSpPr>
          <p:nvPr/>
        </p:nvSpPr>
        <p:spPr bwMode="auto">
          <a:xfrm>
            <a:off x="1185863" y="3322638"/>
            <a:ext cx="76342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just" eaLnBrk="1" hangingPunct="1"/>
            <a:r>
              <a:rPr lang="ru-RU" altLang="ru-RU"/>
              <a:t>Три долари на островах Кука. Малюнок на грошовій купюрі якнайкраще відповідає цим далеким від цивілізації, загубленим посеред океану екзотичним місцям.</a:t>
            </a:r>
          </a:p>
        </p:txBody>
      </p:sp>
      <p:pic>
        <p:nvPicPr>
          <p:cNvPr id="12292" name="Picture 4" descr="&amp;Tcy;&amp;rcy;&amp;icy; &amp;dcy;&amp;ocy;&amp;lcy;&amp;acy;&amp;rcy;&amp;icy; &amp;ncy;&amp;acy; &amp;ocy;&amp;scy;&amp;tcy;&amp;rcy;&amp;ocy;&amp;vcy;&amp;acy;&amp;khcy; &amp;Kcy;&amp;ucy;&amp;kcy;&amp;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2400" y="4406900"/>
            <a:ext cx="3790950" cy="1849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846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1835150" y="404813"/>
            <a:ext cx="5886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altLang="ru-RU"/>
              <a:t>Зворотна сторона ста доларів Багамських островів:</a:t>
            </a:r>
          </a:p>
        </p:txBody>
      </p:sp>
      <p:pic>
        <p:nvPicPr>
          <p:cNvPr id="13314" name="Picture 2" descr="&amp;Zcy;&amp;vcy;&amp;ocy;&amp;rcy;&amp;ocy;&amp;tcy;&amp;ncy;&amp;acy; &amp;scy;&amp;tcy;&amp;ocy;&amp;rcy;&amp;ocy;&amp;ncy;&amp;acy; &amp;scy;&amp;tcy;&amp;acy; &amp;dcy;&amp;ocy;&amp;lcy;&amp;acy;&amp;rcy;&amp;iukcy;&amp;vcy; &amp;Bcy;&amp;acy;&amp;gcy;&amp;acy;&amp;mcy;&amp;scy;&amp;softcy;&amp;kcy;&amp;icy;&amp;khcy; &amp;ocy;&amp;scy;&amp;tcy;&amp;rcy;&amp;ocy;&amp;vcy;&amp;iukcy;&amp;v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1196975"/>
            <a:ext cx="3770312" cy="1719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Прямоугольник 2"/>
          <p:cNvSpPr>
            <a:spLocks noChangeArrowheads="1"/>
          </p:cNvSpPr>
          <p:nvPr/>
        </p:nvSpPr>
        <p:spPr bwMode="auto">
          <a:xfrm>
            <a:off x="1354138" y="3149600"/>
            <a:ext cx="753903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just" eaLnBrk="1" hangingPunct="1"/>
            <a:r>
              <a:rPr lang="ru-RU" altLang="ru-RU"/>
              <a:t>Бувають і “казкові” гроші. На зворотному боці купюри 20 шведських крон подана ілюстрація до казки С. Лагерлеф “Дивна подорож Нільса Хольгерсона з дикими гусами по Швеції”.</a:t>
            </a:r>
          </a:p>
        </p:txBody>
      </p:sp>
      <p:pic>
        <p:nvPicPr>
          <p:cNvPr id="13316" name="Picture 4" descr="&amp;Kcy;&amp;acy;&amp;zcy;&amp;kcy;&amp;ocy;&amp;vcy;&amp;iukcy; &amp;gcy;&amp;rcy;&amp;ocy;&amp;shcy;&amp;iukcy; – 20 &amp;shcy;&amp;vcy;&amp;iecy;&amp;dcy;&amp;scy;&amp;softcy;&amp;kcy;&amp;icy;&amp;khcy; &amp;kcy;&amp;rcy;&amp;ocy;&amp;n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0525" y="4365625"/>
            <a:ext cx="36830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372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1187450" y="620713"/>
            <a:ext cx="7632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ru-RU" altLang="ru-RU"/>
              <a:t>Є і “спортивні” гроші: наприклад, 10 доларів Сінгапуру і 10 доларів Нової Зеландії.</a:t>
            </a:r>
          </a:p>
        </p:txBody>
      </p:sp>
      <p:pic>
        <p:nvPicPr>
          <p:cNvPr id="14338" name="Picture 2" descr="10 &amp;dcy;&amp;ocy;&amp;lcy;&amp;acy;&amp;rcy;&amp;iukcy;&amp;vcy; &amp;Scy;&amp;iukcy;&amp;ncy;&amp;gcy;&amp;acy;&amp;pcy;&amp;ucy;&amp;rcy;&amp;u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1557338"/>
            <a:ext cx="4762500" cy="2276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10 &amp;dcy;&amp;ocy;&amp;lcy;&amp;acy;&amp;rcy;&amp;iukcy;&amp;vcy; &amp;Ncy;&amp;ocy;&amp;vcy;&amp;ocy;&amp;yicy; &amp;Zcy;&amp;iecy;&amp;lcy;&amp;acy;&amp;ncy;&amp;dcy;&amp;iukcy;&amp;yi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6975" y="4076700"/>
            <a:ext cx="4762500" cy="2257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643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1258888" y="404813"/>
            <a:ext cx="75612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altLang="ru-RU"/>
              <a:t>У Румунії була випущена грошова банкнота, присвячена сонячному затемненню 11 серпня 1999 року. Затемнення добре спостерігалося на території всієї Європи, а в столиці Румунії – Бухаресті – було повним.</a:t>
            </a:r>
          </a:p>
        </p:txBody>
      </p:sp>
      <p:pic>
        <p:nvPicPr>
          <p:cNvPr id="15362" name="Picture 2" descr="&amp;Rcy;&amp;ucy;&amp;mcy;&amp;ucy;&amp;ncy;&amp;scy;&amp;softcy;&amp;kcy;&amp;acy; &amp;bcy;&amp;acy;&amp;ncy;&amp;kcy;&amp;ncy;&amp;ocy;&amp;tcy;&amp;acy;, &amp;pcy;&amp;rcy;&amp;icy;&amp;scy;&amp;vcy;&amp;yacy;&amp;chcy;&amp;iecy;&amp;ncy;&amp;acy; &amp;scy;&amp;ocy;&amp;ncy;&amp;yacy;&amp;chcy;&amp;ncy;&amp;ocy;&amp;mcy;&amp;ucy; &amp;zcy;&amp;acy;&amp;tcy;&amp;iecy;&amp;mcy;&amp;ncy;&amp;iecy;&amp;ncy;&amp;ncy;&amp;yu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1628775"/>
            <a:ext cx="3898900" cy="1700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2" name="Прямоугольник 2"/>
          <p:cNvSpPr>
            <a:spLocks noChangeArrowheads="1"/>
          </p:cNvSpPr>
          <p:nvPr/>
        </p:nvSpPr>
        <p:spPr bwMode="auto">
          <a:xfrm>
            <a:off x="971550" y="3716338"/>
            <a:ext cx="7897813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just" eaLnBrk="1" hangingPunct="1"/>
            <a:r>
              <a:rPr lang="ru-RU" altLang="ru-RU"/>
              <a:t>	Загалом, грошові банкноти різних країн з кожним роком стають красивішими. На грошах все менше політичних і релігійних сюжетів, все більше пейзажів, історичних пам’ятників, портретів творчих діячів. На сьогодні гроші можна розглядати як один із засобів для залучення туристів. Дійсно, барвисті образи на грошових купюрах представляють будь-яку країну набагато наочніше, ніж її герб, прапор або інша державна символіка. При цьому гроші стають менше за розміром – це відбувається із-за економії матеріалів і для зручності використання. Захист від підробок усе більш удосконалюється, росте випуск пластикових грошей.</a:t>
            </a:r>
          </a:p>
        </p:txBody>
      </p:sp>
    </p:spTree>
    <p:extLst>
      <p:ext uri="{BB962C8B-B14F-4D97-AF65-F5344CB8AC3E}">
        <p14:creationId xmlns:p14="http://schemas.microsoft.com/office/powerpoint/2010/main" val="2019727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1680" y="332656"/>
            <a:ext cx="6273962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Цікаві</a:t>
            </a:r>
            <a:r>
              <a:rPr lang="ru-RU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факти</a:t>
            </a:r>
            <a:r>
              <a:rPr lang="ru-RU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про </a:t>
            </a:r>
            <a:r>
              <a:rPr lang="ru-RU" sz="4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гроші</a:t>
            </a:r>
            <a:endParaRPr lang="ru-RU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315" name="Прямоугольник 4"/>
          <p:cNvSpPr>
            <a:spLocks noChangeArrowheads="1"/>
          </p:cNvSpPr>
          <p:nvPr/>
        </p:nvSpPr>
        <p:spPr bwMode="auto">
          <a:xfrm>
            <a:off x="1393825" y="1484313"/>
            <a:ext cx="70580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just" eaLnBrk="1" hangingPunct="1"/>
            <a:r>
              <a:rPr lang="ru-RU" altLang="ru-RU" b="1" dirty="0" err="1"/>
              <a:t>Гроші</a:t>
            </a:r>
            <a:r>
              <a:rPr lang="ru-RU" altLang="ru-RU" b="1" dirty="0"/>
              <a:t> і </a:t>
            </a:r>
            <a:r>
              <a:rPr lang="ru-RU" altLang="ru-RU" b="1" dirty="0" err="1"/>
              <a:t>покарання</a:t>
            </a:r>
            <a:endParaRPr lang="ru-RU" altLang="ru-RU" dirty="0"/>
          </a:p>
          <a:p>
            <a:pPr algn="just" eaLnBrk="1" hangingPunct="1"/>
            <a:r>
              <a:rPr lang="ru-RU" altLang="ru-RU" dirty="0"/>
              <a:t>Не </a:t>
            </a:r>
            <a:r>
              <a:rPr lang="ru-RU" altLang="ru-RU" dirty="0" err="1"/>
              <a:t>встигли</a:t>
            </a:r>
            <a:r>
              <a:rPr lang="ru-RU" altLang="ru-RU" dirty="0"/>
              <a:t> </a:t>
            </a:r>
            <a:r>
              <a:rPr lang="ru-RU" altLang="ru-RU" dirty="0" err="1"/>
              <a:t>з’явитися</a:t>
            </a:r>
            <a:r>
              <a:rPr lang="ru-RU" altLang="ru-RU" dirty="0"/>
              <a:t> </a:t>
            </a:r>
            <a:r>
              <a:rPr lang="ru-RU" altLang="ru-RU" dirty="0" err="1"/>
              <a:t>перші</a:t>
            </a:r>
            <a:r>
              <a:rPr lang="ru-RU" altLang="ru-RU" dirty="0"/>
              <a:t> </a:t>
            </a:r>
            <a:r>
              <a:rPr lang="ru-RU" altLang="ru-RU" dirty="0" err="1"/>
              <a:t>гроші</a:t>
            </a:r>
            <a:r>
              <a:rPr lang="ru-RU" altLang="ru-RU" dirty="0"/>
              <a:t>, як </a:t>
            </a:r>
            <a:r>
              <a:rPr lang="ru-RU" altLang="ru-RU" dirty="0" err="1"/>
              <a:t>їх</a:t>
            </a:r>
            <a:r>
              <a:rPr lang="ru-RU" altLang="ru-RU" dirty="0"/>
              <a:t> почали активно </a:t>
            </a:r>
            <a:r>
              <a:rPr lang="ru-RU" altLang="ru-RU" dirty="0" err="1"/>
              <a:t>підробляти</a:t>
            </a:r>
            <a:r>
              <a:rPr lang="ru-RU" altLang="ru-RU" dirty="0"/>
              <a:t>. Доля перших </a:t>
            </a:r>
            <a:r>
              <a:rPr lang="ru-RU" altLang="ru-RU" dirty="0" err="1"/>
              <a:t>фальшивомонетників</a:t>
            </a:r>
            <a:r>
              <a:rPr lang="ru-RU" altLang="ru-RU" dirty="0"/>
              <a:t> </a:t>
            </a:r>
            <a:r>
              <a:rPr lang="ru-RU" altLang="ru-RU" dirty="0" err="1"/>
              <a:t>була</a:t>
            </a:r>
            <a:r>
              <a:rPr lang="ru-RU" altLang="ru-RU" dirty="0"/>
              <a:t> незавидною: з ними </a:t>
            </a:r>
            <a:r>
              <a:rPr lang="ru-RU" altLang="ru-RU" dirty="0" err="1"/>
              <a:t>жорстоко</a:t>
            </a:r>
            <a:r>
              <a:rPr lang="ru-RU" altLang="ru-RU" dirty="0"/>
              <a:t> </a:t>
            </a:r>
            <a:r>
              <a:rPr lang="ru-RU" altLang="ru-RU" dirty="0" err="1"/>
              <a:t>розправлялися</a:t>
            </a:r>
            <a:r>
              <a:rPr lang="ru-RU" altLang="ru-RU" dirty="0"/>
              <a:t>. У </a:t>
            </a:r>
            <a:r>
              <a:rPr lang="ru-RU" altLang="ru-RU" dirty="0" err="1"/>
              <a:t>Стародавній</a:t>
            </a:r>
            <a:r>
              <a:rPr lang="ru-RU" altLang="ru-RU" dirty="0"/>
              <a:t> </a:t>
            </a:r>
            <a:r>
              <a:rPr lang="ru-RU" altLang="ru-RU" dirty="0" err="1"/>
              <a:t>Русі</a:t>
            </a:r>
            <a:r>
              <a:rPr lang="ru-RU" altLang="ru-RU" dirty="0"/>
              <a:t> </a:t>
            </a:r>
            <a:r>
              <a:rPr lang="ru-RU" altLang="ru-RU" dirty="0" err="1"/>
              <a:t>злочинців</a:t>
            </a:r>
            <a:r>
              <a:rPr lang="ru-RU" altLang="ru-RU" dirty="0"/>
              <a:t> </a:t>
            </a:r>
            <a:r>
              <a:rPr lang="ru-RU" altLang="ru-RU" dirty="0" err="1"/>
              <a:t>спалювали</a:t>
            </a:r>
            <a:r>
              <a:rPr lang="ru-RU" altLang="ru-RU" dirty="0"/>
              <a:t>, кидали на </a:t>
            </a:r>
            <a:r>
              <a:rPr lang="ru-RU" altLang="ru-RU" dirty="0" err="1"/>
              <a:t>розтерзання</a:t>
            </a:r>
            <a:r>
              <a:rPr lang="ru-RU" altLang="ru-RU" dirty="0"/>
              <a:t> диким </a:t>
            </a:r>
            <a:r>
              <a:rPr lang="ru-RU" altLang="ru-RU" dirty="0" err="1"/>
              <a:t>звірам</a:t>
            </a:r>
            <a:r>
              <a:rPr lang="ru-RU" altLang="ru-RU" dirty="0"/>
              <a:t>, вливали </a:t>
            </a:r>
            <a:r>
              <a:rPr lang="ru-RU" altLang="ru-RU" dirty="0" err="1"/>
              <a:t>їм</a:t>
            </a:r>
            <a:r>
              <a:rPr lang="ru-RU" altLang="ru-RU" dirty="0"/>
              <a:t> в горло </a:t>
            </a:r>
            <a:r>
              <a:rPr lang="ru-RU" altLang="ru-RU" dirty="0" err="1"/>
              <a:t>розплавлене</a:t>
            </a:r>
            <a:r>
              <a:rPr lang="ru-RU" altLang="ru-RU" dirty="0"/>
              <a:t> олово </a:t>
            </a:r>
            <a:r>
              <a:rPr lang="ru-RU" altLang="ru-RU" dirty="0" err="1"/>
              <a:t>або</a:t>
            </a:r>
            <a:r>
              <a:rPr lang="ru-RU" altLang="ru-RU" dirty="0"/>
              <a:t> топили в </a:t>
            </a:r>
            <a:r>
              <a:rPr lang="ru-RU" altLang="ru-RU" dirty="0" err="1"/>
              <a:t>річці</a:t>
            </a:r>
            <a:r>
              <a:rPr lang="ru-RU" altLang="ru-RU" dirty="0"/>
              <a:t>. У </a:t>
            </a:r>
            <a:r>
              <a:rPr lang="ru-RU" altLang="ru-RU" dirty="0" err="1"/>
              <a:t>Англії</a:t>
            </a:r>
            <a:r>
              <a:rPr lang="ru-RU" altLang="ru-RU" dirty="0"/>
              <a:t> </a:t>
            </a:r>
            <a:r>
              <a:rPr lang="ru-RU" altLang="ru-RU" dirty="0" err="1"/>
              <a:t>фальшивомонетникам</a:t>
            </a:r>
            <a:r>
              <a:rPr lang="ru-RU" altLang="ru-RU" dirty="0"/>
              <a:t> </a:t>
            </a:r>
            <a:r>
              <a:rPr lang="ru-RU" altLang="ru-RU" dirty="0" err="1"/>
              <a:t>відрубували</a:t>
            </a:r>
            <a:r>
              <a:rPr lang="ru-RU" altLang="ru-RU" dirty="0"/>
              <a:t> праву руку і </a:t>
            </a:r>
            <a:r>
              <a:rPr lang="ru-RU" altLang="ru-RU" dirty="0" err="1"/>
              <a:t>статеві</a:t>
            </a:r>
            <a:r>
              <a:rPr lang="ru-RU" altLang="ru-RU" dirty="0"/>
              <a:t> </a:t>
            </a:r>
            <a:r>
              <a:rPr lang="ru-RU" altLang="ru-RU" dirty="0" err="1"/>
              <a:t>органи</a:t>
            </a:r>
            <a:r>
              <a:rPr lang="ru-RU" altLang="ru-RU" dirty="0"/>
              <a:t>. </a:t>
            </a:r>
            <a:r>
              <a:rPr lang="ru-RU" altLang="ru-RU" dirty="0" err="1"/>
              <a:t>Підробка</a:t>
            </a:r>
            <a:r>
              <a:rPr lang="ru-RU" altLang="ru-RU" dirty="0"/>
              <a:t> </a:t>
            </a:r>
            <a:r>
              <a:rPr lang="ru-RU" altLang="ru-RU" dirty="0" err="1"/>
              <a:t>американських</a:t>
            </a:r>
            <a:r>
              <a:rPr lang="ru-RU" altLang="ru-RU" dirty="0"/>
              <a:t> грошей </a:t>
            </a:r>
            <a:r>
              <a:rPr lang="ru-RU" altLang="ru-RU" dirty="0" err="1"/>
              <a:t>загрожувала</a:t>
            </a:r>
            <a:r>
              <a:rPr lang="ru-RU" altLang="ru-RU" dirty="0"/>
              <a:t> стратою.</a:t>
            </a:r>
          </a:p>
          <a:p>
            <a:pPr algn="just" eaLnBrk="1" hangingPunct="1"/>
            <a:r>
              <a:rPr lang="ru-RU" altLang="ru-RU" b="1" dirty="0" err="1"/>
              <a:t>Грошові</a:t>
            </a:r>
            <a:r>
              <a:rPr lang="ru-RU" altLang="ru-RU" b="1" dirty="0"/>
              <a:t> </a:t>
            </a:r>
            <a:r>
              <a:rPr lang="ru-RU" altLang="ru-RU" b="1" dirty="0" err="1"/>
              <a:t>колекції</a:t>
            </a:r>
            <a:endParaRPr lang="ru-RU" altLang="ru-RU" dirty="0"/>
          </a:p>
          <a:p>
            <a:pPr algn="just" eaLnBrk="1" hangingPunct="1"/>
            <a:r>
              <a:rPr lang="ru-RU" altLang="ru-RU" dirty="0"/>
              <a:t>Перша у </a:t>
            </a:r>
            <a:r>
              <a:rPr lang="ru-RU" altLang="ru-RU" dirty="0" err="1"/>
              <a:t>світі</a:t>
            </a:r>
            <a:r>
              <a:rPr lang="ru-RU" altLang="ru-RU" dirty="0"/>
              <a:t> </a:t>
            </a:r>
            <a:r>
              <a:rPr lang="ru-RU" altLang="ru-RU" dirty="0" err="1"/>
              <a:t>колекція</a:t>
            </a:r>
            <a:r>
              <a:rPr lang="ru-RU" altLang="ru-RU" dirty="0"/>
              <a:t> монет належала </a:t>
            </a:r>
            <a:r>
              <a:rPr lang="ru-RU" altLang="ru-RU" dirty="0" err="1"/>
              <a:t>китайцеві</a:t>
            </a:r>
            <a:r>
              <a:rPr lang="ru-RU" altLang="ru-RU" dirty="0"/>
              <a:t>, </a:t>
            </a:r>
            <a:r>
              <a:rPr lang="ru-RU" altLang="ru-RU" dirty="0" err="1"/>
              <a:t>який</a:t>
            </a:r>
            <a:r>
              <a:rPr lang="ru-RU" altLang="ru-RU" dirty="0"/>
              <a:t> жив в </a:t>
            </a:r>
            <a:r>
              <a:rPr lang="en-US" altLang="ru-RU" dirty="0"/>
              <a:t>XIII </a:t>
            </a:r>
            <a:r>
              <a:rPr lang="ru-RU" altLang="ru-RU" dirty="0"/>
              <a:t>ст. і </a:t>
            </a:r>
            <a:r>
              <a:rPr lang="ru-RU" altLang="ru-RU" dirty="0" err="1"/>
              <a:t>зумів</a:t>
            </a:r>
            <a:r>
              <a:rPr lang="ru-RU" altLang="ru-RU" dirty="0"/>
              <a:t> </a:t>
            </a:r>
            <a:r>
              <a:rPr lang="ru-RU" altLang="ru-RU" dirty="0" err="1"/>
              <a:t>зібрати</a:t>
            </a:r>
            <a:r>
              <a:rPr lang="ru-RU" altLang="ru-RU" dirty="0"/>
              <a:t> </a:t>
            </a:r>
            <a:r>
              <a:rPr lang="ru-RU" altLang="ru-RU" dirty="0" err="1"/>
              <a:t>монети</a:t>
            </a:r>
            <a:r>
              <a:rPr lang="ru-RU" altLang="ru-RU" dirty="0"/>
              <a:t>, </a:t>
            </a:r>
            <a:r>
              <a:rPr lang="ru-RU" altLang="ru-RU" dirty="0" err="1"/>
              <a:t>загальною</a:t>
            </a:r>
            <a:r>
              <a:rPr lang="ru-RU" altLang="ru-RU" dirty="0"/>
              <a:t> вагою </a:t>
            </a:r>
            <a:r>
              <a:rPr lang="ru-RU" altLang="ru-RU" dirty="0" err="1"/>
              <a:t>трохи</a:t>
            </a:r>
            <a:r>
              <a:rPr lang="ru-RU" altLang="ru-RU" dirty="0"/>
              <a:t> </a:t>
            </a:r>
            <a:r>
              <a:rPr lang="ru-RU" altLang="ru-RU" dirty="0" err="1"/>
              <a:t>менше</a:t>
            </a:r>
            <a:r>
              <a:rPr lang="ru-RU" altLang="ru-RU" dirty="0"/>
              <a:t> 500 кг. </a:t>
            </a:r>
            <a:r>
              <a:rPr lang="ru-RU" altLang="ru-RU" dirty="0" err="1"/>
              <a:t>Найстаріша</a:t>
            </a:r>
            <a:r>
              <a:rPr lang="ru-RU" altLang="ru-RU" dirty="0"/>
              <a:t> монета в </a:t>
            </a:r>
            <a:r>
              <a:rPr lang="ru-RU" altLang="ru-RU" dirty="0" err="1"/>
              <a:t>колекції</a:t>
            </a:r>
            <a:r>
              <a:rPr lang="ru-RU" altLang="ru-RU" dirty="0"/>
              <a:t> </a:t>
            </a:r>
            <a:r>
              <a:rPr lang="ru-RU" altLang="ru-RU" dirty="0" err="1"/>
              <a:t>нумізмата</a:t>
            </a:r>
            <a:r>
              <a:rPr lang="ru-RU" altLang="ru-RU" dirty="0"/>
              <a:t> </a:t>
            </a:r>
            <a:r>
              <a:rPr lang="ru-RU" altLang="ru-RU" dirty="0" err="1"/>
              <a:t>датувалася</a:t>
            </a:r>
            <a:r>
              <a:rPr lang="ru-RU" altLang="ru-RU" dirty="0"/>
              <a:t> 200 роком до </a:t>
            </a:r>
            <a:r>
              <a:rPr lang="ru-RU" altLang="ru-RU" dirty="0" err="1"/>
              <a:t>н.е</a:t>
            </a:r>
            <a:r>
              <a:rPr lang="ru-RU" altLang="ru-RU" dirty="0"/>
              <a:t>.!</a:t>
            </a:r>
            <a:endParaRPr lang="en-US" altLang="ru-RU" dirty="0"/>
          </a:p>
          <a:p>
            <a:pPr algn="just" eaLnBrk="1" hangingPunct="1"/>
            <a:r>
              <a:rPr lang="ru-RU" altLang="ru-RU" b="1" dirty="0" err="1"/>
              <a:t>Гроші</a:t>
            </a:r>
            <a:r>
              <a:rPr lang="ru-RU" altLang="ru-RU" b="1" dirty="0"/>
              <a:t> і </a:t>
            </a:r>
            <a:r>
              <a:rPr lang="ru-RU" altLang="ru-RU" b="1" dirty="0" err="1"/>
              <a:t>марнославство</a:t>
            </a:r>
            <a:endParaRPr lang="ru-RU" altLang="ru-RU" dirty="0"/>
          </a:p>
          <a:p>
            <a:pPr algn="just" eaLnBrk="1" hangingPunct="1"/>
            <a:r>
              <a:rPr lang="ru-RU" altLang="ru-RU" dirty="0"/>
              <a:t>Першим </a:t>
            </a:r>
            <a:r>
              <a:rPr lang="ru-RU" altLang="ru-RU" dirty="0" err="1"/>
              <a:t>егоїстом</a:t>
            </a:r>
            <a:r>
              <a:rPr lang="ru-RU" altLang="ru-RU" dirty="0"/>
              <a:t>, </a:t>
            </a:r>
            <a:r>
              <a:rPr lang="ru-RU" altLang="ru-RU" dirty="0" err="1"/>
              <a:t>що</a:t>
            </a:r>
            <a:r>
              <a:rPr lang="ru-RU" altLang="ru-RU" dirty="0"/>
              <a:t> наказав </a:t>
            </a:r>
            <a:r>
              <a:rPr lang="ru-RU" altLang="ru-RU" dirty="0" err="1"/>
              <a:t>увіковічнити</a:t>
            </a:r>
            <a:r>
              <a:rPr lang="ru-RU" altLang="ru-RU" dirty="0"/>
              <a:t> </a:t>
            </a:r>
            <a:r>
              <a:rPr lang="ru-RU" altLang="ru-RU" dirty="0" err="1"/>
              <a:t>власний</a:t>
            </a:r>
            <a:r>
              <a:rPr lang="ru-RU" altLang="ru-RU" dirty="0"/>
              <a:t> </a:t>
            </a:r>
            <a:r>
              <a:rPr lang="ru-RU" altLang="ru-RU" dirty="0" err="1"/>
              <a:t>профіль</a:t>
            </a:r>
            <a:r>
              <a:rPr lang="ru-RU" altLang="ru-RU" dirty="0"/>
              <a:t> на </a:t>
            </a:r>
            <a:r>
              <a:rPr lang="ru-RU" altLang="ru-RU" dirty="0" err="1"/>
              <a:t>державних</a:t>
            </a:r>
            <a:r>
              <a:rPr lang="ru-RU" altLang="ru-RU" dirty="0"/>
              <a:t> монетах, </a:t>
            </a:r>
            <a:r>
              <a:rPr lang="ru-RU" altLang="ru-RU" dirty="0" err="1"/>
              <a:t>був</a:t>
            </a:r>
            <a:r>
              <a:rPr lang="ru-RU" altLang="ru-RU" dirty="0"/>
              <a:t> </a:t>
            </a:r>
            <a:r>
              <a:rPr lang="ru-RU" altLang="ru-RU" dirty="0" err="1"/>
              <a:t>Олександр</a:t>
            </a:r>
            <a:r>
              <a:rPr lang="ru-RU" altLang="ru-RU" dirty="0"/>
              <a:t> </a:t>
            </a:r>
            <a:r>
              <a:rPr lang="ru-RU" altLang="ru-RU" dirty="0" err="1"/>
              <a:t>Македонський</a:t>
            </a:r>
            <a:r>
              <a:rPr lang="ru-RU" altLang="ru-RU" dirty="0"/>
              <a:t>.</a:t>
            </a:r>
          </a:p>
          <a:p>
            <a:pPr algn="just" eaLnBrk="1" hangingPunct="1"/>
            <a:endParaRPr lang="ru-RU" altLang="ru-RU" dirty="0"/>
          </a:p>
        </p:txBody>
      </p:sp>
      <p:pic>
        <p:nvPicPr>
          <p:cNvPr id="13319" name="Picture 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5609619"/>
            <a:ext cx="2232347" cy="108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6008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332656"/>
            <a:ext cx="6273962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Цікаві</a:t>
            </a:r>
            <a:r>
              <a:rPr lang="ru-RU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факти</a:t>
            </a:r>
            <a:r>
              <a:rPr lang="ru-RU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про </a:t>
            </a:r>
            <a:r>
              <a:rPr lang="ru-RU" sz="4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гроші</a:t>
            </a:r>
            <a:endParaRPr lang="ru-RU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1187450" y="1196975"/>
            <a:ext cx="7713663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just" eaLnBrk="1" hangingPunct="1"/>
            <a:r>
              <a:rPr lang="ru-RU" altLang="ru-RU" b="1"/>
              <a:t>Гроші і творчість</a:t>
            </a:r>
            <a:endParaRPr lang="ru-RU" altLang="ru-RU"/>
          </a:p>
          <a:p>
            <a:pPr algn="just" eaLnBrk="1" hangingPunct="1"/>
            <a:r>
              <a:rPr lang="ru-RU" altLang="ru-RU"/>
              <a:t>Гроші споконвіків були джерелом натхнення для ювелірів, художників, письменників і дизайнерів. Ще за часів Римської імперії з монет робили оригінальні ювелірні прикраси.</a:t>
            </a:r>
          </a:p>
          <a:p>
            <a:pPr algn="just" eaLnBrk="1" hangingPunct="1"/>
            <a:r>
              <a:rPr lang="ru-RU" altLang="ru-RU" b="1"/>
              <a:t>Гроші і фільми</a:t>
            </a:r>
            <a:endParaRPr lang="ru-RU" altLang="ru-RU"/>
          </a:p>
          <a:p>
            <a:pPr algn="just" eaLnBrk="1" hangingPunct="1"/>
            <a:r>
              <a:rPr lang="ru-RU" altLang="ru-RU"/>
              <a:t>Сценарій американського фільму “Інтуїція” з’явився на світ завдяки китайській традиції писати на паперових грошах свої координати і побажання до шлюбного партнера і запускати банкноти в оборот. Таким чином багато китайців знайшли свою другу половинку.</a:t>
            </a:r>
          </a:p>
          <a:p>
            <a:pPr algn="just" eaLnBrk="1" hangingPunct="1"/>
            <a:r>
              <a:rPr lang="ru-RU" altLang="ru-RU" b="1"/>
              <a:t>Гроші й образотворче мистецтво</a:t>
            </a:r>
            <a:endParaRPr lang="ru-RU" altLang="ru-RU"/>
          </a:p>
          <a:p>
            <a:pPr algn="just" eaLnBrk="1" hangingPunct="1"/>
            <a:r>
              <a:rPr lang="ru-RU" altLang="ru-RU"/>
              <a:t>Російський художник Анатолій Орлов творить свої картини із старих паперових грошей, американський художник Адріан Фірт створює портрети політиків за допомогою пенні, а його співвітчизник Марк Скай використовує доларові банкноти для виготовлення авторських орігамі.</a:t>
            </a:r>
          </a:p>
          <a:p>
            <a:pPr algn="just" eaLnBrk="1" hangingPunct="1"/>
            <a:r>
              <a:rPr lang="ru-RU" altLang="ru-RU" b="1"/>
              <a:t>Гроші і мода</a:t>
            </a:r>
            <a:endParaRPr lang="ru-RU" altLang="ru-RU"/>
          </a:p>
          <a:p>
            <a:pPr algn="just" eaLnBrk="1" hangingPunct="1"/>
            <a:r>
              <a:rPr lang="ru-RU" altLang="ru-RU"/>
              <a:t>Стодоларові банкноти послужили матеріалом для створення унікальної вечірньої сукні загальною вартістю 100 000 американських доларів. Її використовували для реклами національної лотереї в Сполученому Королівстві.</a:t>
            </a:r>
          </a:p>
        </p:txBody>
      </p:sp>
    </p:spTree>
    <p:extLst>
      <p:ext uri="{BB962C8B-B14F-4D97-AF65-F5344CB8AC3E}">
        <p14:creationId xmlns:p14="http://schemas.microsoft.com/office/powerpoint/2010/main" val="1632297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yugopolis.ru/data/mediadb/2383/0000/0416/41665/655x10000_out_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692150"/>
            <a:ext cx="3452813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" descr="http://www.runews.cz/images/stories/7369eef59f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825" y="3141663"/>
            <a:ext cx="2097088" cy="314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6" descr=" 24 &amp;icy;&amp;ncy;&amp;tcy;&amp;iecy;&amp;rcy;&amp;iecy;&amp;scy;&amp;ncy;&amp;ycy;&amp;khcy; &amp;fcy;&amp;ocy;&amp;tcy;&amp;ocy;&amp;gcy;&amp;rcy;&amp;acy;&amp;fcy;&amp;icy;&amp;icy; &amp;dcy;&amp;iecy;&amp;ncy;&amp;iecy;&amp;gcy;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468688"/>
            <a:ext cx="3452813" cy="28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8" descr=" 24 &amp;icy;&amp;ncy;&amp;tcy;&amp;iecy;&amp;rcy;&amp;iecy;&amp;scy;&amp;ncy;&amp;ycy;&amp;khcy; &amp;fcy;&amp;ocy;&amp;tcy;&amp;ocy;&amp;gcy;&amp;rcy;&amp;acy;&amp;fcy;&amp;icy;&amp;icy; &amp;dcy;&amp;iecy;&amp;ncy;&amp;iecy;&amp;gcy; 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88" y="692150"/>
            <a:ext cx="2047875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457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88640"/>
            <a:ext cx="6273962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Цікаві</a:t>
            </a:r>
            <a:r>
              <a:rPr lang="ru-RU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факти</a:t>
            </a:r>
            <a:r>
              <a:rPr lang="ru-RU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про </a:t>
            </a:r>
            <a:r>
              <a:rPr lang="ru-RU" sz="4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гроші</a:t>
            </a:r>
            <a:endParaRPr lang="ru-RU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1408113" y="1052736"/>
            <a:ext cx="67691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just" eaLnBrk="1" hangingPunct="1"/>
            <a:r>
              <a:rPr lang="ru-RU" altLang="ru-RU" b="1" dirty="0" err="1"/>
              <a:t>Грошові</a:t>
            </a:r>
            <a:r>
              <a:rPr lang="ru-RU" altLang="ru-RU" b="1" dirty="0"/>
              <a:t> </a:t>
            </a:r>
            <a:r>
              <a:rPr lang="ru-RU" altLang="ru-RU" b="1" dirty="0" err="1"/>
              <a:t>сни</a:t>
            </a:r>
            <a:endParaRPr lang="ru-RU" altLang="ru-RU" dirty="0"/>
          </a:p>
          <a:p>
            <a:pPr algn="just" eaLnBrk="1" hangingPunct="1"/>
            <a:r>
              <a:rPr lang="ru-RU" altLang="ru-RU" dirty="0" err="1"/>
              <a:t>Якщо</a:t>
            </a:r>
            <a:r>
              <a:rPr lang="ru-RU" altLang="ru-RU" dirty="0"/>
              <a:t> вам </a:t>
            </a:r>
            <a:r>
              <a:rPr lang="ru-RU" altLang="ru-RU" dirty="0" err="1"/>
              <a:t>приснилися</a:t>
            </a:r>
            <a:r>
              <a:rPr lang="ru-RU" altLang="ru-RU" dirty="0"/>
              <a:t> </a:t>
            </a:r>
            <a:r>
              <a:rPr lang="ru-RU" altLang="ru-RU" dirty="0" err="1"/>
              <a:t>миші</a:t>
            </a:r>
            <a:r>
              <a:rPr lang="ru-RU" altLang="ru-RU" dirty="0"/>
              <a:t>, блохи </a:t>
            </a:r>
            <a:r>
              <a:rPr lang="ru-RU" altLang="ru-RU" dirty="0" err="1"/>
              <a:t>або</a:t>
            </a:r>
            <a:r>
              <a:rPr lang="ru-RU" altLang="ru-RU" dirty="0"/>
              <a:t> </a:t>
            </a:r>
            <a:r>
              <a:rPr lang="ru-RU" altLang="ru-RU" dirty="0" err="1"/>
              <a:t>таргани</a:t>
            </a:r>
            <a:r>
              <a:rPr lang="ru-RU" altLang="ru-RU" dirty="0"/>
              <a:t>, </a:t>
            </a:r>
            <a:r>
              <a:rPr lang="ru-RU" altLang="ru-RU" dirty="0" err="1"/>
              <a:t>чекайте</a:t>
            </a:r>
            <a:r>
              <a:rPr lang="ru-RU" altLang="ru-RU" dirty="0"/>
              <a:t> </a:t>
            </a:r>
            <a:r>
              <a:rPr lang="ru-RU" altLang="ru-RU" dirty="0" err="1"/>
              <a:t>значного</a:t>
            </a:r>
            <a:r>
              <a:rPr lang="ru-RU" altLang="ru-RU" dirty="0"/>
              <a:t> </a:t>
            </a:r>
            <a:r>
              <a:rPr lang="ru-RU" altLang="ru-RU" dirty="0" err="1"/>
              <a:t>надходження</a:t>
            </a:r>
            <a:r>
              <a:rPr lang="ru-RU" altLang="ru-RU" dirty="0"/>
              <a:t> грошей до </a:t>
            </a:r>
            <a:r>
              <a:rPr lang="ru-RU" altLang="ru-RU" dirty="0" err="1"/>
              <a:t>сімейного</a:t>
            </a:r>
            <a:r>
              <a:rPr lang="ru-RU" altLang="ru-RU" dirty="0"/>
              <a:t> бюджету.</a:t>
            </a:r>
            <a:endParaRPr lang="en-US" altLang="ru-RU" dirty="0"/>
          </a:p>
          <a:p>
            <a:pPr algn="just" eaLnBrk="1" hangingPunct="1"/>
            <a:r>
              <a:rPr lang="ru-RU" altLang="ru-RU" b="1" dirty="0" err="1"/>
              <a:t>Гроші</a:t>
            </a:r>
            <a:r>
              <a:rPr lang="ru-RU" altLang="ru-RU" b="1" dirty="0"/>
              <a:t> та </a:t>
            </a:r>
            <a:r>
              <a:rPr lang="ru-RU" altLang="ru-RU" b="1" dirty="0" err="1"/>
              <a:t>інтер’єр</a:t>
            </a:r>
            <a:endParaRPr lang="ru-RU" altLang="ru-RU" dirty="0"/>
          </a:p>
          <a:p>
            <a:pPr algn="just" eaLnBrk="1" hangingPunct="1"/>
            <a:r>
              <a:rPr lang="ru-RU" altLang="ru-RU" dirty="0" err="1"/>
              <a:t>Жартівливий</a:t>
            </a:r>
            <a:r>
              <a:rPr lang="ru-RU" altLang="ru-RU" dirty="0"/>
              <a:t> </a:t>
            </a:r>
            <a:r>
              <a:rPr lang="ru-RU" altLang="ru-RU" dirty="0" err="1"/>
              <a:t>вчинок</a:t>
            </a:r>
            <a:r>
              <a:rPr lang="ru-RU" altLang="ru-RU" dirty="0"/>
              <a:t> </a:t>
            </a:r>
            <a:r>
              <a:rPr lang="ru-RU" altLang="ru-RU" dirty="0" err="1"/>
              <a:t>офіціанта</a:t>
            </a:r>
            <a:r>
              <a:rPr lang="ru-RU" altLang="ru-RU" dirty="0"/>
              <a:t> </a:t>
            </a:r>
            <a:r>
              <a:rPr lang="ru-RU" altLang="ru-RU" dirty="0" err="1"/>
              <a:t>ірландського</a:t>
            </a:r>
            <a:r>
              <a:rPr lang="ru-RU" altLang="ru-RU" dirty="0"/>
              <a:t> паба, </a:t>
            </a:r>
            <a:r>
              <a:rPr lang="ru-RU" altLang="ru-RU" dirty="0" err="1"/>
              <a:t>який</a:t>
            </a:r>
            <a:r>
              <a:rPr lang="ru-RU" altLang="ru-RU" dirty="0"/>
              <a:t> </a:t>
            </a:r>
            <a:r>
              <a:rPr lang="ru-RU" altLang="ru-RU" dirty="0" err="1"/>
              <a:t>приклеїв</a:t>
            </a:r>
            <a:r>
              <a:rPr lang="ru-RU" altLang="ru-RU" dirty="0"/>
              <a:t> </a:t>
            </a:r>
            <a:r>
              <a:rPr lang="ru-RU" altLang="ru-RU" dirty="0" err="1"/>
              <a:t>свої</a:t>
            </a:r>
            <a:r>
              <a:rPr lang="ru-RU" altLang="ru-RU" dirty="0"/>
              <a:t> </a:t>
            </a:r>
            <a:r>
              <a:rPr lang="ru-RU" altLang="ru-RU" dirty="0" err="1"/>
              <a:t>чайові</a:t>
            </a:r>
            <a:r>
              <a:rPr lang="ru-RU" altLang="ru-RU" dirty="0"/>
              <a:t> до </a:t>
            </a:r>
            <a:r>
              <a:rPr lang="ru-RU" altLang="ru-RU" dirty="0" err="1"/>
              <a:t>стінки</a:t>
            </a:r>
            <a:r>
              <a:rPr lang="ru-RU" altLang="ru-RU" dirty="0"/>
              <a:t>, послужив </a:t>
            </a:r>
            <a:r>
              <a:rPr lang="ru-RU" altLang="ru-RU" dirty="0" err="1"/>
              <a:t>джерелом</a:t>
            </a:r>
            <a:r>
              <a:rPr lang="ru-RU" altLang="ru-RU" dirty="0"/>
              <a:t> </a:t>
            </a:r>
            <a:r>
              <a:rPr lang="ru-RU" altLang="ru-RU" dirty="0" err="1"/>
              <a:t>натхнення</a:t>
            </a:r>
            <a:r>
              <a:rPr lang="ru-RU" altLang="ru-RU" dirty="0"/>
              <a:t> для </a:t>
            </a:r>
            <a:r>
              <a:rPr lang="ru-RU" altLang="ru-RU" dirty="0" err="1"/>
              <a:t>дизайнерів</a:t>
            </a:r>
            <a:r>
              <a:rPr lang="ru-RU" altLang="ru-RU" dirty="0"/>
              <a:t> </a:t>
            </a:r>
            <a:r>
              <a:rPr lang="ru-RU" altLang="ru-RU" dirty="0" err="1"/>
              <a:t>інтер’єру</a:t>
            </a:r>
            <a:r>
              <a:rPr lang="ru-RU" altLang="ru-RU" dirty="0"/>
              <a:t>. </a:t>
            </a:r>
            <a:r>
              <a:rPr lang="ru-RU" altLang="ru-RU" dirty="0" err="1"/>
              <a:t>Тепер</a:t>
            </a:r>
            <a:r>
              <a:rPr lang="ru-RU" altLang="ru-RU" dirty="0"/>
              <a:t> </a:t>
            </a:r>
            <a:r>
              <a:rPr lang="ru-RU" altLang="ru-RU" dirty="0" err="1"/>
              <a:t>стіни</a:t>
            </a:r>
            <a:r>
              <a:rPr lang="ru-RU" altLang="ru-RU" dirty="0"/>
              <a:t> і стелю паба </a:t>
            </a:r>
            <a:r>
              <a:rPr lang="ru-RU" altLang="ru-RU" dirty="0" err="1"/>
              <a:t>прикрашають</a:t>
            </a:r>
            <a:r>
              <a:rPr lang="ru-RU" altLang="ru-RU" dirty="0"/>
              <a:t> </a:t>
            </a:r>
            <a:r>
              <a:rPr lang="ru-RU" altLang="ru-RU" dirty="0" err="1"/>
              <a:t>більше</a:t>
            </a:r>
            <a:r>
              <a:rPr lang="ru-RU" altLang="ru-RU" dirty="0"/>
              <a:t> 500 000 </a:t>
            </a:r>
            <a:r>
              <a:rPr lang="ru-RU" altLang="ru-RU" dirty="0" err="1"/>
              <a:t>паперових</a:t>
            </a:r>
            <a:r>
              <a:rPr lang="ru-RU" altLang="ru-RU" dirty="0"/>
              <a:t> </a:t>
            </a:r>
            <a:r>
              <a:rPr lang="ru-RU" altLang="ru-RU" dirty="0" err="1"/>
              <a:t>доларів</a:t>
            </a:r>
            <a:r>
              <a:rPr lang="ru-RU" altLang="ru-RU" dirty="0"/>
              <a:t>. </a:t>
            </a:r>
          </a:p>
        </p:txBody>
      </p:sp>
      <p:pic>
        <p:nvPicPr>
          <p:cNvPr id="4" name="Picture 2" descr=" 24 &amp;icy;&amp;ncy;&amp;tcy;&amp;iecy;&amp;rcy;&amp;iecy;&amp;scy;&amp;ncy;&amp;ycy;&amp;khcy; &amp;fcy;&amp;ocy;&amp;tcy;&amp;ocy;&amp;gcy;&amp;rcy;&amp;acy;&amp;fcy;&amp;icy;&amp;icy; &amp;dcy;&amp;iecy;&amp;ncy;&amp;iecy;&amp;gcy; 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7088" y="3501007"/>
            <a:ext cx="4235513" cy="3182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855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476672"/>
            <a:ext cx="5638900" cy="230832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Дякую</a:t>
            </a:r>
            <a:r>
              <a:rPr lang="ru-RU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за </a:t>
            </a:r>
            <a:r>
              <a:rPr lang="ru-RU" sz="7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увагу</a:t>
            </a:r>
            <a:r>
              <a:rPr lang="ru-RU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</a:p>
        </p:txBody>
      </p:sp>
      <p:sp>
        <p:nvSpPr>
          <p:cNvPr id="3" name="Усміхнене обличчя 2"/>
          <p:cNvSpPr/>
          <p:nvPr/>
        </p:nvSpPr>
        <p:spPr>
          <a:xfrm>
            <a:off x="2771800" y="3212976"/>
            <a:ext cx="3312368" cy="309634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570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1616497" y="692696"/>
            <a:ext cx="610235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just" eaLnBrk="1" hangingPunct="1"/>
            <a:r>
              <a:rPr lang="uk-UA" altLang="ru-RU" b="1" dirty="0"/>
              <a:t>	</a:t>
            </a:r>
            <a:r>
              <a:rPr lang="vi-VN" altLang="ru-RU" b="1" dirty="0"/>
              <a:t>Грош</a:t>
            </a:r>
            <a:r>
              <a:rPr lang="uk-UA" altLang="ru-RU" b="1" dirty="0"/>
              <a:t>і</a:t>
            </a:r>
            <a:r>
              <a:rPr lang="vi-VN" altLang="ru-RU" dirty="0"/>
              <a:t> — особливий товар, що є загальною еквівалентною формою вартості інших товарів. Гроші виконують функції мірила вартості та засобу обігу. Крім того, вони є засобами нагромадження та платежу. З утворенням світового ринку деякі національні гроші виконують функції світових.</a:t>
            </a:r>
            <a:endParaRPr lang="ru-RU" altLang="ru-RU" dirty="0"/>
          </a:p>
        </p:txBody>
      </p:sp>
      <p:pic>
        <p:nvPicPr>
          <p:cNvPr id="6151" name="Picture 7" descr="http://konstantinshengerr.com/wp-content/uploads/2012/10/%D0%94%D0%B5%D0%BD%D1%8C%D0%B3%D0%B8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852936"/>
            <a:ext cx="4223792" cy="3167844"/>
          </a:xfrm>
          <a:prstGeom prst="roundRect">
            <a:avLst>
              <a:gd name="adj" fmla="val 835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416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0" name="AutoShape 8"/>
          <p:cNvSpPr>
            <a:spLocks noChangeArrowheads="1"/>
          </p:cNvSpPr>
          <p:nvPr/>
        </p:nvSpPr>
        <p:spPr bwMode="auto">
          <a:xfrm>
            <a:off x="71437" y="1844824"/>
            <a:ext cx="1547813" cy="1008063"/>
          </a:xfrm>
          <a:prstGeom prst="downArrowCallout">
            <a:avLst>
              <a:gd name="adj1" fmla="val 38386"/>
              <a:gd name="adj2" fmla="val 38386"/>
              <a:gd name="adj3" fmla="val 16667"/>
              <a:gd name="adj4" fmla="val 66667"/>
            </a:avLst>
          </a:prstGeom>
          <a:gradFill rotWithShape="1">
            <a:gsLst>
              <a:gs pos="0">
                <a:srgbClr val="DDDDDD"/>
              </a:gs>
              <a:gs pos="50000">
                <a:srgbClr val="FFFFCC"/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DDDDDD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ru-RU" sz="2000" b="1" dirty="0">
                <a:latin typeface="Georgia" pitchFamily="18" charset="0"/>
              </a:rPr>
              <a:t>Ісландія</a:t>
            </a:r>
            <a:endParaRPr lang="en-US" altLang="ru-RU" sz="2000" b="1" dirty="0">
              <a:latin typeface="Georgia" pitchFamily="18" charset="0"/>
            </a:endParaRPr>
          </a:p>
          <a:p>
            <a:pPr eaLnBrk="1" hangingPunct="1"/>
            <a:r>
              <a:rPr lang="en-US" altLang="ru-RU" sz="2000" b="1" dirty="0">
                <a:latin typeface="Georgia" pitchFamily="18" charset="0"/>
              </a:rPr>
              <a:t> (</a:t>
            </a:r>
            <a:r>
              <a:rPr lang="uk-UA" altLang="ru-RU" sz="2000" b="1" dirty="0">
                <a:latin typeface="Georgia" pitchFamily="18" charset="0"/>
              </a:rPr>
              <a:t>риба</a:t>
            </a:r>
            <a:r>
              <a:rPr lang="en-US" altLang="ru-RU" sz="2000" b="1" dirty="0">
                <a:latin typeface="Georgia" pitchFamily="18" charset="0"/>
              </a:rPr>
              <a:t>)</a:t>
            </a:r>
            <a:endParaRPr lang="uk-UA" altLang="ru-RU" sz="2000" b="1" dirty="0">
              <a:latin typeface="Georgia" pitchFamily="18" charset="0"/>
            </a:endParaRPr>
          </a:p>
        </p:txBody>
      </p:sp>
      <p:sp>
        <p:nvSpPr>
          <p:cNvPr id="28681" name="AutoShape 9"/>
          <p:cNvSpPr>
            <a:spLocks noChangeArrowheads="1"/>
          </p:cNvSpPr>
          <p:nvPr/>
        </p:nvSpPr>
        <p:spPr bwMode="auto">
          <a:xfrm>
            <a:off x="1691482" y="1846991"/>
            <a:ext cx="1368425" cy="1008063"/>
          </a:xfrm>
          <a:prstGeom prst="downArrowCallout">
            <a:avLst>
              <a:gd name="adj1" fmla="val 33937"/>
              <a:gd name="adj2" fmla="val 33937"/>
              <a:gd name="adj3" fmla="val 16667"/>
              <a:gd name="adj4" fmla="val 66667"/>
            </a:avLst>
          </a:prstGeom>
          <a:gradFill rotWithShape="1">
            <a:gsLst>
              <a:gs pos="0">
                <a:srgbClr val="DDDDDD"/>
              </a:gs>
              <a:gs pos="50000">
                <a:srgbClr val="FFFFCC"/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DDDDDD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ru-RU" sz="2000" b="1" dirty="0">
                <a:latin typeface="Georgia" pitchFamily="18" charset="0"/>
              </a:rPr>
              <a:t>Індія</a:t>
            </a:r>
            <a:r>
              <a:rPr lang="en-US" altLang="ru-RU" sz="2000" b="1" dirty="0">
                <a:latin typeface="Georgia" pitchFamily="18" charset="0"/>
              </a:rPr>
              <a:t> </a:t>
            </a:r>
          </a:p>
          <a:p>
            <a:pPr eaLnBrk="1" hangingPunct="1"/>
            <a:r>
              <a:rPr lang="en-US" altLang="ru-RU" sz="2000" b="1" dirty="0">
                <a:latin typeface="Georgia" pitchFamily="18" charset="0"/>
              </a:rPr>
              <a:t>(</a:t>
            </a:r>
            <a:r>
              <a:rPr lang="uk-UA" altLang="ru-RU" sz="2000" b="1" dirty="0">
                <a:latin typeface="Georgia" pitchFamily="18" charset="0"/>
              </a:rPr>
              <a:t>перли</a:t>
            </a:r>
            <a:r>
              <a:rPr lang="en-US" altLang="ru-RU" sz="2000" b="1" dirty="0"/>
              <a:t>)</a:t>
            </a:r>
            <a:endParaRPr lang="uk-UA" altLang="ru-RU" sz="2000" b="1" dirty="0"/>
          </a:p>
        </p:txBody>
      </p:sp>
      <p:sp>
        <p:nvSpPr>
          <p:cNvPr id="28682" name="AutoShape 10"/>
          <p:cNvSpPr>
            <a:spLocks noChangeArrowheads="1"/>
          </p:cNvSpPr>
          <p:nvPr/>
        </p:nvSpPr>
        <p:spPr bwMode="auto">
          <a:xfrm>
            <a:off x="3151909" y="1817114"/>
            <a:ext cx="2879725" cy="1008063"/>
          </a:xfrm>
          <a:prstGeom prst="downArrowCallout">
            <a:avLst>
              <a:gd name="adj1" fmla="val 71417"/>
              <a:gd name="adj2" fmla="val 71417"/>
              <a:gd name="adj3" fmla="val 16667"/>
              <a:gd name="adj4" fmla="val 66667"/>
            </a:avLst>
          </a:prstGeom>
          <a:gradFill rotWithShape="1">
            <a:gsLst>
              <a:gs pos="0">
                <a:srgbClr val="DDDDDD"/>
              </a:gs>
              <a:gs pos="50000">
                <a:srgbClr val="FFFFCC"/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DDDDDD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ru-RU" sz="2000" b="1">
                <a:latin typeface="Georgia" pitchFamily="18" charset="0"/>
              </a:rPr>
              <a:t>Слав</a:t>
            </a:r>
            <a:r>
              <a:rPr lang="en-US" altLang="ru-RU" sz="2000" b="1">
                <a:latin typeface="Georgia" pitchFamily="18" charset="0"/>
              </a:rPr>
              <a:t>’</a:t>
            </a:r>
            <a:r>
              <a:rPr lang="uk-UA" altLang="ru-RU" sz="2000" b="1">
                <a:latin typeface="Georgia" pitchFamily="18" charset="0"/>
              </a:rPr>
              <a:t>янські</a:t>
            </a:r>
            <a:r>
              <a:rPr lang="uk-UA" altLang="ru-RU" sz="2000" b="1"/>
              <a:t> </a:t>
            </a:r>
            <a:r>
              <a:rPr lang="uk-UA" altLang="ru-RU" sz="2000" b="1">
                <a:latin typeface="Georgia" pitchFamily="18" charset="0"/>
              </a:rPr>
              <a:t>племена</a:t>
            </a:r>
          </a:p>
          <a:p>
            <a:pPr eaLnBrk="1" hangingPunct="1"/>
            <a:r>
              <a:rPr lang="en-US" altLang="ru-RU" sz="2000" b="1">
                <a:latin typeface="Georgia" pitchFamily="18" charset="0"/>
              </a:rPr>
              <a:t>(</a:t>
            </a:r>
            <a:r>
              <a:rPr lang="uk-UA" altLang="ru-RU" sz="2000" b="1">
                <a:latin typeface="Georgia" pitchFamily="18" charset="0"/>
              </a:rPr>
              <a:t>хутра</a:t>
            </a:r>
            <a:r>
              <a:rPr lang="en-US" altLang="ru-RU" sz="2000" b="1">
                <a:latin typeface="Georgia" pitchFamily="18" charset="0"/>
              </a:rPr>
              <a:t>)</a:t>
            </a:r>
            <a:endParaRPr lang="uk-UA" altLang="ru-RU" sz="2000" b="1">
              <a:latin typeface="Georgia" pitchFamily="18" charset="0"/>
            </a:endParaRPr>
          </a:p>
        </p:txBody>
      </p:sp>
      <p:sp>
        <p:nvSpPr>
          <p:cNvPr id="28683" name="AutoShape 11"/>
          <p:cNvSpPr>
            <a:spLocks noChangeArrowheads="1"/>
          </p:cNvSpPr>
          <p:nvPr/>
        </p:nvSpPr>
        <p:spPr bwMode="auto">
          <a:xfrm>
            <a:off x="6099158" y="1817114"/>
            <a:ext cx="1439863" cy="1008063"/>
          </a:xfrm>
          <a:prstGeom prst="downArrowCallout">
            <a:avLst>
              <a:gd name="adj1" fmla="val 35709"/>
              <a:gd name="adj2" fmla="val 35709"/>
              <a:gd name="adj3" fmla="val 16667"/>
              <a:gd name="adj4" fmla="val 66667"/>
            </a:avLst>
          </a:prstGeom>
          <a:gradFill rotWithShape="1">
            <a:gsLst>
              <a:gs pos="0">
                <a:srgbClr val="DDDDDD"/>
              </a:gs>
              <a:gs pos="50000">
                <a:srgbClr val="FFFFCC"/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DDDDDD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ru-RU" sz="2000" b="1" dirty="0">
                <a:latin typeface="Georgia" pitchFamily="18" charset="0"/>
              </a:rPr>
              <a:t>Монголія</a:t>
            </a:r>
          </a:p>
          <a:p>
            <a:pPr eaLnBrk="1" hangingPunct="1"/>
            <a:r>
              <a:rPr lang="en-US" altLang="ru-RU" sz="2000" b="1" dirty="0">
                <a:latin typeface="Georgia" pitchFamily="18" charset="0"/>
              </a:rPr>
              <a:t>(</a:t>
            </a:r>
            <a:r>
              <a:rPr lang="uk-UA" altLang="ru-RU" sz="2000" b="1" dirty="0">
                <a:latin typeface="Georgia" pitchFamily="18" charset="0"/>
              </a:rPr>
              <a:t>чай</a:t>
            </a:r>
            <a:r>
              <a:rPr lang="en-US" altLang="ru-RU" sz="2000" b="1" dirty="0">
                <a:latin typeface="Georgia" pitchFamily="18" charset="0"/>
              </a:rPr>
              <a:t>)</a:t>
            </a:r>
            <a:endParaRPr lang="uk-UA" altLang="ru-RU" sz="2000" b="1" dirty="0">
              <a:latin typeface="Georgia" pitchFamily="18" charset="0"/>
            </a:endParaRPr>
          </a:p>
        </p:txBody>
      </p:sp>
      <p:sp>
        <p:nvSpPr>
          <p:cNvPr id="28684" name="AutoShape 12"/>
          <p:cNvSpPr>
            <a:spLocks noChangeArrowheads="1"/>
          </p:cNvSpPr>
          <p:nvPr/>
        </p:nvSpPr>
        <p:spPr bwMode="auto">
          <a:xfrm>
            <a:off x="7629421" y="1830968"/>
            <a:ext cx="1368425" cy="1008063"/>
          </a:xfrm>
          <a:prstGeom prst="downArrowCallout">
            <a:avLst>
              <a:gd name="adj1" fmla="val 33937"/>
              <a:gd name="adj2" fmla="val 33937"/>
              <a:gd name="adj3" fmla="val 16667"/>
              <a:gd name="adj4" fmla="val 66667"/>
            </a:avLst>
          </a:prstGeom>
          <a:gradFill rotWithShape="1">
            <a:gsLst>
              <a:gs pos="0">
                <a:srgbClr val="DDDDDD"/>
              </a:gs>
              <a:gs pos="50000">
                <a:srgbClr val="FFFFCC"/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DDDDDD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ru-RU" sz="2000" b="1" dirty="0">
                <a:latin typeface="Georgia" pitchFamily="18" charset="0"/>
              </a:rPr>
              <a:t>Китай</a:t>
            </a:r>
          </a:p>
          <a:p>
            <a:pPr eaLnBrk="1" hangingPunct="1"/>
            <a:r>
              <a:rPr lang="en-US" altLang="ru-RU" sz="2000" b="1" dirty="0">
                <a:latin typeface="Georgia" pitchFamily="18" charset="0"/>
              </a:rPr>
              <a:t>(</a:t>
            </a:r>
            <a:r>
              <a:rPr lang="uk-UA" altLang="ru-RU" sz="2000" b="1" dirty="0">
                <a:latin typeface="Georgia" pitchFamily="18" charset="0"/>
              </a:rPr>
              <a:t>сіль</a:t>
            </a:r>
            <a:r>
              <a:rPr lang="en-US" altLang="ru-RU" sz="2000" b="1" dirty="0">
                <a:latin typeface="Georgia" pitchFamily="18" charset="0"/>
              </a:rPr>
              <a:t>)</a:t>
            </a:r>
            <a:endParaRPr lang="uk-UA" altLang="ru-RU" sz="2000" b="1" dirty="0">
              <a:latin typeface="Georgia" pitchFamily="18" charset="0"/>
            </a:endParaRPr>
          </a:p>
        </p:txBody>
      </p:sp>
      <p:pic>
        <p:nvPicPr>
          <p:cNvPr id="28698" name="Picture 26" descr="C:\Documents and Settings\schatzi\Рабочий стол\Новая папка\image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627" y="3295223"/>
            <a:ext cx="1500188" cy="1285875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9" name="Picture 27" descr="C:\Documents and Settings\schatzi\Рабочий стол\Новая папка\images[90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69"/>
          <a:stretch>
            <a:fillRect/>
          </a:stretch>
        </p:blipFill>
        <p:spPr bwMode="auto">
          <a:xfrm>
            <a:off x="3779912" y="3295224"/>
            <a:ext cx="1439863" cy="1331913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00" name="Picture 28" descr="C:\Documents and Settings\schatzi\Рабочий стол\Новая папка\images[7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295224"/>
            <a:ext cx="1785937" cy="1285875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01" name="Picture 29" descr="C:\Documents and Settings\schatzi\Рабочий стол\Новая папка\images[13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358579"/>
            <a:ext cx="1798638" cy="1284288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02" name="Picture 30" descr="C:\Documents and Settings\schatzi\Рабочий стол\Новая папка\images[96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3356992"/>
            <a:ext cx="1606550" cy="1285875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306387" y="404664"/>
            <a:ext cx="86756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 dirty="0">
                <a:solidFill>
                  <a:srgbClr val="7A1D00"/>
                </a:solidFill>
                <a:latin typeface="Times New Roman" pitchFamily="18" charset="0"/>
              </a:rPr>
              <a:t>В </a:t>
            </a:r>
            <a:r>
              <a:rPr lang="uk-UA" altLang="ru-RU" sz="2400" b="1" dirty="0">
                <a:solidFill>
                  <a:srgbClr val="7A1D00"/>
                </a:solidFill>
                <a:latin typeface="Times New Roman" pitchFamily="18" charset="0"/>
              </a:rPr>
              <a:t>історії різних народів</a:t>
            </a:r>
            <a:r>
              <a:rPr lang="en-US" altLang="ru-RU" sz="2400" b="1" dirty="0">
                <a:solidFill>
                  <a:srgbClr val="7A1D00"/>
                </a:solidFill>
                <a:latin typeface="Times New Roman" pitchFamily="18" charset="0"/>
              </a:rPr>
              <a:t> </a:t>
            </a:r>
            <a:r>
              <a:rPr lang="uk-UA" altLang="ru-RU" sz="2400" b="1" dirty="0">
                <a:solidFill>
                  <a:srgbClr val="7A1D00"/>
                </a:solidFill>
                <a:latin typeface="Times New Roman" pitchFamily="18" charset="0"/>
              </a:rPr>
              <a:t>роль загального</a:t>
            </a:r>
            <a:r>
              <a:rPr lang="en-US" altLang="ru-RU" sz="2400" b="1" dirty="0">
                <a:solidFill>
                  <a:srgbClr val="7A1D00"/>
                </a:solidFill>
                <a:latin typeface="Times New Roman" pitchFamily="18" charset="0"/>
              </a:rPr>
              <a:t> </a:t>
            </a:r>
            <a:r>
              <a:rPr lang="uk-UA" altLang="ru-RU" sz="2400" b="1" dirty="0">
                <a:solidFill>
                  <a:srgbClr val="7A1D00"/>
                </a:solidFill>
                <a:latin typeface="Times New Roman" pitchFamily="18" charset="0"/>
              </a:rPr>
              <a:t>еквівалента</a:t>
            </a:r>
          </a:p>
          <a:p>
            <a:pPr eaLnBrk="1" hangingPunct="1"/>
            <a:r>
              <a:rPr lang="uk-UA" altLang="ru-RU" sz="2400" b="1" dirty="0">
                <a:solidFill>
                  <a:srgbClr val="7A1D00"/>
                </a:solidFill>
                <a:latin typeface="Times New Roman" pitchFamily="18" charset="0"/>
              </a:rPr>
              <a:t>виконували різні товари</a:t>
            </a:r>
          </a:p>
        </p:txBody>
      </p:sp>
    </p:spTree>
    <p:extLst>
      <p:ext uri="{BB962C8B-B14F-4D97-AF65-F5344CB8AC3E}">
        <p14:creationId xmlns:p14="http://schemas.microsoft.com/office/powerpoint/2010/main" val="4286792251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0" grpId="0" animBg="1"/>
      <p:bldP spid="28681" grpId="0" animBg="1"/>
      <p:bldP spid="28682" grpId="0" animBg="1"/>
      <p:bldP spid="28683" grpId="0" animBg="1"/>
      <p:bldP spid="28684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AutoShape 17"/>
          <p:cNvSpPr>
            <a:spLocks noChangeArrowheads="1"/>
          </p:cNvSpPr>
          <p:nvPr/>
        </p:nvSpPr>
        <p:spPr bwMode="auto">
          <a:xfrm>
            <a:off x="3851275" y="692150"/>
            <a:ext cx="4968875" cy="1022350"/>
          </a:xfrm>
          <a:prstGeom prst="flowChartPreparation">
            <a:avLst/>
          </a:prstGeom>
          <a:gradFill rotWithShape="1">
            <a:gsLst>
              <a:gs pos="0">
                <a:srgbClr val="A5FFFF"/>
              </a:gs>
              <a:gs pos="50000">
                <a:schemeClr val="bg1"/>
              </a:gs>
              <a:gs pos="100000">
                <a:srgbClr val="A5FFFF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sx="105000" sy="105000" algn="tl" rotWithShape="0">
              <a:schemeClr val="accent1">
                <a:alpha val="9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ru-RU" sz="2000">
                <a:solidFill>
                  <a:srgbClr val="29527B"/>
                </a:solidFill>
                <a:latin typeface="Georgia" pitchFamily="18" charset="0"/>
              </a:rPr>
              <a:t>використовують для зіставлення</a:t>
            </a:r>
          </a:p>
          <a:p>
            <a:pPr eaLnBrk="1" hangingPunct="1"/>
            <a:r>
              <a:rPr lang="uk-UA" altLang="ru-RU" sz="2000">
                <a:solidFill>
                  <a:srgbClr val="29527B"/>
                </a:solidFill>
                <a:latin typeface="Georgia" pitchFamily="18" charset="0"/>
              </a:rPr>
              <a:t>вартостей різних товарів та послуг</a:t>
            </a:r>
          </a:p>
        </p:txBody>
      </p:sp>
      <p:sp>
        <p:nvSpPr>
          <p:cNvPr id="2068" name="AutoShape 20"/>
          <p:cNvSpPr>
            <a:spLocks noChangeArrowheads="1"/>
          </p:cNvSpPr>
          <p:nvPr/>
        </p:nvSpPr>
        <p:spPr bwMode="auto">
          <a:xfrm>
            <a:off x="3924300" y="1914525"/>
            <a:ext cx="4773613" cy="1014413"/>
          </a:xfrm>
          <a:prstGeom prst="flowChartPreparation">
            <a:avLst/>
          </a:prstGeom>
          <a:gradFill rotWithShape="1">
            <a:gsLst>
              <a:gs pos="0">
                <a:srgbClr val="A5FFFF"/>
              </a:gs>
              <a:gs pos="50000">
                <a:schemeClr val="bg1"/>
              </a:gs>
              <a:gs pos="100000">
                <a:srgbClr val="A5FFFF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sx="105000" sy="105000" algn="tl" rotWithShape="0">
              <a:schemeClr val="accent1">
                <a:alpha val="9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uk-UA" sz="2000" dirty="0">
              <a:solidFill>
                <a:srgbClr val="29527B"/>
              </a:solidFill>
              <a:latin typeface="Georgia" pitchFamily="18" charset="0"/>
            </a:endParaRPr>
          </a:p>
          <a:p>
            <a:pPr>
              <a:defRPr/>
            </a:pPr>
            <a:r>
              <a:rPr lang="uk-UA" sz="2000" dirty="0">
                <a:solidFill>
                  <a:srgbClr val="29527B"/>
                </a:solidFill>
                <a:latin typeface="Georgia" pitchFamily="18" charset="0"/>
              </a:rPr>
              <a:t>використовують, купуючи,</a:t>
            </a:r>
          </a:p>
          <a:p>
            <a:pPr>
              <a:defRPr/>
            </a:pPr>
            <a:r>
              <a:rPr lang="uk-UA" sz="2000" dirty="0">
                <a:solidFill>
                  <a:srgbClr val="29527B"/>
                </a:solidFill>
                <a:latin typeface="Georgia" pitchFamily="18" charset="0"/>
              </a:rPr>
              <a:t> речі або послуги</a:t>
            </a:r>
          </a:p>
          <a:p>
            <a:pPr>
              <a:defRPr/>
            </a:pPr>
            <a:endParaRPr lang="uk-UA" sz="2000" dirty="0">
              <a:solidFill>
                <a:srgbClr val="29527B"/>
              </a:solidFill>
              <a:latin typeface="Georgia" pitchFamily="18" charset="0"/>
            </a:endParaRPr>
          </a:p>
        </p:txBody>
      </p:sp>
      <p:sp>
        <p:nvSpPr>
          <p:cNvPr id="2069" name="AutoShape 21"/>
          <p:cNvSpPr>
            <a:spLocks noChangeArrowheads="1"/>
          </p:cNvSpPr>
          <p:nvPr/>
        </p:nvSpPr>
        <p:spPr bwMode="auto">
          <a:xfrm>
            <a:off x="3814763" y="3130550"/>
            <a:ext cx="5008562" cy="1155700"/>
          </a:xfrm>
          <a:prstGeom prst="flowChartPreparation">
            <a:avLst/>
          </a:prstGeom>
          <a:gradFill rotWithShape="1">
            <a:gsLst>
              <a:gs pos="0">
                <a:srgbClr val="A5FFFF"/>
              </a:gs>
              <a:gs pos="50000">
                <a:schemeClr val="bg1"/>
              </a:gs>
              <a:gs pos="100000">
                <a:srgbClr val="A5FFFF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sx="105000" sy="105000" algn="tl" rotWithShape="0">
              <a:schemeClr val="accent1">
                <a:alpha val="9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ru-RU" sz="2000">
                <a:solidFill>
                  <a:srgbClr val="29527B"/>
                </a:solidFill>
                <a:latin typeface="Georgia" pitchFamily="18" charset="0"/>
              </a:rPr>
              <a:t>використовують як особливий</a:t>
            </a:r>
          </a:p>
          <a:p>
            <a:pPr eaLnBrk="1" hangingPunct="1"/>
            <a:r>
              <a:rPr lang="uk-UA" altLang="ru-RU" sz="2000">
                <a:solidFill>
                  <a:srgbClr val="29527B"/>
                </a:solidFill>
                <a:latin typeface="Georgia" pitchFamily="18" charset="0"/>
              </a:rPr>
              <a:t> засіб  зберігання та</a:t>
            </a:r>
          </a:p>
          <a:p>
            <a:pPr eaLnBrk="1" hangingPunct="1"/>
            <a:r>
              <a:rPr lang="uk-UA" altLang="ru-RU" sz="2000">
                <a:solidFill>
                  <a:srgbClr val="29527B"/>
                </a:solidFill>
                <a:latin typeface="Georgia" pitchFamily="18" charset="0"/>
              </a:rPr>
              <a:t> примноження багатства</a:t>
            </a:r>
          </a:p>
        </p:txBody>
      </p:sp>
      <p:sp>
        <p:nvSpPr>
          <p:cNvPr id="2070" name="AutoShape 22"/>
          <p:cNvSpPr>
            <a:spLocks noChangeArrowheads="1"/>
          </p:cNvSpPr>
          <p:nvPr/>
        </p:nvSpPr>
        <p:spPr bwMode="auto">
          <a:xfrm>
            <a:off x="3887788" y="4505325"/>
            <a:ext cx="4891087" cy="939800"/>
          </a:xfrm>
          <a:prstGeom prst="flowChartPreparation">
            <a:avLst/>
          </a:prstGeom>
          <a:gradFill rotWithShape="1">
            <a:gsLst>
              <a:gs pos="0">
                <a:srgbClr val="A5FFFF"/>
              </a:gs>
              <a:gs pos="50000">
                <a:schemeClr val="bg1"/>
              </a:gs>
              <a:gs pos="100000">
                <a:srgbClr val="A5FFFF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sx="105000" sy="105000" algn="tl" rotWithShape="0">
              <a:schemeClr val="accent1">
                <a:alpha val="9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uk-UA" sz="2000" dirty="0">
                <a:solidFill>
                  <a:srgbClr val="29527B"/>
                </a:solidFill>
                <a:latin typeface="Georgia" pitchFamily="18" charset="0"/>
              </a:rPr>
              <a:t>використовують для виплати</a:t>
            </a:r>
          </a:p>
          <a:p>
            <a:pPr>
              <a:defRPr/>
            </a:pPr>
            <a:r>
              <a:rPr lang="uk-UA" sz="2000" dirty="0" err="1">
                <a:solidFill>
                  <a:srgbClr val="29527B"/>
                </a:solidFill>
                <a:latin typeface="Georgia" pitchFamily="18" charset="0"/>
              </a:rPr>
              <a:t>довгових</a:t>
            </a:r>
            <a:r>
              <a:rPr lang="uk-UA" sz="2000" dirty="0">
                <a:solidFill>
                  <a:srgbClr val="29527B"/>
                </a:solidFill>
                <a:latin typeface="Georgia" pitchFamily="18" charset="0"/>
              </a:rPr>
              <a:t> </a:t>
            </a:r>
            <a:r>
              <a:rPr lang="uk-UA" sz="2000" dirty="0" err="1">
                <a:solidFill>
                  <a:srgbClr val="29527B"/>
                </a:solidFill>
                <a:latin typeface="Georgia" pitchFamily="18" charset="0"/>
              </a:rPr>
              <a:t>забов</a:t>
            </a:r>
            <a:r>
              <a:rPr lang="en-US" sz="2000" dirty="0">
                <a:solidFill>
                  <a:srgbClr val="29527B"/>
                </a:solidFill>
                <a:latin typeface="Georgia" pitchFamily="18" charset="0"/>
              </a:rPr>
              <a:t>’</a:t>
            </a:r>
            <a:r>
              <a:rPr lang="uk-UA" sz="2000" dirty="0" err="1">
                <a:solidFill>
                  <a:srgbClr val="29527B"/>
                </a:solidFill>
                <a:latin typeface="Georgia" pitchFamily="18" charset="0"/>
              </a:rPr>
              <a:t>язань</a:t>
            </a:r>
            <a:endParaRPr lang="uk-UA" sz="2000" dirty="0">
              <a:solidFill>
                <a:srgbClr val="29527B"/>
              </a:solidFill>
              <a:latin typeface="Georgia" pitchFamily="18" charset="0"/>
            </a:endParaRPr>
          </a:p>
        </p:txBody>
      </p:sp>
      <p:sp>
        <p:nvSpPr>
          <p:cNvPr id="2071" name="AutoShape 23"/>
          <p:cNvSpPr>
            <a:spLocks noChangeArrowheads="1"/>
          </p:cNvSpPr>
          <p:nvPr/>
        </p:nvSpPr>
        <p:spPr bwMode="auto">
          <a:xfrm>
            <a:off x="3887788" y="5584825"/>
            <a:ext cx="5008562" cy="1058863"/>
          </a:xfrm>
          <a:prstGeom prst="flowChartPreparation">
            <a:avLst/>
          </a:prstGeom>
          <a:gradFill rotWithShape="1">
            <a:gsLst>
              <a:gs pos="0">
                <a:srgbClr val="A5FFFF"/>
              </a:gs>
              <a:gs pos="50000">
                <a:schemeClr val="bg1"/>
              </a:gs>
              <a:gs pos="100000">
                <a:srgbClr val="A5FFFF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sx="105000" sy="105000" algn="tl" rotWithShape="0">
              <a:schemeClr val="accent1">
                <a:alpha val="9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uk-UA" sz="2000" dirty="0">
                <a:solidFill>
                  <a:srgbClr val="29527B"/>
                </a:solidFill>
                <a:latin typeface="Georgia" pitchFamily="18" charset="0"/>
              </a:rPr>
              <a:t>використовують для здійснення </a:t>
            </a:r>
          </a:p>
          <a:p>
            <a:pPr>
              <a:defRPr/>
            </a:pPr>
            <a:r>
              <a:rPr lang="uk-UA" sz="2000" dirty="0">
                <a:solidFill>
                  <a:srgbClr val="29527B"/>
                </a:solidFill>
                <a:latin typeface="Georgia" pitchFamily="18" charset="0"/>
              </a:rPr>
              <a:t>розрахунків між країнами</a:t>
            </a:r>
          </a:p>
        </p:txBody>
      </p:sp>
      <p:sp>
        <p:nvSpPr>
          <p:cNvPr id="2074" name="Rectangle 26"/>
          <p:cNvSpPr>
            <a:spLocks noChangeArrowheads="1"/>
          </p:cNvSpPr>
          <p:nvPr/>
        </p:nvSpPr>
        <p:spPr bwMode="auto">
          <a:xfrm>
            <a:off x="1500188" y="-142875"/>
            <a:ext cx="56165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uk-U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Функції грошей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2075" name="AutoShape 27"/>
          <p:cNvSpPr>
            <a:spLocks noChangeArrowheads="1"/>
          </p:cNvSpPr>
          <p:nvPr/>
        </p:nvSpPr>
        <p:spPr bwMode="auto">
          <a:xfrm>
            <a:off x="179388" y="765175"/>
            <a:ext cx="3300412" cy="1008063"/>
          </a:xfrm>
          <a:prstGeom prst="rightArrow">
            <a:avLst>
              <a:gd name="adj1" fmla="val 50000"/>
              <a:gd name="adj2" fmla="val 81850"/>
            </a:avLst>
          </a:prstGeom>
          <a:gradFill rotWithShape="1">
            <a:gsLst>
              <a:gs pos="0">
                <a:srgbClr val="A5FFFF"/>
              </a:gs>
              <a:gs pos="50000">
                <a:schemeClr val="bg1"/>
              </a:gs>
              <a:gs pos="100000">
                <a:srgbClr val="A5FFFF"/>
              </a:gs>
            </a:gsLst>
            <a:lin ang="5400000" scaled="1"/>
          </a:gradFill>
          <a:ln w="9525">
            <a:miter lim="800000"/>
            <a:headEnd/>
            <a:tailEnd/>
          </a:ln>
          <a:effectLst>
            <a:outerShdw dist="38100" dir="8100000" algn="tr" rotWithShape="0">
              <a:schemeClr val="accent1">
                <a:alpha val="89999"/>
              </a:schemeClr>
            </a:outerShdw>
          </a:effectLst>
          <a:scene3d>
            <a:camera prst="legacyObliqueBottomLef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A5FFFF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78" name="AutoShape 30"/>
          <p:cNvSpPr>
            <a:spLocks noChangeArrowheads="1"/>
          </p:cNvSpPr>
          <p:nvPr/>
        </p:nvSpPr>
        <p:spPr bwMode="auto">
          <a:xfrm>
            <a:off x="180975" y="1928813"/>
            <a:ext cx="3300413" cy="1081087"/>
          </a:xfrm>
          <a:prstGeom prst="rightArrow">
            <a:avLst>
              <a:gd name="adj1" fmla="val 50000"/>
              <a:gd name="adj2" fmla="val 76322"/>
            </a:avLst>
          </a:prstGeom>
          <a:gradFill rotWithShape="1">
            <a:gsLst>
              <a:gs pos="0">
                <a:srgbClr val="A5FFFF"/>
              </a:gs>
              <a:gs pos="50000">
                <a:schemeClr val="bg1"/>
              </a:gs>
              <a:gs pos="100000">
                <a:srgbClr val="A5FFFF"/>
              </a:gs>
            </a:gsLst>
            <a:lin ang="5400000" scaled="1"/>
          </a:gradFill>
          <a:ln w="9525">
            <a:miter lim="800000"/>
            <a:headEnd/>
            <a:tailEnd/>
          </a:ln>
          <a:effectLst>
            <a:outerShdw dist="38100" dir="8100000" algn="tr" rotWithShape="0">
              <a:schemeClr val="accent1">
                <a:alpha val="89999"/>
              </a:schemeClr>
            </a:outerShdw>
          </a:effectLst>
          <a:scene3d>
            <a:camera prst="legacyObliqueBottomLef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A5FFFF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uk-UA" b="1">
              <a:solidFill>
                <a:srgbClr val="003A00"/>
              </a:solidFill>
            </a:endParaRPr>
          </a:p>
          <a:p>
            <a:pPr>
              <a:defRPr/>
            </a:pPr>
            <a:r>
              <a:rPr lang="uk-UA" sz="2400" b="1">
                <a:solidFill>
                  <a:srgbClr val="29527B"/>
                </a:solidFill>
                <a:latin typeface="Georgia" pitchFamily="18" charset="0"/>
              </a:rPr>
              <a:t>Засіб обігу</a:t>
            </a:r>
          </a:p>
          <a:p>
            <a:pPr>
              <a:defRPr/>
            </a:pPr>
            <a:endParaRPr lang="ru-RU"/>
          </a:p>
        </p:txBody>
      </p:sp>
      <p:sp>
        <p:nvSpPr>
          <p:cNvPr id="2079" name="AutoShape 31"/>
          <p:cNvSpPr>
            <a:spLocks noChangeArrowheads="1"/>
          </p:cNvSpPr>
          <p:nvPr/>
        </p:nvSpPr>
        <p:spPr bwMode="auto">
          <a:xfrm>
            <a:off x="142875" y="3141663"/>
            <a:ext cx="3276600" cy="1287462"/>
          </a:xfrm>
          <a:prstGeom prst="rightArrow">
            <a:avLst>
              <a:gd name="adj1" fmla="val 50000"/>
              <a:gd name="adj2" fmla="val 58853"/>
            </a:avLst>
          </a:prstGeom>
          <a:gradFill rotWithShape="1">
            <a:gsLst>
              <a:gs pos="0">
                <a:srgbClr val="A5FFFF"/>
              </a:gs>
              <a:gs pos="50000">
                <a:schemeClr val="bg1"/>
              </a:gs>
              <a:gs pos="100000">
                <a:srgbClr val="A5FFFF"/>
              </a:gs>
            </a:gsLst>
            <a:lin ang="5400000" scaled="1"/>
          </a:gradFill>
          <a:ln w="9525">
            <a:miter lim="800000"/>
            <a:headEnd/>
            <a:tailEnd/>
          </a:ln>
          <a:effectLst>
            <a:outerShdw dist="38100" dir="8100000" algn="tr" rotWithShape="0">
              <a:schemeClr val="accent1">
                <a:alpha val="89999"/>
              </a:schemeClr>
            </a:outerShdw>
          </a:effectLst>
          <a:scene3d>
            <a:camera prst="legacyObliqueBottomLef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A5FFFF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uk-UA" sz="2400" b="1" dirty="0">
                <a:solidFill>
                  <a:srgbClr val="29527B"/>
                </a:solidFill>
                <a:latin typeface="Georgia" pitchFamily="18" charset="0"/>
              </a:rPr>
              <a:t>Засіб</a:t>
            </a:r>
          </a:p>
          <a:p>
            <a:pPr>
              <a:defRPr/>
            </a:pPr>
            <a:r>
              <a:rPr lang="uk-UA" sz="2400" b="1" dirty="0">
                <a:solidFill>
                  <a:srgbClr val="29527B"/>
                </a:solidFill>
                <a:latin typeface="Georgia" pitchFamily="18" charset="0"/>
              </a:rPr>
              <a:t> </a:t>
            </a:r>
            <a:r>
              <a:rPr lang="uk-UA" sz="2200" b="1" dirty="0">
                <a:solidFill>
                  <a:srgbClr val="29527B"/>
                </a:solidFill>
                <a:latin typeface="Georgia" pitchFamily="18" charset="0"/>
              </a:rPr>
              <a:t>нагромадження</a:t>
            </a:r>
            <a:endParaRPr lang="ru-RU" sz="2200" b="1" dirty="0">
              <a:solidFill>
                <a:srgbClr val="29527B"/>
              </a:solidFill>
              <a:latin typeface="Georgia" pitchFamily="18" charset="0"/>
            </a:endParaRPr>
          </a:p>
        </p:txBody>
      </p:sp>
      <p:sp>
        <p:nvSpPr>
          <p:cNvPr id="2080" name="AutoShape 32"/>
          <p:cNvSpPr>
            <a:spLocks noChangeArrowheads="1"/>
          </p:cNvSpPr>
          <p:nvPr/>
        </p:nvSpPr>
        <p:spPr bwMode="auto">
          <a:xfrm>
            <a:off x="142875" y="4500563"/>
            <a:ext cx="3300413" cy="1006475"/>
          </a:xfrm>
          <a:prstGeom prst="rightArrow">
            <a:avLst>
              <a:gd name="adj1" fmla="val 50000"/>
              <a:gd name="adj2" fmla="val 81980"/>
            </a:avLst>
          </a:prstGeom>
          <a:gradFill rotWithShape="1">
            <a:gsLst>
              <a:gs pos="0">
                <a:srgbClr val="A5FFFF"/>
              </a:gs>
              <a:gs pos="50000">
                <a:schemeClr val="bg1"/>
              </a:gs>
              <a:gs pos="100000">
                <a:srgbClr val="A5FFFF"/>
              </a:gs>
            </a:gsLst>
            <a:lin ang="5400000" scaled="1"/>
          </a:gradFill>
          <a:ln w="9525">
            <a:miter lim="800000"/>
            <a:headEnd/>
            <a:tailEnd/>
          </a:ln>
          <a:effectLst>
            <a:outerShdw dist="38100" dir="8100000" algn="tr" rotWithShape="0">
              <a:schemeClr val="accent1">
                <a:alpha val="89999"/>
              </a:schemeClr>
            </a:outerShdw>
          </a:effectLst>
          <a:scene3d>
            <a:camera prst="legacyObliqueBottomLef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A5FFFF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uk-UA" sz="2400" b="1" dirty="0">
                <a:solidFill>
                  <a:srgbClr val="29527B"/>
                </a:solidFill>
                <a:latin typeface="Georgia" pitchFamily="18" charset="0"/>
              </a:rPr>
              <a:t>Засіб платежу</a:t>
            </a:r>
            <a:endParaRPr lang="ru-RU" sz="2400" b="1" dirty="0">
              <a:solidFill>
                <a:srgbClr val="29527B"/>
              </a:solidFill>
              <a:latin typeface="Georgia" pitchFamily="18" charset="0"/>
            </a:endParaRPr>
          </a:p>
        </p:txBody>
      </p:sp>
      <p:sp>
        <p:nvSpPr>
          <p:cNvPr id="2081" name="AutoShape 33"/>
          <p:cNvSpPr>
            <a:spLocks noChangeArrowheads="1"/>
          </p:cNvSpPr>
          <p:nvPr/>
        </p:nvSpPr>
        <p:spPr bwMode="auto">
          <a:xfrm>
            <a:off x="214313" y="5643563"/>
            <a:ext cx="3144837" cy="1143000"/>
          </a:xfrm>
          <a:prstGeom prst="rightArrow">
            <a:avLst>
              <a:gd name="adj1" fmla="val 50000"/>
              <a:gd name="adj2" fmla="val 65002"/>
            </a:avLst>
          </a:prstGeom>
          <a:gradFill rotWithShape="1">
            <a:gsLst>
              <a:gs pos="0">
                <a:srgbClr val="A5FFFF"/>
              </a:gs>
              <a:gs pos="50000">
                <a:schemeClr val="bg1"/>
              </a:gs>
              <a:gs pos="100000">
                <a:srgbClr val="A5FFFF"/>
              </a:gs>
            </a:gsLst>
            <a:lin ang="5400000" scaled="1"/>
          </a:gradFill>
          <a:ln w="9525">
            <a:miter lim="800000"/>
            <a:headEnd/>
            <a:tailEnd/>
          </a:ln>
          <a:effectLst>
            <a:outerShdw dist="38100" dir="8100000" algn="tr" rotWithShape="0">
              <a:schemeClr val="accent1">
                <a:alpha val="89999"/>
              </a:schemeClr>
            </a:outerShdw>
          </a:effectLst>
          <a:scene3d>
            <a:camera prst="legacyObliqueBottomLef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A5FFFF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uk-UA" sz="2400" dirty="0">
              <a:solidFill>
                <a:srgbClr val="003A00"/>
              </a:solidFill>
              <a:latin typeface="Georgia" pitchFamily="18" charset="0"/>
            </a:endParaRPr>
          </a:p>
          <a:p>
            <a:pPr>
              <a:defRPr/>
            </a:pPr>
            <a:r>
              <a:rPr lang="uk-UA" sz="2200" b="1" dirty="0">
                <a:solidFill>
                  <a:srgbClr val="29527B"/>
                </a:solidFill>
                <a:latin typeface="Georgia" pitchFamily="18" charset="0"/>
              </a:rPr>
              <a:t>Міжнародні </a:t>
            </a:r>
          </a:p>
          <a:p>
            <a:pPr>
              <a:defRPr/>
            </a:pPr>
            <a:r>
              <a:rPr lang="uk-UA" sz="2200" b="1" dirty="0">
                <a:solidFill>
                  <a:srgbClr val="29527B"/>
                </a:solidFill>
                <a:latin typeface="Georgia" pitchFamily="18" charset="0"/>
              </a:rPr>
              <a:t>гроші</a:t>
            </a:r>
            <a:r>
              <a:rPr lang="uk-UA" sz="2200" dirty="0">
                <a:solidFill>
                  <a:srgbClr val="003A00"/>
                </a:solidFill>
                <a:latin typeface="Georgia" pitchFamily="18" charset="0"/>
              </a:rPr>
              <a:t> </a:t>
            </a:r>
          </a:p>
          <a:p>
            <a:pPr>
              <a:defRPr/>
            </a:pPr>
            <a:endParaRPr lang="ru-RU" sz="2400" dirty="0">
              <a:latin typeface="Georgia" pitchFamily="18" charset="0"/>
            </a:endParaRP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107950" y="1027113"/>
            <a:ext cx="2955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altLang="ru-RU" sz="2400" b="1">
                <a:solidFill>
                  <a:srgbClr val="29527B"/>
                </a:solidFill>
                <a:latin typeface="Georgia" pitchFamily="18" charset="0"/>
              </a:rPr>
              <a:t>Міра вартості</a:t>
            </a:r>
            <a:endParaRPr lang="ru-RU" altLang="ru-RU" sz="2400" b="1">
              <a:solidFill>
                <a:srgbClr val="29527B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811795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5" grpId="0" animBg="1"/>
      <p:bldP spid="2068" grpId="0" animBg="1"/>
      <p:bldP spid="2069" grpId="0" animBg="1"/>
      <p:bldP spid="2070" grpId="0" animBg="1"/>
      <p:bldP spid="2071" grpId="0" animBg="1"/>
      <p:bldP spid="2074" grpId="0"/>
      <p:bldP spid="2075" grpId="0" animBg="1"/>
      <p:bldP spid="2078" grpId="0" animBg="1"/>
      <p:bldP spid="2079" grpId="0" animBg="1"/>
      <p:bldP spid="2080" grpId="0" animBg="1"/>
      <p:bldP spid="2081" grpId="0" animBg="1"/>
      <p:bldP spid="92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3492500" y="1627188"/>
            <a:ext cx="504825" cy="4587875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28575" cap="rnd">
            <a:solidFill>
              <a:srgbClr val="CC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ru-RU" sz="2400" b="1" i="1"/>
          </a:p>
          <a:p>
            <a:pPr eaLnBrk="1" hangingPunct="1"/>
            <a:r>
              <a:rPr lang="uk-UA" altLang="ru-RU" sz="2400" b="1" i="1">
                <a:solidFill>
                  <a:srgbClr val="CC0099"/>
                </a:solidFill>
                <a:latin typeface="Georgia" pitchFamily="18" charset="0"/>
              </a:rPr>
              <a:t>П</a:t>
            </a:r>
          </a:p>
          <a:p>
            <a:pPr eaLnBrk="1" hangingPunct="1"/>
            <a:r>
              <a:rPr lang="uk-UA" altLang="ru-RU" sz="2400" b="1" i="1">
                <a:solidFill>
                  <a:srgbClr val="CC0099"/>
                </a:solidFill>
                <a:latin typeface="Georgia" pitchFamily="18" charset="0"/>
              </a:rPr>
              <a:t>О</a:t>
            </a:r>
          </a:p>
          <a:p>
            <a:pPr eaLnBrk="1" hangingPunct="1"/>
            <a:r>
              <a:rPr lang="uk-UA" altLang="ru-RU" sz="2400" b="1" i="1">
                <a:solidFill>
                  <a:srgbClr val="CC0099"/>
                </a:solidFill>
                <a:latin typeface="Georgia" pitchFamily="18" charset="0"/>
              </a:rPr>
              <a:t>В</a:t>
            </a:r>
          </a:p>
          <a:p>
            <a:pPr eaLnBrk="1" hangingPunct="1"/>
            <a:r>
              <a:rPr lang="uk-UA" altLang="ru-RU" sz="2400" b="1" i="1">
                <a:solidFill>
                  <a:srgbClr val="CC0099"/>
                </a:solidFill>
                <a:latin typeface="Georgia" pitchFamily="18" charset="0"/>
              </a:rPr>
              <a:t>Н</a:t>
            </a:r>
          </a:p>
          <a:p>
            <a:pPr eaLnBrk="1" hangingPunct="1"/>
            <a:r>
              <a:rPr lang="uk-UA" altLang="ru-RU" sz="2400" b="1" i="1">
                <a:solidFill>
                  <a:srgbClr val="CC0099"/>
                </a:solidFill>
                <a:latin typeface="Georgia" pitchFamily="18" charset="0"/>
              </a:rPr>
              <a:t>О</a:t>
            </a:r>
          </a:p>
          <a:p>
            <a:pPr eaLnBrk="1" hangingPunct="1"/>
            <a:r>
              <a:rPr lang="uk-UA" altLang="ru-RU" sz="2400" b="1" i="1">
                <a:solidFill>
                  <a:srgbClr val="CC0099"/>
                </a:solidFill>
                <a:latin typeface="Georgia" pitchFamily="18" charset="0"/>
              </a:rPr>
              <a:t>Ц</a:t>
            </a:r>
          </a:p>
          <a:p>
            <a:pPr eaLnBrk="1" hangingPunct="1"/>
            <a:r>
              <a:rPr lang="uk-UA" altLang="ru-RU" sz="2400" b="1" i="1">
                <a:solidFill>
                  <a:srgbClr val="CC0099"/>
                </a:solidFill>
                <a:latin typeface="Georgia" pitchFamily="18" charset="0"/>
              </a:rPr>
              <a:t>І</a:t>
            </a:r>
          </a:p>
          <a:p>
            <a:pPr eaLnBrk="1" hangingPunct="1"/>
            <a:r>
              <a:rPr lang="uk-UA" altLang="ru-RU" sz="2400" b="1" i="1">
                <a:solidFill>
                  <a:srgbClr val="CC0099"/>
                </a:solidFill>
                <a:latin typeface="Georgia" pitchFamily="18" charset="0"/>
              </a:rPr>
              <a:t>Н</a:t>
            </a:r>
          </a:p>
          <a:p>
            <a:pPr eaLnBrk="1" hangingPunct="1"/>
            <a:r>
              <a:rPr lang="uk-UA" altLang="ru-RU" sz="2400" b="1" i="1">
                <a:solidFill>
                  <a:srgbClr val="CC0099"/>
                </a:solidFill>
                <a:latin typeface="Georgia" pitchFamily="18" charset="0"/>
              </a:rPr>
              <a:t>Н</a:t>
            </a:r>
          </a:p>
          <a:p>
            <a:pPr eaLnBrk="1" hangingPunct="1"/>
            <a:r>
              <a:rPr lang="uk-UA" altLang="ru-RU" sz="2400" b="1" i="1">
                <a:solidFill>
                  <a:srgbClr val="CC0099"/>
                </a:solidFill>
                <a:latin typeface="Georgia" pitchFamily="18" charset="0"/>
              </a:rPr>
              <a:t>І</a:t>
            </a:r>
          </a:p>
          <a:p>
            <a:pPr eaLnBrk="1" hangingPunct="1"/>
            <a:endParaRPr lang="uk-UA" altLang="ru-RU" sz="2400" b="1" i="1"/>
          </a:p>
        </p:txBody>
      </p:sp>
      <p:grpSp>
        <p:nvGrpSpPr>
          <p:cNvPr id="13321" name="Rectangle 9"/>
          <p:cNvGrpSpPr>
            <a:grpSpLocks/>
          </p:cNvGrpSpPr>
          <p:nvPr/>
        </p:nvGrpSpPr>
        <p:grpSpPr bwMode="auto">
          <a:xfrm>
            <a:off x="4167188" y="1628775"/>
            <a:ext cx="692150" cy="4614863"/>
            <a:chOff x="2961" y="1025"/>
            <a:chExt cx="345" cy="2907"/>
          </a:xfrm>
        </p:grpSpPr>
        <p:pic>
          <p:nvPicPr>
            <p:cNvPr id="35844" name="Rectangle 9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1" y="1025"/>
              <a:ext cx="345" cy="2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845" name="Text Box 5"/>
            <p:cNvSpPr txBox="1">
              <a:spLocks noChangeArrowheads="1"/>
            </p:cNvSpPr>
            <p:nvPr/>
          </p:nvSpPr>
          <p:spPr bwMode="auto">
            <a:xfrm>
              <a:off x="2971" y="1035"/>
              <a:ext cx="318" cy="2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33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ru-RU" sz="2400" b="1" i="1">
                <a:latin typeface="Georgia" pitchFamily="18" charset="0"/>
              </a:endParaRPr>
            </a:p>
            <a:p>
              <a:pPr eaLnBrk="1" hangingPunct="1"/>
              <a:r>
                <a:rPr lang="uk-UA" altLang="ru-RU" sz="2400" b="1" i="1">
                  <a:solidFill>
                    <a:srgbClr val="CC0099"/>
                  </a:solidFill>
                  <a:latin typeface="Georgia" pitchFamily="18" charset="0"/>
                </a:rPr>
                <a:t>Н</a:t>
              </a:r>
            </a:p>
            <a:p>
              <a:pPr eaLnBrk="1" hangingPunct="1"/>
              <a:r>
                <a:rPr lang="uk-UA" altLang="ru-RU" sz="2400" b="1" i="1">
                  <a:solidFill>
                    <a:srgbClr val="CC0099"/>
                  </a:solidFill>
                  <a:latin typeface="Georgia" pitchFamily="18" charset="0"/>
                </a:rPr>
                <a:t>Е</a:t>
              </a:r>
            </a:p>
            <a:p>
              <a:pPr eaLnBrk="1" hangingPunct="1"/>
              <a:r>
                <a:rPr lang="uk-UA" altLang="ru-RU" sz="2400" b="1" i="1">
                  <a:solidFill>
                    <a:srgbClr val="CC0099"/>
                  </a:solidFill>
                  <a:latin typeface="Georgia" pitchFamily="18" charset="0"/>
                </a:rPr>
                <a:t>П</a:t>
              </a:r>
            </a:p>
            <a:p>
              <a:pPr eaLnBrk="1" hangingPunct="1"/>
              <a:r>
                <a:rPr lang="uk-UA" altLang="ru-RU" sz="2400" b="1" i="1">
                  <a:solidFill>
                    <a:srgbClr val="CC0099"/>
                  </a:solidFill>
                  <a:latin typeface="Georgia" pitchFamily="18" charset="0"/>
                </a:rPr>
                <a:t>О</a:t>
              </a:r>
            </a:p>
            <a:p>
              <a:pPr eaLnBrk="1" hangingPunct="1"/>
              <a:r>
                <a:rPr lang="uk-UA" altLang="ru-RU" sz="2400" b="1" i="1">
                  <a:solidFill>
                    <a:srgbClr val="CC0099"/>
                  </a:solidFill>
                  <a:latin typeface="Georgia" pitchFamily="18" charset="0"/>
                </a:rPr>
                <a:t>В</a:t>
              </a:r>
            </a:p>
            <a:p>
              <a:pPr eaLnBrk="1" hangingPunct="1"/>
              <a:r>
                <a:rPr lang="uk-UA" altLang="ru-RU" sz="2400" b="1" i="1">
                  <a:solidFill>
                    <a:srgbClr val="CC0099"/>
                  </a:solidFill>
                  <a:latin typeface="Georgia" pitchFamily="18" charset="0"/>
                </a:rPr>
                <a:t>Н</a:t>
              </a:r>
            </a:p>
            <a:p>
              <a:pPr eaLnBrk="1" hangingPunct="1"/>
              <a:r>
                <a:rPr lang="uk-UA" altLang="ru-RU" sz="2400" b="1" i="1">
                  <a:solidFill>
                    <a:srgbClr val="CC0099"/>
                  </a:solidFill>
                  <a:latin typeface="Georgia" pitchFamily="18" charset="0"/>
                </a:rPr>
                <a:t>О</a:t>
              </a:r>
            </a:p>
            <a:p>
              <a:pPr eaLnBrk="1" hangingPunct="1"/>
              <a:r>
                <a:rPr lang="uk-UA" altLang="ru-RU" sz="2400" b="1" i="1">
                  <a:solidFill>
                    <a:srgbClr val="CC0099"/>
                  </a:solidFill>
                  <a:latin typeface="Georgia" pitchFamily="18" charset="0"/>
                </a:rPr>
                <a:t>Ц</a:t>
              </a:r>
            </a:p>
            <a:p>
              <a:pPr eaLnBrk="1" hangingPunct="1"/>
              <a:r>
                <a:rPr lang="uk-UA" altLang="ru-RU" sz="2400" b="1" i="1">
                  <a:solidFill>
                    <a:srgbClr val="CC0099"/>
                  </a:solidFill>
                  <a:latin typeface="Georgia" pitchFamily="18" charset="0"/>
                </a:rPr>
                <a:t>І</a:t>
              </a:r>
            </a:p>
            <a:p>
              <a:pPr eaLnBrk="1" hangingPunct="1"/>
              <a:r>
                <a:rPr lang="uk-UA" altLang="ru-RU" sz="2400" b="1" i="1">
                  <a:solidFill>
                    <a:srgbClr val="CC0099"/>
                  </a:solidFill>
                  <a:latin typeface="Georgia" pitchFamily="18" charset="0"/>
                </a:rPr>
                <a:t>Н</a:t>
              </a:r>
            </a:p>
            <a:p>
              <a:pPr eaLnBrk="1" hangingPunct="1"/>
              <a:r>
                <a:rPr lang="uk-UA" altLang="ru-RU" sz="2400" b="1" i="1">
                  <a:solidFill>
                    <a:srgbClr val="CC0099"/>
                  </a:solidFill>
                  <a:latin typeface="Georgia" pitchFamily="18" charset="0"/>
                </a:rPr>
                <a:t>Н</a:t>
              </a:r>
            </a:p>
            <a:p>
              <a:pPr eaLnBrk="1" hangingPunct="1"/>
              <a:r>
                <a:rPr lang="uk-UA" altLang="ru-RU" sz="2400" b="1" i="1">
                  <a:solidFill>
                    <a:srgbClr val="CC0099"/>
                  </a:solidFill>
                  <a:latin typeface="Georgia" pitchFamily="18" charset="0"/>
                </a:rPr>
                <a:t>І</a:t>
              </a:r>
            </a:p>
            <a:p>
              <a:pPr eaLnBrk="1" hangingPunct="1"/>
              <a:endParaRPr lang="uk-UA" altLang="ru-RU" sz="2400" b="1" i="1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endParaRPr>
            </a:p>
          </p:txBody>
        </p:sp>
      </p:grpSp>
      <p:sp>
        <p:nvSpPr>
          <p:cNvPr id="35846" name="AutoShape 20"/>
          <p:cNvSpPr>
            <a:spLocks noChangeArrowheads="1"/>
          </p:cNvSpPr>
          <p:nvPr/>
        </p:nvSpPr>
        <p:spPr bwMode="auto">
          <a:xfrm rot="10800000">
            <a:off x="2627313" y="3140075"/>
            <a:ext cx="720725" cy="360363"/>
          </a:xfrm>
          <a:prstGeom prst="rightArrow">
            <a:avLst>
              <a:gd name="adj1" fmla="val 50000"/>
              <a:gd name="adj2" fmla="val 500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28575">
            <a:solidFill>
              <a:srgbClr val="CC0099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335" name="AutoShape 23"/>
          <p:cNvSpPr>
            <a:spLocks noChangeArrowheads="1"/>
          </p:cNvSpPr>
          <p:nvPr/>
        </p:nvSpPr>
        <p:spPr bwMode="auto">
          <a:xfrm>
            <a:off x="5976973" y="1392222"/>
            <a:ext cx="1884352" cy="857256"/>
          </a:xfrm>
          <a:prstGeom prst="flowChartTerminator">
            <a:avLst/>
          </a:prstGeom>
          <a:gradFill>
            <a:gsLst>
              <a:gs pos="0">
                <a:srgbClr val="5E9EFF">
                  <a:alpha val="65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28575" cap="rnd">
            <a:solidFill>
              <a:srgbClr val="CC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uk-UA" sz="1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Паперові готівкою</a:t>
            </a:r>
          </a:p>
          <a:p>
            <a:pPr>
              <a:defRPr/>
            </a:pPr>
            <a:r>
              <a:rPr lang="uk-UA" sz="1000" i="1" dirty="0">
                <a:solidFill>
                  <a:srgbClr val="0000CC"/>
                </a:solidFill>
                <a:latin typeface="Georgia" pitchFamily="18" charset="0"/>
              </a:rPr>
              <a:t>(банкноти, казначейські</a:t>
            </a:r>
          </a:p>
          <a:p>
            <a:pPr>
              <a:defRPr/>
            </a:pPr>
            <a:r>
              <a:rPr lang="uk-UA" sz="1000" i="1" dirty="0">
                <a:solidFill>
                  <a:srgbClr val="0000CC"/>
                </a:solidFill>
                <a:latin typeface="Georgia" pitchFamily="18" charset="0"/>
              </a:rPr>
              <a:t>білети)</a:t>
            </a:r>
          </a:p>
        </p:txBody>
      </p:sp>
      <p:sp>
        <p:nvSpPr>
          <p:cNvPr id="13336" name="AutoShape 24"/>
          <p:cNvSpPr>
            <a:spLocks noChangeArrowheads="1"/>
          </p:cNvSpPr>
          <p:nvPr/>
        </p:nvSpPr>
        <p:spPr bwMode="auto">
          <a:xfrm>
            <a:off x="6027738" y="2420938"/>
            <a:ext cx="1844699" cy="719137"/>
          </a:xfrm>
          <a:prstGeom prst="flowChartTerminator">
            <a:avLst/>
          </a:prstGeom>
          <a:gradFill>
            <a:gsLst>
              <a:gs pos="0">
                <a:srgbClr val="5E9EFF">
                  <a:alpha val="65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28575">
            <a:solidFill>
              <a:srgbClr val="CC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uk-UA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Кредитні</a:t>
            </a:r>
          </a:p>
          <a:p>
            <a:pPr>
              <a:defRPr/>
            </a:pPr>
            <a:r>
              <a:rPr lang="uk-UA" sz="1200" i="1" dirty="0">
                <a:solidFill>
                  <a:srgbClr val="0000CC"/>
                </a:solidFill>
                <a:latin typeface="Georgia" pitchFamily="18" charset="0"/>
              </a:rPr>
              <a:t>(банкноти, векселі, </a:t>
            </a:r>
            <a:endParaRPr lang="en-US" sz="1200" i="1" dirty="0">
              <a:solidFill>
                <a:srgbClr val="0000CC"/>
              </a:solidFill>
              <a:latin typeface="Georgia" pitchFamily="18" charset="0"/>
            </a:endParaRPr>
          </a:p>
          <a:p>
            <a:pPr>
              <a:defRPr/>
            </a:pPr>
            <a:r>
              <a:rPr lang="uk-UA" sz="1200" i="1" dirty="0">
                <a:solidFill>
                  <a:srgbClr val="0000CC"/>
                </a:solidFill>
                <a:latin typeface="Georgia" pitchFamily="18" charset="0"/>
              </a:rPr>
              <a:t>чеки)</a:t>
            </a:r>
          </a:p>
        </p:txBody>
      </p:sp>
      <p:sp>
        <p:nvSpPr>
          <p:cNvPr id="13337" name="AutoShape 25"/>
          <p:cNvSpPr>
            <a:spLocks noChangeArrowheads="1"/>
          </p:cNvSpPr>
          <p:nvPr/>
        </p:nvSpPr>
        <p:spPr bwMode="auto">
          <a:xfrm>
            <a:off x="6027738" y="3357563"/>
            <a:ext cx="1844699" cy="720725"/>
          </a:xfrm>
          <a:prstGeom prst="flowChartTerminator">
            <a:avLst/>
          </a:prstGeom>
          <a:gradFill>
            <a:gsLst>
              <a:gs pos="0">
                <a:srgbClr val="5E9EFF">
                  <a:alpha val="65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28575">
            <a:solidFill>
              <a:srgbClr val="CC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uk-UA" sz="1400" b="1" dirty="0"/>
          </a:p>
          <a:p>
            <a:pPr>
              <a:defRPr/>
            </a:pPr>
            <a:r>
              <a:rPr lang="uk-UA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Депозитні</a:t>
            </a:r>
          </a:p>
          <a:p>
            <a:pPr>
              <a:defRPr/>
            </a:pPr>
            <a:r>
              <a:rPr lang="uk-UA" sz="1200" i="1" dirty="0">
                <a:solidFill>
                  <a:srgbClr val="0000CC"/>
                </a:solidFill>
                <a:latin typeface="Georgia" pitchFamily="18" charset="0"/>
              </a:rPr>
              <a:t>(на рахунках у банках)</a:t>
            </a:r>
          </a:p>
          <a:p>
            <a:pPr>
              <a:defRPr/>
            </a:pPr>
            <a:endParaRPr lang="uk-UA" sz="1400" b="1" dirty="0"/>
          </a:p>
        </p:txBody>
      </p:sp>
      <p:sp>
        <p:nvSpPr>
          <p:cNvPr id="13338" name="AutoShape 26"/>
          <p:cNvSpPr>
            <a:spLocks noChangeArrowheads="1"/>
          </p:cNvSpPr>
          <p:nvPr/>
        </p:nvSpPr>
        <p:spPr bwMode="auto">
          <a:xfrm>
            <a:off x="6027738" y="4351349"/>
            <a:ext cx="1916137" cy="720725"/>
          </a:xfrm>
          <a:prstGeom prst="flowChartTerminator">
            <a:avLst/>
          </a:prstGeom>
          <a:gradFill>
            <a:gsLst>
              <a:gs pos="0">
                <a:srgbClr val="5E9EFF">
                  <a:alpha val="65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28575">
            <a:solidFill>
              <a:srgbClr val="CC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r>
              <a:rPr lang="uk-UA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Електронні</a:t>
            </a:r>
            <a:endParaRPr lang="en-US" sz="1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l">
              <a:defRPr/>
            </a:pPr>
            <a:r>
              <a:rPr lang="uk-UA" sz="1100" i="1" dirty="0">
                <a:solidFill>
                  <a:srgbClr val="0000CC"/>
                </a:solidFill>
                <a:latin typeface="Georgia" pitchFamily="18" charset="0"/>
              </a:rPr>
              <a:t>(кредитні картки, </a:t>
            </a:r>
            <a:endParaRPr lang="en-US" sz="1100" i="1" dirty="0">
              <a:solidFill>
                <a:srgbClr val="0000CC"/>
              </a:solidFill>
              <a:latin typeface="Georgia" pitchFamily="18" charset="0"/>
            </a:endParaRPr>
          </a:p>
          <a:p>
            <a:pPr algn="l">
              <a:defRPr/>
            </a:pPr>
            <a:r>
              <a:rPr lang="uk-UA" sz="1100" i="1" dirty="0">
                <a:solidFill>
                  <a:srgbClr val="0000CC"/>
                </a:solidFill>
                <a:latin typeface="Georgia" pitchFamily="18" charset="0"/>
              </a:rPr>
              <a:t>картки для банкоматів</a:t>
            </a:r>
            <a:r>
              <a:rPr lang="uk-UA" sz="1100" i="1" dirty="0">
                <a:solidFill>
                  <a:srgbClr val="0000CC"/>
                </a:solidFill>
              </a:rPr>
              <a:t>)</a:t>
            </a:r>
          </a:p>
        </p:txBody>
      </p:sp>
      <p:sp>
        <p:nvSpPr>
          <p:cNvPr id="13339" name="AutoShape 27"/>
          <p:cNvSpPr>
            <a:spLocks noChangeArrowheads="1"/>
          </p:cNvSpPr>
          <p:nvPr/>
        </p:nvSpPr>
        <p:spPr bwMode="auto">
          <a:xfrm>
            <a:off x="6015038" y="5391164"/>
            <a:ext cx="1916137" cy="785818"/>
          </a:xfrm>
          <a:prstGeom prst="flowChartTerminator">
            <a:avLst/>
          </a:prstGeom>
          <a:gradFill>
            <a:gsLst>
              <a:gs pos="0">
                <a:srgbClr val="5E9EFF">
                  <a:alpha val="65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28575">
            <a:solidFill>
              <a:srgbClr val="CC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uk-UA" sz="1400" b="1" dirty="0"/>
          </a:p>
          <a:p>
            <a:pPr>
              <a:defRPr/>
            </a:pPr>
            <a:r>
              <a:rPr lang="uk-UA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Білонні монети</a:t>
            </a:r>
          </a:p>
          <a:p>
            <a:pPr>
              <a:defRPr/>
            </a:pPr>
            <a:r>
              <a:rPr lang="uk-UA" sz="1100" i="1" dirty="0">
                <a:solidFill>
                  <a:srgbClr val="0000CC"/>
                </a:solidFill>
                <a:latin typeface="Georgia" pitchFamily="18" charset="0"/>
              </a:rPr>
              <a:t>(сплави кількох металів)</a:t>
            </a:r>
          </a:p>
          <a:p>
            <a:pPr>
              <a:defRPr/>
            </a:pPr>
            <a:endParaRPr lang="uk-UA" sz="1400" b="1" dirty="0"/>
          </a:p>
        </p:txBody>
      </p:sp>
      <p:sp>
        <p:nvSpPr>
          <p:cNvPr id="13340" name="AutoShape 28"/>
          <p:cNvSpPr>
            <a:spLocks noChangeArrowheads="1"/>
          </p:cNvSpPr>
          <p:nvPr/>
        </p:nvSpPr>
        <p:spPr bwMode="auto">
          <a:xfrm>
            <a:off x="700074" y="2924176"/>
            <a:ext cx="1727200" cy="719138"/>
          </a:xfrm>
          <a:prstGeom prst="flowChartTerminator">
            <a:avLst/>
          </a:prstGeom>
          <a:gradFill>
            <a:gsLst>
              <a:gs pos="0">
                <a:srgbClr val="5E9EFF">
                  <a:alpha val="65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28575">
            <a:solidFill>
              <a:srgbClr val="CC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uk-UA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Монети</a:t>
            </a:r>
          </a:p>
          <a:p>
            <a:pPr>
              <a:defRPr/>
            </a:pPr>
            <a:r>
              <a:rPr lang="uk-UA" sz="1200" i="1" dirty="0">
                <a:solidFill>
                  <a:srgbClr val="0000CC"/>
                </a:solidFill>
                <a:latin typeface="Georgia" pitchFamily="18" charset="0"/>
              </a:rPr>
              <a:t>(золоті, срібні)</a:t>
            </a:r>
          </a:p>
        </p:txBody>
      </p:sp>
      <p:sp>
        <p:nvSpPr>
          <p:cNvPr id="13341" name="AutoShape 29"/>
          <p:cNvSpPr>
            <a:spLocks noChangeArrowheads="1"/>
          </p:cNvSpPr>
          <p:nvPr/>
        </p:nvSpPr>
        <p:spPr bwMode="auto">
          <a:xfrm>
            <a:off x="700062" y="4429132"/>
            <a:ext cx="1698651" cy="785818"/>
          </a:xfrm>
          <a:prstGeom prst="flowChartTerminator">
            <a:avLst/>
          </a:prstGeom>
          <a:gradFill>
            <a:gsLst>
              <a:gs pos="0">
                <a:srgbClr val="5E9EFF">
                  <a:alpha val="65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28575">
            <a:solidFill>
              <a:srgbClr val="CC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uk-UA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Злитки</a:t>
            </a:r>
          </a:p>
          <a:p>
            <a:pPr>
              <a:defRPr/>
            </a:pPr>
            <a:r>
              <a:rPr lang="uk-UA" sz="1200" i="1" dirty="0">
                <a:solidFill>
                  <a:srgbClr val="0000CC"/>
                </a:solidFill>
                <a:latin typeface="Georgia" pitchFamily="18" charset="0"/>
              </a:rPr>
              <a:t>(дорогоцінних </a:t>
            </a:r>
            <a:endParaRPr lang="en-US" sz="1200" i="1" dirty="0">
              <a:solidFill>
                <a:srgbClr val="0000CC"/>
              </a:solidFill>
              <a:latin typeface="Georgia" pitchFamily="18" charset="0"/>
            </a:endParaRPr>
          </a:p>
          <a:p>
            <a:pPr>
              <a:defRPr/>
            </a:pPr>
            <a:r>
              <a:rPr lang="uk-UA" sz="1200" i="1" dirty="0">
                <a:solidFill>
                  <a:srgbClr val="0000CC"/>
                </a:solidFill>
                <a:latin typeface="Georgia" pitchFamily="18" charset="0"/>
              </a:rPr>
              <a:t>металів</a:t>
            </a:r>
            <a:r>
              <a:rPr lang="uk-UA" sz="1200" i="1" dirty="0">
                <a:latin typeface="Georgia" pitchFamily="18" charset="0"/>
              </a:rPr>
              <a:t>)</a:t>
            </a:r>
          </a:p>
        </p:txBody>
      </p:sp>
      <p:pic>
        <p:nvPicPr>
          <p:cNvPr id="35868" name="Picture 31" descr="золот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424488"/>
            <a:ext cx="1728787" cy="1100137"/>
          </a:xfrm>
          <a:prstGeom prst="rect">
            <a:avLst/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69" name="Picture 32" descr="картк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4365625"/>
            <a:ext cx="904875" cy="666750"/>
          </a:xfrm>
          <a:prstGeom prst="rect">
            <a:avLst/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70" name="Picture 33" descr="монет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373688"/>
            <a:ext cx="900112" cy="720725"/>
          </a:xfrm>
          <a:prstGeom prst="rect">
            <a:avLst/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71" name="Picture 34" descr="паперові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419225"/>
            <a:ext cx="935037" cy="714375"/>
          </a:xfrm>
          <a:prstGeom prst="rect">
            <a:avLst/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72" name="Picture 35" descr="чеки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2357438"/>
            <a:ext cx="863600" cy="714375"/>
          </a:xfrm>
          <a:prstGeom prst="rect">
            <a:avLst/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71438" y="219075"/>
            <a:ext cx="5940425" cy="1006475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ru-RU" sz="6000" b="1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Види грошей</a:t>
            </a:r>
            <a:r>
              <a:rPr lang="en-US" altLang="ru-RU" sz="6000" b="1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:</a:t>
            </a:r>
            <a:endParaRPr lang="uk-UA" altLang="ru-RU" sz="6000" b="1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sp>
        <p:nvSpPr>
          <p:cNvPr id="35874" name="AutoShape 20"/>
          <p:cNvSpPr>
            <a:spLocks noChangeArrowheads="1"/>
          </p:cNvSpPr>
          <p:nvPr/>
        </p:nvSpPr>
        <p:spPr bwMode="auto">
          <a:xfrm rot="10800000">
            <a:off x="2627313" y="4640263"/>
            <a:ext cx="720725" cy="360362"/>
          </a:xfrm>
          <a:prstGeom prst="rightArrow">
            <a:avLst>
              <a:gd name="adj1" fmla="val 50000"/>
              <a:gd name="adj2" fmla="val 500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28575">
            <a:solidFill>
              <a:srgbClr val="CC0099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5875" name="AutoShape 20"/>
          <p:cNvSpPr>
            <a:spLocks noChangeArrowheads="1"/>
          </p:cNvSpPr>
          <p:nvPr/>
        </p:nvSpPr>
        <p:spPr bwMode="auto">
          <a:xfrm>
            <a:off x="5148263" y="1628775"/>
            <a:ext cx="720725" cy="360363"/>
          </a:xfrm>
          <a:prstGeom prst="rightArrow">
            <a:avLst>
              <a:gd name="adj1" fmla="val 50000"/>
              <a:gd name="adj2" fmla="val 500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2857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5876" name="AutoShape 20"/>
          <p:cNvSpPr>
            <a:spLocks noChangeArrowheads="1"/>
          </p:cNvSpPr>
          <p:nvPr/>
        </p:nvSpPr>
        <p:spPr bwMode="auto">
          <a:xfrm>
            <a:off x="5219700" y="2571750"/>
            <a:ext cx="720725" cy="360363"/>
          </a:xfrm>
          <a:prstGeom prst="rightArrow">
            <a:avLst>
              <a:gd name="adj1" fmla="val 50000"/>
              <a:gd name="adj2" fmla="val 500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2857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5877" name="AutoShape 20"/>
          <p:cNvSpPr>
            <a:spLocks noChangeArrowheads="1"/>
          </p:cNvSpPr>
          <p:nvPr/>
        </p:nvSpPr>
        <p:spPr bwMode="auto">
          <a:xfrm>
            <a:off x="5219700" y="3568700"/>
            <a:ext cx="720725" cy="360363"/>
          </a:xfrm>
          <a:prstGeom prst="rightArrow">
            <a:avLst>
              <a:gd name="adj1" fmla="val 50000"/>
              <a:gd name="adj2" fmla="val 500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2857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5878" name="AutoShape 20"/>
          <p:cNvSpPr>
            <a:spLocks noChangeArrowheads="1"/>
          </p:cNvSpPr>
          <p:nvPr/>
        </p:nvSpPr>
        <p:spPr bwMode="auto">
          <a:xfrm>
            <a:off x="5219700" y="4500563"/>
            <a:ext cx="720725" cy="360362"/>
          </a:xfrm>
          <a:prstGeom prst="rightArrow">
            <a:avLst>
              <a:gd name="adj1" fmla="val 50000"/>
              <a:gd name="adj2" fmla="val 500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2857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5879" name="AutoShape 20"/>
          <p:cNvSpPr>
            <a:spLocks noChangeArrowheads="1"/>
          </p:cNvSpPr>
          <p:nvPr/>
        </p:nvSpPr>
        <p:spPr bwMode="auto">
          <a:xfrm>
            <a:off x="5219700" y="5568950"/>
            <a:ext cx="720725" cy="360363"/>
          </a:xfrm>
          <a:prstGeom prst="rightArrow">
            <a:avLst>
              <a:gd name="adj1" fmla="val 50000"/>
              <a:gd name="adj2" fmla="val 500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2857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35880" name="Picture 36" descr="C:\Documents and Settings\schatzi\Рабочий стол\Новая папка\images[41]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95450"/>
            <a:ext cx="1785938" cy="1019175"/>
          </a:xfrm>
          <a:prstGeom prst="rect">
            <a:avLst/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803916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5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5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2000"/>
                                        <p:tgtEl>
                                          <p:spTgt spid="35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2000"/>
                                        <p:tgtEl>
                                          <p:spTgt spid="35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35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35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5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35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5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5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35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5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5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5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35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7450"/>
                            </p:stCondLst>
                            <p:childTnLst>
                              <p:par>
                                <p:cTn id="8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8" dur="10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1" dur="10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4" dur="10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7" dur="10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0" dur="10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8450"/>
                            </p:stCondLst>
                            <p:childTnLst>
                              <p:par>
                                <p:cTn id="10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4" dur="2000"/>
                                        <p:tgtEl>
                                          <p:spTgt spid="35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7" dur="2000"/>
                                        <p:tgtEl>
                                          <p:spTgt spid="35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0" dur="2000"/>
                                        <p:tgtEl>
                                          <p:spTgt spid="35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3" dur="2000"/>
                                        <p:tgtEl>
                                          <p:spTgt spid="35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 animBg="1"/>
      <p:bldP spid="35846" grpId="0" animBg="1"/>
      <p:bldP spid="26" grpId="0"/>
      <p:bldP spid="35874" grpId="0" animBg="1"/>
      <p:bldP spid="35875" grpId="0" animBg="1"/>
      <p:bldP spid="35876" grpId="0" animBg="1"/>
      <p:bldP spid="35877" grpId="0" animBg="1"/>
      <p:bldP spid="35878" grpId="0" animBg="1"/>
      <p:bldP spid="3587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Oval 9"/>
          <p:cNvSpPr>
            <a:spLocks noChangeArrowheads="1"/>
          </p:cNvSpPr>
          <p:nvPr/>
        </p:nvSpPr>
        <p:spPr bwMode="auto">
          <a:xfrm>
            <a:off x="395288" y="260350"/>
            <a:ext cx="8137525" cy="15128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BDBDFF"/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ObliqueBottomLeft"/>
            <a:lightRig rig="legacyFlat4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ru-RU" sz="2400" b="1">
                <a:solidFill>
                  <a:srgbClr val="2B0056"/>
                </a:solidFill>
              </a:rPr>
              <a:t>Щоб визначити, яка саме маса</a:t>
            </a:r>
            <a:br>
              <a:rPr lang="uk-UA" altLang="ru-RU" sz="2400" b="1">
                <a:solidFill>
                  <a:srgbClr val="2B0056"/>
                </a:solidFill>
              </a:rPr>
            </a:br>
            <a:r>
              <a:rPr lang="uk-UA" altLang="ru-RU" sz="2400" b="1">
                <a:solidFill>
                  <a:srgbClr val="2B0056"/>
                </a:solidFill>
              </a:rPr>
              <a:t>грошей повинна бути в державі,</a:t>
            </a:r>
            <a:br>
              <a:rPr lang="uk-UA" altLang="ru-RU" sz="2400" b="1">
                <a:solidFill>
                  <a:srgbClr val="2B0056"/>
                </a:solidFill>
              </a:rPr>
            </a:br>
            <a:r>
              <a:rPr lang="uk-UA" altLang="ru-RU" sz="2400" b="1">
                <a:solidFill>
                  <a:srgbClr val="2B0056"/>
                </a:solidFill>
              </a:rPr>
              <a:t>використовують </a:t>
            </a:r>
            <a:r>
              <a:rPr lang="uk-UA" altLang="ru-RU" sz="2800" b="1" i="1">
                <a:solidFill>
                  <a:srgbClr val="6600CC"/>
                </a:solidFill>
              </a:rPr>
              <a:t>рівняння Фішера</a:t>
            </a:r>
            <a:endParaRPr lang="ru-RU" altLang="ru-RU" sz="2800" b="1" i="1">
              <a:solidFill>
                <a:srgbClr val="6600CC"/>
              </a:solidFill>
            </a:endParaRPr>
          </a:p>
        </p:txBody>
      </p:sp>
      <p:sp>
        <p:nvSpPr>
          <p:cNvPr id="16394" name="AutoShape 10"/>
          <p:cNvSpPr>
            <a:spLocks noChangeArrowheads="1"/>
          </p:cNvSpPr>
          <p:nvPr/>
        </p:nvSpPr>
        <p:spPr bwMode="auto">
          <a:xfrm>
            <a:off x="2643188" y="2349500"/>
            <a:ext cx="3816350" cy="10080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BDBDFF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ObliqueBottomLeft"/>
            <a:lightRig rig="legacyFlat4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ru-RU" b="1"/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ru-RU" b="1"/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ru-RU" sz="4400" b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</a:t>
            </a:r>
            <a:r>
              <a:rPr lang="uk-UA" altLang="ru-RU" sz="4400" b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altLang="ru-RU" sz="4400" b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</a:t>
            </a:r>
            <a:r>
              <a:rPr lang="uk-UA" altLang="ru-RU" sz="4400" b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ru-RU" sz="4400" b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</a:t>
            </a:r>
            <a:r>
              <a:rPr lang="uk-UA" altLang="ru-RU" sz="4400" b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Р </a:t>
            </a:r>
            <a:r>
              <a:rPr lang="en-US" altLang="ru-RU" sz="4400" b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</a:t>
            </a:r>
            <a:endParaRPr lang="uk-UA" altLang="ru-RU" sz="4400" b="1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ru-RU" sz="3600" b="1"/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395288" y="3932238"/>
            <a:ext cx="8424862" cy="22336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BDBDFF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ObliqueBottomLeft"/>
            <a:lightRig rig="legacyFlat4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ru-RU" sz="2800" b="1" i="1" u="sng">
              <a:solidFill>
                <a:srgbClr val="2B0056"/>
              </a:solidFill>
            </a:endParaRPr>
          </a:p>
          <a:p>
            <a:pPr eaLnBrk="1" hangingPunct="1"/>
            <a:r>
              <a:rPr lang="en-US" altLang="ru-RU" sz="2800" b="1" i="1">
                <a:solidFill>
                  <a:srgbClr val="6600CC"/>
                </a:solidFill>
              </a:rPr>
              <a:t>M</a:t>
            </a:r>
            <a:r>
              <a:rPr lang="en-US" altLang="ru-RU" sz="2800" b="1">
                <a:solidFill>
                  <a:srgbClr val="2B0056"/>
                </a:solidFill>
              </a:rPr>
              <a:t> – </a:t>
            </a:r>
            <a:r>
              <a:rPr lang="uk-UA" altLang="ru-RU" sz="2800" b="1">
                <a:solidFill>
                  <a:srgbClr val="2B0056"/>
                </a:solidFill>
              </a:rPr>
              <a:t>маса грошей в обігу</a:t>
            </a:r>
          </a:p>
          <a:p>
            <a:pPr eaLnBrk="1" hangingPunct="1"/>
            <a:r>
              <a:rPr lang="en-US" altLang="ru-RU" sz="2800" b="1" i="1">
                <a:solidFill>
                  <a:srgbClr val="6600CC"/>
                </a:solidFill>
              </a:rPr>
              <a:t>V</a:t>
            </a:r>
            <a:r>
              <a:rPr lang="en-US" altLang="ru-RU" sz="2800" b="1">
                <a:solidFill>
                  <a:srgbClr val="2B0056"/>
                </a:solidFill>
              </a:rPr>
              <a:t> – </a:t>
            </a:r>
            <a:r>
              <a:rPr lang="uk-UA" altLang="ru-RU" sz="2800" b="1">
                <a:solidFill>
                  <a:srgbClr val="2B0056"/>
                </a:solidFill>
              </a:rPr>
              <a:t>швидкість обертання грошової одиниці</a:t>
            </a:r>
          </a:p>
          <a:p>
            <a:pPr eaLnBrk="1" hangingPunct="1"/>
            <a:r>
              <a:rPr lang="en-US" altLang="ru-RU" sz="2800" b="1" i="1">
                <a:solidFill>
                  <a:srgbClr val="6600CC"/>
                </a:solidFill>
              </a:rPr>
              <a:t>P</a:t>
            </a:r>
            <a:r>
              <a:rPr lang="en-US" altLang="ru-RU" sz="2800" b="1">
                <a:solidFill>
                  <a:srgbClr val="6600CC"/>
                </a:solidFill>
              </a:rPr>
              <a:t> </a:t>
            </a:r>
            <a:r>
              <a:rPr lang="en-US" altLang="ru-RU" sz="2800" b="1">
                <a:solidFill>
                  <a:srgbClr val="2B0056"/>
                </a:solidFill>
              </a:rPr>
              <a:t>– </a:t>
            </a:r>
            <a:r>
              <a:rPr lang="uk-UA" altLang="ru-RU" sz="2800" b="1">
                <a:solidFill>
                  <a:srgbClr val="2B0056"/>
                </a:solidFill>
              </a:rPr>
              <a:t>ціна товарів вироблених в країні</a:t>
            </a:r>
          </a:p>
          <a:p>
            <a:pPr eaLnBrk="1" hangingPunct="1"/>
            <a:r>
              <a:rPr lang="en-US" altLang="ru-RU" sz="2800" b="1" i="1">
                <a:solidFill>
                  <a:srgbClr val="6600CC"/>
                </a:solidFill>
              </a:rPr>
              <a:t>Q</a:t>
            </a:r>
            <a:r>
              <a:rPr lang="en-US" altLang="ru-RU" sz="2800" b="1">
                <a:solidFill>
                  <a:srgbClr val="2B0056"/>
                </a:solidFill>
              </a:rPr>
              <a:t> – </a:t>
            </a:r>
            <a:r>
              <a:rPr lang="uk-UA" altLang="ru-RU" sz="2800" b="1">
                <a:solidFill>
                  <a:srgbClr val="2B0056"/>
                </a:solidFill>
              </a:rPr>
              <a:t>кількість товарів вироблених в країні</a:t>
            </a:r>
          </a:p>
          <a:p>
            <a:pPr eaLnBrk="1" hangingPunct="1"/>
            <a:endParaRPr lang="ru-RU" altLang="ru-RU" sz="2800">
              <a:solidFill>
                <a:srgbClr val="2B0056"/>
              </a:solidFill>
            </a:endParaRPr>
          </a:p>
          <a:p>
            <a:pPr eaLnBrk="1" hangingPunct="1"/>
            <a:endParaRPr lang="en-US" altLang="ru-RU" sz="2800" b="1"/>
          </a:p>
        </p:txBody>
      </p:sp>
    </p:spTree>
    <p:extLst>
      <p:ext uri="{BB962C8B-B14F-4D97-AF65-F5344CB8AC3E}">
        <p14:creationId xmlns:p14="http://schemas.microsoft.com/office/powerpoint/2010/main" val="241840359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8600"/>
                            </p:stCondLst>
                            <p:childTnLst>
                              <p:par>
                                <p:cTn id="1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3" grpId="0" animBg="1"/>
      <p:bldP spid="16394" grpId="0" animBg="1"/>
      <p:bldP spid="1639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60648"/>
            <a:ext cx="7045197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Найнезвичайніші</a:t>
            </a:r>
            <a:r>
              <a:rPr lang="ru-RU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гроші</a:t>
            </a:r>
            <a:r>
              <a:rPr lang="ru-RU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світу</a:t>
            </a:r>
            <a:endParaRPr lang="ru-RU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147" name="Прямоугольник 4"/>
          <p:cNvSpPr>
            <a:spLocks noChangeArrowheads="1"/>
          </p:cNvSpPr>
          <p:nvPr/>
        </p:nvSpPr>
        <p:spPr bwMode="auto">
          <a:xfrm>
            <a:off x="1566863" y="1196975"/>
            <a:ext cx="60198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just" eaLnBrk="1" hangingPunct="1"/>
            <a:r>
              <a:rPr lang="ru-RU" altLang="ru-RU"/>
              <a:t>	Світ грошей багатоликий і різноманітний. В ньому зустрічаються дивні, незвичайні і просто дуже красиві грошові банкноти. Часто на грошах показані заняття місцевих жителів або види природи. Ось ямайська банкнота – на ній зображений тропічний пляж.</a:t>
            </a:r>
          </a:p>
        </p:txBody>
      </p:sp>
      <p:pic>
        <p:nvPicPr>
          <p:cNvPr id="8198" name="Picture 6" descr="&amp;YAcy;&amp;mcy;&amp;acy;&amp;jcy;&amp;scy;&amp;softcy;&amp;kcy;&amp;acy; &amp;bcy;&amp;acy;&amp;ncy;&amp;kcy;&amp;ncy;&amp;ocy;&amp;t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7100" y="3429000"/>
            <a:ext cx="4762500" cy="2238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727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1187450" y="333375"/>
            <a:ext cx="76327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just" eaLnBrk="1" hangingPunct="1"/>
            <a:r>
              <a:rPr lang="ru-RU" altLang="ru-RU"/>
              <a:t>Море, кокосові пальми, вітрильники – ніжні кольори мальдівських руфій приємно тішать око. Власне кажучи, окрім рибальства і збору кокосових горіхів, на Мальдивах робити нічого. Це одна з бідних країн світу.</a:t>
            </a:r>
          </a:p>
        </p:txBody>
      </p:sp>
      <p:pic>
        <p:nvPicPr>
          <p:cNvPr id="10242" name="Picture 2" descr="&amp;Mcy;&amp;acy;&amp;lcy;&amp;softcy;&amp;dcy;&amp;iukcy;&amp;vcy;&amp;scy;&amp;softcy;&amp;kcy;&amp;acy; &amp;rcy;&amp;ucy;&amp;fcy;&amp;iukcy;&amp;y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1628775"/>
            <a:ext cx="4762500" cy="2162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&amp;Gcy;&amp;rcy;&amp;ocy;&amp;shcy;&amp;iukcy; &amp;ncy;&amp;acy; &amp;Mcy;&amp;acy;&amp;lcy;&amp;softcy;&amp;dcy;&amp;iukcy;&amp;vcy;&amp;acy;&amp;kh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4149725"/>
            <a:ext cx="4762500" cy="2181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347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1258888" y="333375"/>
            <a:ext cx="763428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just" eaLnBrk="1" hangingPunct="1"/>
            <a:r>
              <a:rPr lang="ru-RU" altLang="ru-RU"/>
              <a:t>На грошах країн Персидської затоки часто зображують нафтові промисли, порти, суперсучасні об’єкти інфраструктури. На цій купюрі в п’ять бахрейнських динарів – видобуток нафти.</a:t>
            </a:r>
          </a:p>
        </p:txBody>
      </p:sp>
      <p:pic>
        <p:nvPicPr>
          <p:cNvPr id="11266" name="Picture 2" descr="&amp;Bcy;&amp;acy;&amp;khcy;&amp;rcy;&amp;iecy;&amp;jcy;&amp;ncy;&amp;scy;&amp;softcy;&amp;kcy;&amp;iukcy; &amp;dcy;&amp;icy;&amp;ncy;&amp;acy;&amp;r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1349375"/>
            <a:ext cx="4041775" cy="1876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6" name="Прямоугольник 2"/>
          <p:cNvSpPr>
            <a:spLocks noChangeArrowheads="1"/>
          </p:cNvSpPr>
          <p:nvPr/>
        </p:nvSpPr>
        <p:spPr bwMode="auto">
          <a:xfrm>
            <a:off x="1042988" y="3500438"/>
            <a:ext cx="78501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just" eaLnBrk="1" hangingPunct="1"/>
            <a:r>
              <a:rPr lang="ru-RU" altLang="ru-RU"/>
              <a:t>Тварини, риби, птахи присутні на грошах багатьох країн. Ще одна грошова купюра Бахрейна – з кіньми, що біжать.</a:t>
            </a:r>
          </a:p>
        </p:txBody>
      </p:sp>
      <p:pic>
        <p:nvPicPr>
          <p:cNvPr id="11268" name="Picture 4" descr="&amp;Gcy;&amp;rcy;&amp;ocy;&amp;shcy;&amp;ocy;&amp;vcy;&amp;acy; &amp;kcy;&amp;ucy;&amp;pcy;&amp;yucy;&amp;rcy;&amp;acy; &amp;Bcy;&amp;acy;&amp;khcy;&amp;rcy;&amp;iecy;&amp;jcy;&amp;ncy;&amp;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4365625"/>
            <a:ext cx="4041775" cy="1874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060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6" grpId="0"/>
    </p:bldLst>
  </p:timing>
</p:sld>
</file>

<file path=ppt/theme/theme1.xml><?xml version="1.0" encoding="utf-8"?>
<a:theme xmlns:a="http://schemas.openxmlformats.org/drawingml/2006/main" name="Повітряний потік">
  <a:themeElements>
    <a:clrScheme name="Повітряний поті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Повітряний поті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овітряний поті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</TotalTime>
  <Words>756</Words>
  <Application>Microsoft Office PowerPoint</Application>
  <PresentationFormat>Екран (4:3)</PresentationFormat>
  <Paragraphs>125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19" baseType="lpstr">
      <vt:lpstr>Повітряний потік</vt:lpstr>
      <vt:lpstr>Гроші: їх функції та види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Гроші: їх функції та види</dc:title>
  <dc:creator>Sara Yasmeen (Wipro Technologies)</dc:creator>
  <cp:lastModifiedBy>Я</cp:lastModifiedBy>
  <cp:revision>3</cp:revision>
  <dcterms:created xsi:type="dcterms:W3CDTF">2010-02-23T11:30:32Z</dcterms:created>
  <dcterms:modified xsi:type="dcterms:W3CDTF">2014-12-18T15:07:59Z</dcterms:modified>
</cp:coreProperties>
</file>