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F730449-EDA4-4170-8559-DA612A3B3ABA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4%D0%B0%D0%B9%D0%BB:Female_pair.jpg" TargetMode="External"/><Relationship Id="rId13" Type="http://schemas.openxmlformats.org/officeDocument/2006/relationships/image" Target="../media/image24.jpeg"/><Relationship Id="rId3" Type="http://schemas.openxmlformats.org/officeDocument/2006/relationships/hyperlink" Target="https://uk.wikipedia.org/wiki/%D0%9A%D1%83%D1%80%D0%BA%D0%B0" TargetMode="External"/><Relationship Id="rId7" Type="http://schemas.openxmlformats.org/officeDocument/2006/relationships/hyperlink" Target="https://uk.wikipedia.org/wiki/%D0%95%D0%BC%D1%83" TargetMode="External"/><Relationship Id="rId12" Type="http://schemas.openxmlformats.org/officeDocument/2006/relationships/hyperlink" Target="https://uk.wikipedia.org/wiki/%D0%A4%D0%B0%D0%B9%D0%BB:Emu-wild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9C%D1%83%D1%81%D0%BA%D1%83%D1%81%D0%BD%D0%B0_%D0%BA%D0%B0%D1%87%D0%BA%D0%B0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https://uk.wikipedia.org/wiki/%D0%9A%D0%B0%D1%87%D0%BA%D0%B0" TargetMode="External"/><Relationship Id="rId10" Type="http://schemas.openxmlformats.org/officeDocument/2006/relationships/hyperlink" Target="https://uk.wikipedia.org/wiki/%D0%A4%D0%B0%D0%B9%D0%BB:MuscovyDuck.jpg" TargetMode="External"/><Relationship Id="rId4" Type="http://schemas.openxmlformats.org/officeDocument/2006/relationships/hyperlink" Target="https://uk.wikipedia.org/wiki/%D0%91%D0%B0%D0%BD%D0%BA%D1%96%D0%B2%D1%81%D1%8C%D0%BA%D0%B8%D0%B9_%D0%BF%D1%96%D0%B2%D0%B5%D0%BD%D1%8C" TargetMode="Externa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uk.wikipedia.org/wiki/%D0%93%D1%83%D1%81%D0%BA%D0%B0" TargetMode="External"/><Relationship Id="rId7" Type="http://schemas.openxmlformats.org/officeDocument/2006/relationships/hyperlink" Target="https://uk.wikipedia.org/wiki/%D0%A4%D0%B0%D0%B9%D0%BB:Neugierige_Hausgans.JPG" TargetMode="External"/><Relationship Id="rId12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9B%D0%B5%D0%B1%D1%96%D0%B4%D1%8C-%D1%88%D0%B8%D0%BF%D1%83%D0%BD" TargetMode="External"/><Relationship Id="rId11" Type="http://schemas.openxmlformats.org/officeDocument/2006/relationships/hyperlink" Target="https://uk.wikipedia.org/wiki/%D0%A4%D0%B0%D0%B9%D0%BB:CygneVaires.jpg" TargetMode="External"/><Relationship Id="rId5" Type="http://schemas.openxmlformats.org/officeDocument/2006/relationships/hyperlink" Target="https://uk.wikipedia.org/wiki/%D0%9F%D0%B0%D0%B2%D0%B8%D1%87" TargetMode="External"/><Relationship Id="rId10" Type="http://schemas.openxmlformats.org/officeDocument/2006/relationships/image" Target="../media/image26.jpeg"/><Relationship Id="rId4" Type="http://schemas.openxmlformats.org/officeDocument/2006/relationships/hyperlink" Target="https://uk.wikipedia.org/wiki/%D0%A1%D1%96%D1%80%D0%B0_%D0%B3%D1%83%D1%81%D0%BA%D0%B0" TargetMode="External"/><Relationship Id="rId9" Type="http://schemas.openxmlformats.org/officeDocument/2006/relationships/hyperlink" Target="https://uk.wikipedia.org/wiki/%D0%A4%D0%B0%D0%B9%D0%BB:Indian_Peahens_I_IMG_9647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uk.wikipedia.org/wiki/%D0%A1%D1%82%D1%80%D0%B0%D1%83%D1%81" TargetMode="External"/><Relationship Id="rId7" Type="http://schemas.openxmlformats.org/officeDocument/2006/relationships/hyperlink" Target="https://uk.wikipedia.org/wiki/%D0%A4%D0%B0%D0%B9%D0%BB:Struthio_camelus_-Cape_May_Zoo,_New_Jersey,_USA-8a.jpg" TargetMode="External"/><Relationship Id="rId12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94%D0%B8%D0%BA%D0%B0_%D1%96%D0%BD%D0%B4%D0%B8%D1%87%D0%BA%D0%B0" TargetMode="External"/><Relationship Id="rId11" Type="http://schemas.openxmlformats.org/officeDocument/2006/relationships/hyperlink" Target="https://uk.wikipedia.org/wiki/%D0%A4%D0%B0%D0%B9%D0%BB:Bronzepute_04.jpg" TargetMode="External"/><Relationship Id="rId5" Type="http://schemas.openxmlformats.org/officeDocument/2006/relationships/hyperlink" Target="https://uk.wikipedia.org/wiki/%D0%94%D0%BE%D0%BC%D0%B0%D1%88%D0%BD%D1%8F_%D1%96%D0%BD%D0%B4%D0%B8%D1%87%D0%BA%D0%B0" TargetMode="External"/><Relationship Id="rId10" Type="http://schemas.openxmlformats.org/officeDocument/2006/relationships/image" Target="../media/image29.jpeg"/><Relationship Id="rId4" Type="http://schemas.openxmlformats.org/officeDocument/2006/relationships/hyperlink" Target="https://uk.wikipedia.org/wiki/%D0%A1%D0%B8%D0%B7%D0%B8%D0%B9_%D0%B3%D0%BE%D0%BB%D1%83%D0%B1" TargetMode="External"/><Relationship Id="rId9" Type="http://schemas.openxmlformats.org/officeDocument/2006/relationships/hyperlink" Target="https://uk.wikipedia.org/wiki/%D0%A4%D0%B0%D0%B9%D0%BB:Rock_Dove_RWD2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4%D0%B0%D0%B9%D0%BB:Numida_meleagris_Ngorongoro_Conservation_Area_1.jpg" TargetMode="External"/><Relationship Id="rId13" Type="http://schemas.openxmlformats.org/officeDocument/2006/relationships/image" Target="../media/image33.jpeg"/><Relationship Id="rId3" Type="http://schemas.openxmlformats.org/officeDocument/2006/relationships/hyperlink" Target="https://uk.wikipedia.org/wiki/%D0%A6%D0%B5%D1%81%D0%B0%D1%80%D0%BA%D0%BE%D0%B2%D1%96" TargetMode="External"/><Relationship Id="rId7" Type="http://schemas.openxmlformats.org/officeDocument/2006/relationships/hyperlink" Target="https://uk.wikipedia.org/wiki/%D0%9D%D0%B0%D0%BD%D0%B4%D1%83" TargetMode="External"/><Relationship Id="rId12" Type="http://schemas.openxmlformats.org/officeDocument/2006/relationships/hyperlink" Target="https://uk.wikipedia.org/wiki/%D0%A4%D0%B0%D0%B9%D0%BB:Chrysolophus_pictus_-Royal_Botanic_Gardens,_Kew,_London,_England_-8a_(4)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/index.php?title=%D0%97%D0%BE%D0%BB%D0%BE%D1%82%D0%B8%D0%B9_%D1%84%D0%B0%D0%B7%D0%B0%D0%BD&amp;action=edit&amp;redlink=1" TargetMode="External"/><Relationship Id="rId11" Type="http://schemas.openxmlformats.org/officeDocument/2006/relationships/image" Target="../media/image32.jpeg"/><Relationship Id="rId5" Type="http://schemas.openxmlformats.org/officeDocument/2006/relationships/hyperlink" Target="https://uk.wikipedia.org/wiki/%D0%A4%D0%B0%D0%B7%D0%B0%D0%BD_%D0%B7%D0%B2%D0%B8%D1%87%D0%B0%D0%B9%D0%BD%D0%B8%D0%B9" TargetMode="External"/><Relationship Id="rId15" Type="http://schemas.openxmlformats.org/officeDocument/2006/relationships/image" Target="../media/image34.jpeg"/><Relationship Id="rId10" Type="http://schemas.openxmlformats.org/officeDocument/2006/relationships/hyperlink" Target="https://uk.wikipedia.org/wiki/%D0%A4%D0%B0%D0%B9%D0%BB:Pheasant.jpg" TargetMode="External"/><Relationship Id="rId4" Type="http://schemas.openxmlformats.org/officeDocument/2006/relationships/hyperlink" Target="https://uk.wikipedia.org/wiki/%D0%A6%D0%B5%D1%81%D0%B0%D1%80%D0%BA%D0%B0" TargetMode="External"/><Relationship Id="rId9" Type="http://schemas.openxmlformats.org/officeDocument/2006/relationships/image" Target="../media/image31.jpeg"/><Relationship Id="rId14" Type="http://schemas.openxmlformats.org/officeDocument/2006/relationships/hyperlink" Target="https://uk.wikipedia.org/wiki/%D0%A4%D0%B0%D0%B9%D0%BB:Pterocnemia_pennata_qtl1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Птахівництво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832648" cy="51824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8373064"/>
      </p:ext>
    </p:extLst>
  </p:cSld>
  <p:clrMapOvr>
    <a:masterClrMapping/>
  </p:clrMapOvr>
  <p:transition spd="slow" advClick="0" advTm="3000">
    <p:push dir="u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Курок утримують у спеціальних клітках,що полегшує збір яєць.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157322" cy="4752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602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  <p:sndAc>
          <p:stSnd>
            <p:snd r:embed="rId2" name="breeze.wav"/>
          </p:stSnd>
        </p:sndAc>
      </p:transition>
    </mc:Choice>
    <mc:Fallback>
      <p:transition spd="slow" advClick="0" advTm="4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На фабриках з виробництва м</a:t>
            </a:r>
            <a:r>
              <a:rPr lang="fr-FR" dirty="0" smtClean="0">
                <a:solidFill>
                  <a:srgbClr val="C00000"/>
                </a:solidFill>
              </a:rPr>
              <a:t>’</a:t>
            </a:r>
            <a:r>
              <a:rPr lang="uk-UA" dirty="0" smtClean="0">
                <a:solidFill>
                  <a:srgbClr val="C00000"/>
                </a:solidFill>
              </a:rPr>
              <a:t>яса вирощують бойлерів. Так називають птахів. Що можуть за короткий час набрати велику масу тіла за рахунок нарощування м</a:t>
            </a:r>
            <a:r>
              <a:rPr lang="fr-FR" dirty="0" smtClean="0">
                <a:solidFill>
                  <a:srgbClr val="C00000"/>
                </a:solidFill>
              </a:rPr>
              <a:t>’</a:t>
            </a:r>
            <a:r>
              <a:rPr lang="uk-UA" dirty="0" err="1" smtClean="0">
                <a:solidFill>
                  <a:srgbClr val="C00000"/>
                </a:solidFill>
              </a:rPr>
              <a:t>язової</a:t>
            </a:r>
            <a:r>
              <a:rPr lang="uk-UA" dirty="0" smtClean="0">
                <a:solidFill>
                  <a:srgbClr val="C00000"/>
                </a:solidFill>
              </a:rPr>
              <a:t> тканини. У самок бройлерів,запліднених самцями, збирають яйця. З них після трьох тижнів витримування в інкубаторі вилуплюються курчата. Курчат бойлерів годують спеціальною харчовою сумішшю. Мине два місяці , і вони набудуть маси 1,5кг.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14:ferris dir="l"/>
        <p:sndAc>
          <p:stSnd>
            <p:snd r:embed="rId2" name="breeze.wav"/>
          </p:stSnd>
        </p:sndAc>
      </p:transition>
    </mc:Choice>
    <mc:Fallback>
      <p:transition spd="slow" advClick="0" advTm="10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3281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checker/>
        <p:sndAc>
          <p:stSnd>
            <p:snd r:embed="rId2" name="breeze.wav"/>
          </p:stSnd>
        </p:sndAc>
      </p:transition>
    </mc:Choice>
    <mc:Fallback>
      <p:transition spd="slow" advClick="0" advTm="3000">
        <p:checker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Птахівництво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українських</a:t>
            </a:r>
            <a:r>
              <a:rPr lang="ru-RU" dirty="0">
                <a:solidFill>
                  <a:srgbClr val="FF0000"/>
                </a:solidFill>
              </a:rPr>
              <a:t> землях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6961085" cy="5040560"/>
          </a:xfrm>
        </p:spPr>
      </p:pic>
    </p:spTree>
    <p:extLst>
      <p:ext uri="{BB962C8B-B14F-4D97-AF65-F5344CB8AC3E}">
        <p14:creationId xmlns:p14="http://schemas.microsoft.com/office/powerpoint/2010/main" val="319432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err="1" smtClean="0">
                <a:solidFill>
                  <a:srgbClr val="7030A0"/>
                </a:solidFill>
              </a:rPr>
              <a:t>Птахівництво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було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здавна</a:t>
            </a:r>
            <a:r>
              <a:rPr lang="ru-RU" sz="2700" dirty="0">
                <a:solidFill>
                  <a:srgbClr val="7030A0"/>
                </a:solidFill>
              </a:rPr>
              <a:t> широко </a:t>
            </a:r>
            <a:r>
              <a:rPr lang="ru-RU" sz="2700" dirty="0" err="1">
                <a:solidFill>
                  <a:srgbClr val="7030A0"/>
                </a:solidFill>
              </a:rPr>
              <a:t>розвинене</a:t>
            </a:r>
            <a:r>
              <a:rPr lang="ru-RU" sz="2700" dirty="0">
                <a:solidFill>
                  <a:srgbClr val="7030A0"/>
                </a:solidFill>
              </a:rPr>
              <a:t> на </a:t>
            </a:r>
            <a:r>
              <a:rPr lang="ru-RU" sz="2700" dirty="0" err="1">
                <a:solidFill>
                  <a:srgbClr val="7030A0"/>
                </a:solidFill>
              </a:rPr>
              <a:t>всіх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укр</a:t>
            </a:r>
            <a:r>
              <a:rPr lang="ru-RU" sz="2700" dirty="0">
                <a:solidFill>
                  <a:srgbClr val="7030A0"/>
                </a:solidFill>
              </a:rPr>
              <a:t>. землях, особливо в </a:t>
            </a:r>
            <a:r>
              <a:rPr lang="ru-RU" sz="2700" dirty="0" err="1">
                <a:solidFill>
                  <a:srgbClr val="7030A0"/>
                </a:solidFill>
              </a:rPr>
              <a:t>Галичині</a:t>
            </a:r>
            <a:r>
              <a:rPr lang="ru-RU" sz="2700" dirty="0">
                <a:solidFill>
                  <a:srgbClr val="7030A0"/>
                </a:solidFill>
              </a:rPr>
              <a:t>, на </a:t>
            </a:r>
            <a:r>
              <a:rPr lang="ru-RU" sz="2700" dirty="0" err="1">
                <a:solidFill>
                  <a:srgbClr val="7030A0"/>
                </a:solidFill>
              </a:rPr>
              <a:t>Правобережжі</a:t>
            </a:r>
            <a:r>
              <a:rPr lang="ru-RU" sz="2700" dirty="0">
                <a:solidFill>
                  <a:srgbClr val="7030A0"/>
                </a:solidFill>
              </a:rPr>
              <a:t> й на </a:t>
            </a:r>
            <a:r>
              <a:rPr lang="ru-RU" sz="2700" dirty="0" err="1">
                <a:solidFill>
                  <a:srgbClr val="7030A0"/>
                </a:solidFill>
              </a:rPr>
              <a:t>Кубані</a:t>
            </a:r>
            <a:r>
              <a:rPr lang="ru-RU" sz="2700" dirty="0">
                <a:solidFill>
                  <a:srgbClr val="7030A0"/>
                </a:solidFill>
              </a:rPr>
              <a:t>.</a:t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 err="1">
                <a:solidFill>
                  <a:srgbClr val="7030A0"/>
                </a:solidFill>
              </a:rPr>
              <a:t>Свійська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птиця</a:t>
            </a:r>
            <a:r>
              <a:rPr lang="ru-RU" sz="2700" dirty="0">
                <a:solidFill>
                  <a:srgbClr val="7030A0"/>
                </a:solidFill>
              </a:rPr>
              <a:t> до </a:t>
            </a:r>
            <a:r>
              <a:rPr lang="ru-RU" sz="2700" dirty="0" err="1">
                <a:solidFill>
                  <a:srgbClr val="7030A0"/>
                </a:solidFill>
              </a:rPr>
              <a:t>колективізації</a:t>
            </a:r>
            <a:r>
              <a:rPr lang="ru-RU" sz="2700" dirty="0">
                <a:solidFill>
                  <a:srgbClr val="7030A0"/>
                </a:solidFill>
              </a:rPr>
              <a:t> давала </a:t>
            </a:r>
            <a:r>
              <a:rPr lang="ru-RU" sz="2700" dirty="0" err="1">
                <a:solidFill>
                  <a:srgbClr val="7030A0"/>
                </a:solidFill>
              </a:rPr>
              <a:t>добрі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прибутки</a:t>
            </a:r>
            <a:r>
              <a:rPr lang="ru-RU" sz="2700" dirty="0">
                <a:solidFill>
                  <a:srgbClr val="7030A0"/>
                </a:solidFill>
              </a:rPr>
              <a:t> селянам, </a:t>
            </a:r>
            <a:r>
              <a:rPr lang="ru-RU" sz="2700" dirty="0" err="1">
                <a:solidFill>
                  <a:srgbClr val="7030A0"/>
                </a:solidFill>
              </a:rPr>
              <a:t>зокрема</a:t>
            </a:r>
            <a:r>
              <a:rPr lang="ru-RU" sz="2700" dirty="0">
                <a:solidFill>
                  <a:srgbClr val="7030A0"/>
                </a:solidFill>
              </a:rPr>
              <a:t> тому, </a:t>
            </a:r>
            <a:r>
              <a:rPr lang="ru-RU" sz="2700" dirty="0" err="1">
                <a:solidFill>
                  <a:srgbClr val="7030A0"/>
                </a:solidFill>
              </a:rPr>
              <a:t>що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її</a:t>
            </a:r>
            <a:r>
              <a:rPr lang="ru-RU" sz="2700" dirty="0">
                <a:solidFill>
                  <a:srgbClr val="7030A0"/>
                </a:solidFill>
              </a:rPr>
              <a:t> легко </a:t>
            </a:r>
            <a:r>
              <a:rPr lang="ru-RU" sz="2700" dirty="0" err="1">
                <a:solidFill>
                  <a:srgbClr val="7030A0"/>
                </a:solidFill>
              </a:rPr>
              <a:t>було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збувати</a:t>
            </a:r>
            <a:r>
              <a:rPr lang="ru-RU" sz="2700" dirty="0">
                <a:solidFill>
                  <a:srgbClr val="7030A0"/>
                </a:solidFill>
              </a:rPr>
              <a:t>, а </a:t>
            </a:r>
            <a:r>
              <a:rPr lang="ru-RU" sz="2700" dirty="0" err="1">
                <a:solidFill>
                  <a:srgbClr val="7030A0"/>
                </a:solidFill>
              </a:rPr>
              <a:t>тримати</a:t>
            </a:r>
            <a:r>
              <a:rPr lang="ru-RU" sz="2700" dirty="0">
                <a:solidFill>
                  <a:srgbClr val="7030A0"/>
                </a:solidFill>
              </a:rPr>
              <a:t> могло й </a:t>
            </a:r>
            <a:r>
              <a:rPr lang="ru-RU" sz="2700" dirty="0" err="1">
                <a:solidFill>
                  <a:srgbClr val="7030A0"/>
                </a:solidFill>
              </a:rPr>
              <a:t>найбідніше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господарство</a:t>
            </a:r>
            <a:r>
              <a:rPr lang="ru-RU" sz="2700" dirty="0">
                <a:solidFill>
                  <a:srgbClr val="7030A0"/>
                </a:solidFill>
              </a:rPr>
              <a:t>. Перед </a:t>
            </a:r>
            <a:r>
              <a:rPr lang="ru-RU" sz="2700" dirty="0" err="1">
                <a:solidFill>
                  <a:srgbClr val="7030A0"/>
                </a:solidFill>
              </a:rPr>
              <a:t>першою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світовою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війною</a:t>
            </a:r>
            <a:r>
              <a:rPr lang="ru-RU" sz="2700" dirty="0">
                <a:solidFill>
                  <a:srgbClr val="7030A0"/>
                </a:solidFill>
              </a:rPr>
              <a:t> в </a:t>
            </a:r>
            <a:r>
              <a:rPr lang="ru-RU" sz="2700" dirty="0" err="1">
                <a:solidFill>
                  <a:srgbClr val="7030A0"/>
                </a:solidFill>
              </a:rPr>
              <a:t>Україні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годували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близько</a:t>
            </a:r>
            <a:r>
              <a:rPr lang="ru-RU" sz="2700" dirty="0">
                <a:solidFill>
                  <a:srgbClr val="7030A0"/>
                </a:solidFill>
              </a:rPr>
              <a:t> 70 млн, по </a:t>
            </a:r>
            <a:r>
              <a:rPr lang="ru-RU" sz="2700" dirty="0" err="1">
                <a:solidFill>
                  <a:srgbClr val="7030A0"/>
                </a:solidFill>
              </a:rPr>
              <a:t>війні</a:t>
            </a:r>
            <a:r>
              <a:rPr lang="ru-RU" sz="2700" dirty="0">
                <a:solidFill>
                  <a:srgbClr val="7030A0"/>
                </a:solidFill>
              </a:rPr>
              <a:t> до 50 млн </a:t>
            </a:r>
            <a:r>
              <a:rPr lang="ru-RU" sz="2700" dirty="0" err="1">
                <a:solidFill>
                  <a:srgbClr val="7030A0"/>
                </a:solidFill>
              </a:rPr>
              <a:t>свійських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птахів</a:t>
            </a:r>
            <a:r>
              <a:rPr lang="ru-RU" sz="2700" dirty="0">
                <a:solidFill>
                  <a:srgbClr val="7030A0"/>
                </a:solidFill>
              </a:rPr>
              <a:t>. </a:t>
            </a:r>
            <a:r>
              <a:rPr lang="ru-RU" sz="2700" dirty="0" err="1">
                <a:solidFill>
                  <a:srgbClr val="7030A0"/>
                </a:solidFill>
              </a:rPr>
              <a:t>Хоч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годівля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була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екстенсивна</a:t>
            </a:r>
            <a:r>
              <a:rPr lang="ru-RU" sz="2700" dirty="0">
                <a:solidFill>
                  <a:srgbClr val="7030A0"/>
                </a:solidFill>
              </a:rPr>
              <a:t>, </a:t>
            </a:r>
            <a:r>
              <a:rPr lang="ru-RU" sz="2700" dirty="0" err="1">
                <a:solidFill>
                  <a:srgbClr val="7030A0"/>
                </a:solidFill>
              </a:rPr>
              <a:t>проте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продукти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птахівництва</a:t>
            </a:r>
            <a:r>
              <a:rPr lang="ru-RU" sz="2700" dirty="0">
                <a:solidFill>
                  <a:srgbClr val="7030A0"/>
                </a:solidFill>
              </a:rPr>
              <a:t> — </a:t>
            </a:r>
            <a:r>
              <a:rPr lang="ru-RU" sz="2700" dirty="0" err="1">
                <a:solidFill>
                  <a:srgbClr val="7030A0"/>
                </a:solidFill>
              </a:rPr>
              <a:t>яйця</a:t>
            </a:r>
            <a:r>
              <a:rPr lang="ru-RU" sz="2700" dirty="0">
                <a:solidFill>
                  <a:srgbClr val="7030A0"/>
                </a:solidFill>
              </a:rPr>
              <a:t>, </a:t>
            </a:r>
            <a:r>
              <a:rPr lang="ru-RU" sz="2700" dirty="0" err="1">
                <a:solidFill>
                  <a:srgbClr val="7030A0"/>
                </a:solidFill>
              </a:rPr>
              <a:t>м'ясо</a:t>
            </a:r>
            <a:r>
              <a:rPr lang="ru-RU" sz="2700" dirty="0">
                <a:solidFill>
                  <a:srgbClr val="7030A0"/>
                </a:solidFill>
              </a:rPr>
              <a:t> та </a:t>
            </a:r>
            <a:r>
              <a:rPr lang="ru-RU" sz="2700" dirty="0" err="1">
                <a:solidFill>
                  <a:srgbClr val="7030A0"/>
                </a:solidFill>
              </a:rPr>
              <a:t>пір'я</a:t>
            </a:r>
            <a:r>
              <a:rPr lang="ru-RU" sz="2700" dirty="0">
                <a:solidFill>
                  <a:srgbClr val="7030A0"/>
                </a:solidFill>
              </a:rPr>
              <a:t>, </a:t>
            </a:r>
            <a:r>
              <a:rPr lang="ru-RU" sz="2700" dirty="0" err="1">
                <a:solidFill>
                  <a:srgbClr val="7030A0"/>
                </a:solidFill>
              </a:rPr>
              <a:t>були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важливим</a:t>
            </a:r>
            <a:r>
              <a:rPr lang="ru-RU" sz="2700" dirty="0">
                <a:solidFill>
                  <a:srgbClr val="7030A0"/>
                </a:solidFill>
              </a:rPr>
              <a:t> продуктом </a:t>
            </a:r>
            <a:r>
              <a:rPr lang="ru-RU" sz="2700" dirty="0" err="1">
                <a:solidFill>
                  <a:srgbClr val="7030A0"/>
                </a:solidFill>
              </a:rPr>
              <a:t>вивозу</a:t>
            </a:r>
            <a:r>
              <a:rPr lang="ru-RU" sz="2700" dirty="0">
                <a:solidFill>
                  <a:srgbClr val="7030A0"/>
                </a:solidFill>
              </a:rPr>
              <a:t>, </a:t>
            </a:r>
            <a:r>
              <a:rPr lang="ru-RU" sz="2700" dirty="0" err="1">
                <a:solidFill>
                  <a:srgbClr val="7030A0"/>
                </a:solidFill>
              </a:rPr>
              <a:t>бо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селяни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їх</a:t>
            </a:r>
            <a:r>
              <a:rPr lang="ru-RU" sz="2700" dirty="0">
                <a:solidFill>
                  <a:srgbClr val="7030A0"/>
                </a:solidFill>
              </a:rPr>
              <a:t> мало </a:t>
            </a:r>
            <a:r>
              <a:rPr lang="ru-RU" sz="2700" dirty="0" err="1">
                <a:solidFill>
                  <a:srgbClr val="7030A0"/>
                </a:solidFill>
              </a:rPr>
              <a:t>споживали</a:t>
            </a:r>
            <a:r>
              <a:rPr lang="ru-RU" sz="2700" dirty="0">
                <a:solidFill>
                  <a:srgbClr val="7030A0"/>
                </a:solidFill>
              </a:rPr>
              <a:t>. Перед </a:t>
            </a:r>
            <a:r>
              <a:rPr lang="ru-RU" sz="2700" dirty="0" err="1">
                <a:solidFill>
                  <a:srgbClr val="7030A0"/>
                </a:solidFill>
              </a:rPr>
              <a:t>першою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світовою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війною</a:t>
            </a:r>
            <a:r>
              <a:rPr lang="ru-RU" sz="2700" dirty="0">
                <a:solidFill>
                  <a:srgbClr val="7030A0"/>
                </a:solidFill>
              </a:rPr>
              <a:t> з 9 </a:t>
            </a:r>
            <a:r>
              <a:rPr lang="ru-RU" sz="2700" dirty="0" err="1">
                <a:solidFill>
                  <a:srgbClr val="7030A0"/>
                </a:solidFill>
              </a:rPr>
              <a:t>українських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губерній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щороку</a:t>
            </a:r>
            <a:r>
              <a:rPr lang="ru-RU" sz="2700" dirty="0">
                <a:solidFill>
                  <a:srgbClr val="7030A0"/>
                </a:solidFill>
              </a:rPr>
              <a:t> за кордон </a:t>
            </a:r>
            <a:r>
              <a:rPr lang="ru-RU" sz="2700" dirty="0" err="1">
                <a:solidFill>
                  <a:srgbClr val="7030A0"/>
                </a:solidFill>
              </a:rPr>
              <a:t>вивозили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близько</a:t>
            </a:r>
            <a:r>
              <a:rPr lang="ru-RU" sz="2700" dirty="0">
                <a:solidFill>
                  <a:srgbClr val="7030A0"/>
                </a:solidFill>
              </a:rPr>
              <a:t> 70 млн </a:t>
            </a:r>
            <a:r>
              <a:rPr lang="ru-RU" sz="2700" dirty="0" err="1">
                <a:solidFill>
                  <a:srgbClr val="7030A0"/>
                </a:solidFill>
              </a:rPr>
              <a:t>яєць</a:t>
            </a:r>
            <a:r>
              <a:rPr lang="ru-RU" sz="2700" dirty="0">
                <a:solidFill>
                  <a:srgbClr val="7030A0"/>
                </a:solidFill>
              </a:rPr>
              <a:t>, </a:t>
            </a:r>
            <a:r>
              <a:rPr lang="ru-RU" sz="2700" dirty="0" err="1">
                <a:solidFill>
                  <a:srgbClr val="7030A0"/>
                </a:solidFill>
              </a:rPr>
              <a:t>що</a:t>
            </a:r>
            <a:r>
              <a:rPr lang="ru-RU" sz="2700" dirty="0">
                <a:solidFill>
                  <a:srgbClr val="7030A0"/>
                </a:solidFill>
              </a:rPr>
              <a:t> становило </a:t>
            </a:r>
            <a:r>
              <a:rPr lang="ru-RU" sz="2700" dirty="0" err="1">
                <a:solidFill>
                  <a:srgbClr val="7030A0"/>
                </a:solidFill>
              </a:rPr>
              <a:t>майже</a:t>
            </a:r>
            <a:r>
              <a:rPr lang="ru-RU" sz="2700" dirty="0">
                <a:solidFill>
                  <a:srgbClr val="7030A0"/>
                </a:solidFill>
              </a:rPr>
              <a:t> половину </a:t>
            </a:r>
            <a:r>
              <a:rPr lang="ru-RU" sz="2700" dirty="0" err="1">
                <a:solidFill>
                  <a:srgbClr val="7030A0"/>
                </a:solidFill>
              </a:rPr>
              <a:t>вивозу</a:t>
            </a:r>
            <a:r>
              <a:rPr lang="ru-RU" sz="2700" dirty="0">
                <a:solidFill>
                  <a:srgbClr val="7030A0"/>
                </a:solidFill>
              </a:rPr>
              <a:t> з </a:t>
            </a:r>
            <a:r>
              <a:rPr lang="ru-RU" sz="2700" dirty="0" err="1">
                <a:solidFill>
                  <a:srgbClr val="7030A0"/>
                </a:solidFill>
              </a:rPr>
              <a:t>усієї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Російської</a:t>
            </a: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err="1">
                <a:solidFill>
                  <a:srgbClr val="7030A0"/>
                </a:solidFill>
              </a:rPr>
              <a:t>Імперії</a:t>
            </a:r>
            <a:r>
              <a:rPr lang="ru-RU" sz="2700" dirty="0">
                <a:solidFill>
                  <a:srgbClr val="7030A0"/>
                </a:solidFill>
              </a:rPr>
              <a:t>. З </a:t>
            </a:r>
            <a:r>
              <a:rPr lang="ru-RU" sz="2700" dirty="0" err="1">
                <a:solidFill>
                  <a:srgbClr val="7030A0"/>
                </a:solidFill>
              </a:rPr>
              <a:t>Галичини</a:t>
            </a:r>
            <a:r>
              <a:rPr lang="ru-RU" sz="2700" dirty="0">
                <a:solidFill>
                  <a:srgbClr val="7030A0"/>
                </a:solidFill>
              </a:rPr>
              <a:t> у 1929 — 30 </a:t>
            </a:r>
            <a:r>
              <a:rPr lang="en-US" sz="2700" dirty="0">
                <a:solidFill>
                  <a:srgbClr val="7030A0"/>
                </a:solidFill>
              </a:rPr>
              <a:t>pp. </a:t>
            </a:r>
            <a:r>
              <a:rPr lang="ru-RU" sz="2700" dirty="0" err="1">
                <a:solidFill>
                  <a:srgbClr val="7030A0"/>
                </a:solidFill>
              </a:rPr>
              <a:t>вивезено</a:t>
            </a:r>
            <a:r>
              <a:rPr lang="ru-RU" sz="2700" dirty="0">
                <a:solidFill>
                  <a:srgbClr val="7030A0"/>
                </a:solidFill>
              </a:rPr>
              <a:t> 30 000 т </a:t>
            </a:r>
            <a:r>
              <a:rPr lang="ru-RU" sz="2700" dirty="0" err="1">
                <a:solidFill>
                  <a:srgbClr val="7030A0"/>
                </a:solidFill>
              </a:rPr>
              <a:t>яєць</a:t>
            </a:r>
            <a:r>
              <a:rPr lang="ru-RU" sz="2700" dirty="0">
                <a:solidFill>
                  <a:srgbClr val="7030A0"/>
                </a:solidFill>
              </a:rPr>
              <a:t>.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8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15000">
        <p14:switch dir="r"/>
        <p:sndAc>
          <p:stSnd>
            <p:snd r:embed="rId2" name="breeze.wav"/>
          </p:stSnd>
        </p:sndAc>
      </p:transition>
    </mc:Choice>
    <mc:Fallback>
      <p:transition spd="slow" advClick="0" advTm="15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338166" cy="3960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12976"/>
            <a:ext cx="4819731" cy="33569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3627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3000">
        <p14:glitter pattern="hexagon"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2304256"/>
          </a:xfrm>
        </p:spPr>
        <p:txBody>
          <a:bodyPr>
            <a:normAutofit/>
          </a:bodyPr>
          <a:lstStyle/>
          <a:p>
            <a:pPr algn="ctr"/>
            <a:r>
              <a:rPr lang="ru-RU" sz="6600" dirty="0" err="1">
                <a:solidFill>
                  <a:srgbClr val="FFFF00"/>
                </a:solidFill>
              </a:rPr>
              <a:t>Птахівництво</a:t>
            </a:r>
            <a:r>
              <a:rPr lang="ru-RU" sz="6600" dirty="0">
                <a:solidFill>
                  <a:srgbClr val="FFFF00"/>
                </a:solidFill>
              </a:rPr>
              <a:t> в </a:t>
            </a:r>
            <a:r>
              <a:rPr lang="ru-RU" sz="6600" dirty="0" err="1">
                <a:solidFill>
                  <a:srgbClr val="FFFF00"/>
                </a:solidFill>
              </a:rPr>
              <a:t>Україні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5866"/>
            <a:ext cx="8064896" cy="2161325"/>
          </a:xfrm>
        </p:spPr>
      </p:pic>
    </p:spTree>
    <p:extLst>
      <p:ext uri="{BB962C8B-B14F-4D97-AF65-F5344CB8AC3E}">
        <p14:creationId xmlns:p14="http://schemas.microsoft.com/office/powerpoint/2010/main" val="262968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3000">
        <p14:glitter pattern="hexagon"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err="1">
                <a:solidFill>
                  <a:srgbClr val="FFFF00"/>
                </a:solidFill>
              </a:rPr>
              <a:t>Птахівництво</a:t>
            </a:r>
            <a:r>
              <a:rPr lang="ru-RU" sz="2000" dirty="0">
                <a:solidFill>
                  <a:srgbClr val="FFFF00"/>
                </a:solidFill>
              </a:rPr>
              <a:t> в </a:t>
            </a:r>
            <a:r>
              <a:rPr lang="ru-RU" sz="2000" dirty="0" err="1">
                <a:solidFill>
                  <a:srgbClr val="FFFF00"/>
                </a:solidFill>
              </a:rPr>
              <a:t>Україні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можна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поділити</a:t>
            </a:r>
            <a:r>
              <a:rPr lang="ru-RU" sz="2000" dirty="0">
                <a:solidFill>
                  <a:srgbClr val="FFFF00"/>
                </a:solidFill>
              </a:rPr>
              <a:t> на два </a:t>
            </a:r>
            <a:r>
              <a:rPr lang="ru-RU" sz="2000" dirty="0" err="1">
                <a:solidFill>
                  <a:srgbClr val="FFFF00"/>
                </a:solidFill>
              </a:rPr>
              <a:t>умовних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підрозділи</a:t>
            </a:r>
            <a:r>
              <a:rPr lang="ru-RU" sz="2000" dirty="0">
                <a:solidFill>
                  <a:srgbClr val="FFFF00"/>
                </a:solidFill>
              </a:rPr>
              <a:t>. Перший – </a:t>
            </a:r>
            <a:r>
              <a:rPr lang="ru-RU" sz="2000" dirty="0" err="1">
                <a:solidFill>
                  <a:srgbClr val="FFFF00"/>
                </a:solidFill>
              </a:rPr>
              <a:t>це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промислове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птахівництво</a:t>
            </a:r>
            <a:r>
              <a:rPr lang="ru-RU" sz="2000" dirty="0">
                <a:solidFill>
                  <a:srgbClr val="FFFF00"/>
                </a:solidFill>
              </a:rPr>
              <a:t> (</a:t>
            </a:r>
            <a:r>
              <a:rPr lang="ru-RU" sz="2000" dirty="0" err="1">
                <a:solidFill>
                  <a:srgbClr val="FFFF00"/>
                </a:solidFill>
              </a:rPr>
              <a:t>великі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середні</a:t>
            </a:r>
            <a:r>
              <a:rPr lang="ru-RU" sz="2000" dirty="0">
                <a:solidFill>
                  <a:srgbClr val="FFFF00"/>
                </a:solidFill>
              </a:rPr>
              <a:t> та </a:t>
            </a:r>
            <a:r>
              <a:rPr lang="ru-RU" sz="2000" dirty="0" err="1">
                <a:solidFill>
                  <a:srgbClr val="FFFF00"/>
                </a:solidFill>
              </a:rPr>
              <a:t>невеликі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птахофабрики</a:t>
            </a:r>
            <a:r>
              <a:rPr lang="ru-RU" sz="2000" dirty="0">
                <a:solidFill>
                  <a:srgbClr val="FFFF00"/>
                </a:solidFill>
              </a:rPr>
              <a:t>), </a:t>
            </a:r>
            <a:r>
              <a:rPr lang="ru-RU" sz="2000" dirty="0" err="1">
                <a:solidFill>
                  <a:srgbClr val="FFFF00"/>
                </a:solidFill>
              </a:rPr>
              <a:t>інкубаторно-птахівничі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підприємства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селянські</a:t>
            </a:r>
            <a:r>
              <a:rPr lang="ru-RU" sz="2000" dirty="0">
                <a:solidFill>
                  <a:srgbClr val="FFFF00"/>
                </a:solidFill>
              </a:rPr>
              <a:t> та </a:t>
            </a:r>
            <a:r>
              <a:rPr lang="ru-RU" sz="2000" dirty="0" err="1">
                <a:solidFill>
                  <a:srgbClr val="FFFF00"/>
                </a:solidFill>
              </a:rPr>
              <a:t>фермерські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 і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досягає</a:t>
            </a:r>
            <a:r>
              <a:rPr lang="ru-RU" sz="2000" dirty="0"/>
              <a:t> 330. </a:t>
            </a:r>
            <a:r>
              <a:rPr lang="ru-RU" sz="2000" dirty="0" err="1"/>
              <a:t>Другий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особисті</a:t>
            </a:r>
            <a:r>
              <a:rPr lang="ru-RU" sz="2000" dirty="0"/>
              <a:t> </a:t>
            </a:r>
            <a:r>
              <a:rPr lang="ru-RU" sz="2000" dirty="0" err="1"/>
              <a:t>підсобні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 </a:t>
            </a:r>
            <a:r>
              <a:rPr lang="ru-RU" sz="2000" dirty="0" err="1"/>
              <a:t>громадян</a:t>
            </a:r>
            <a:r>
              <a:rPr lang="ru-RU" sz="20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632848" cy="4958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41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  <p:sndAc>
          <p:stSnd>
            <p:snd r:embed="rId2" name="breeze.wav"/>
          </p:stSnd>
        </p:sndAc>
      </p:transition>
    </mc:Choice>
    <mc:Fallback>
      <p:transition spd="slow" advClick="0" advTm="5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>
                <a:solidFill>
                  <a:srgbClr val="C00000"/>
                </a:solidFill>
              </a:rPr>
              <a:t>Використання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06574"/>
            <a:ext cx="7848872" cy="4718769"/>
          </a:xfrm>
        </p:spPr>
      </p:pic>
    </p:spTree>
    <p:extLst>
      <p:ext uri="{BB962C8B-B14F-4D97-AF65-F5344CB8AC3E}">
        <p14:creationId xmlns:p14="http://schemas.microsoft.com/office/powerpoint/2010/main" val="289935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  <p:sndAc>
          <p:stSnd>
            <p:snd r:embed="rId2" name="breeze.wav"/>
          </p:stSnd>
        </p:sndAc>
      </p:transition>
    </mc:Choice>
    <mc:Fallback>
      <p:transition spd="slow" advClick="0" advTm="3000">
        <p:blinds dir="vert"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29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71450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66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5400" dirty="0" smtClean="0">
                          <a:effectLst/>
                        </a:rPr>
                        <a:t>Птах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200025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Дикий</a:t>
                      </a:r>
                      <a:r>
                        <a:rPr lang="uk-UA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пращур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200025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 err="1">
                          <a:effectLst/>
                        </a:rPr>
                        <a:t>Використання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200025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err="1">
                          <a:effectLst/>
                        </a:rPr>
                        <a:t>Зображення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200025" marT="30480" marB="30480" anchor="ctr"/>
                </a:tc>
              </a:tr>
              <a:tr h="171450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u="none" strike="noStrike" dirty="0">
                          <a:effectLst/>
                          <a:hlinkClick r:id="rId3" tooltip="Курка"/>
                        </a:rPr>
                        <a:t>Курка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u="none" strike="noStrike" dirty="0" err="1">
                          <a:effectLst/>
                          <a:hlinkClick r:id="rId4" tooltip="Банківський півень"/>
                        </a:rPr>
                        <a:t>Банківський</a:t>
                      </a:r>
                      <a:r>
                        <a:rPr lang="ru-RU" sz="2400" u="none" strike="noStrike" dirty="0">
                          <a:effectLst/>
                          <a:hlinkClick r:id="rId4" tooltip="Банківський півень"/>
                        </a:rPr>
                        <a:t> </a:t>
                      </a:r>
                      <a:endParaRPr lang="ru-RU" sz="2400" u="none" strike="noStrike" dirty="0" smtClean="0">
                        <a:effectLst/>
                        <a:hlinkClick r:id="rId4" tooltip="Банківський півень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u="none" strike="noStrike" dirty="0" err="1" smtClean="0">
                          <a:effectLst/>
                          <a:hlinkClick r:id="rId4" tooltip="Банківський півень"/>
                        </a:rPr>
                        <a:t>півень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err="1">
                          <a:effectLst/>
                        </a:rPr>
                        <a:t>м'ясо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ru-RU" sz="2000" dirty="0" err="1">
                          <a:effectLst/>
                        </a:rPr>
                        <a:t>пір'я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яйця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прикраси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ru-RU" sz="2000" dirty="0" err="1">
                          <a:effectLst/>
                        </a:rPr>
                        <a:t>шкіра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171450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u="none" strike="noStrike" dirty="0">
                          <a:effectLst/>
                          <a:hlinkClick r:id="rId5" tooltip="Качка"/>
                        </a:rPr>
                        <a:t>Качка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u="none" strike="noStrike" dirty="0" err="1">
                          <a:effectLst/>
                          <a:hlinkClick r:id="rId6" tooltip="Мускусна качка"/>
                        </a:rPr>
                        <a:t>Мускусна</a:t>
                      </a:r>
                      <a:r>
                        <a:rPr lang="ru-RU" sz="3200" u="none" strike="noStrike" dirty="0">
                          <a:effectLst/>
                          <a:hlinkClick r:id="rId6" tooltip="Мускусна качка"/>
                        </a:rPr>
                        <a:t> </a:t>
                      </a:r>
                      <a:endParaRPr lang="ru-RU" sz="3200" u="none" strike="noStrike" dirty="0" smtClean="0">
                        <a:effectLst/>
                        <a:hlinkClick r:id="rId6" tooltip="Мускусна качка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u="none" strike="noStrike" dirty="0" smtClean="0">
                          <a:effectLst/>
                          <a:hlinkClick r:id="rId6" tooltip="Мускусна качка"/>
                        </a:rPr>
                        <a:t>качка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600" dirty="0" err="1">
                          <a:effectLst/>
                        </a:rPr>
                        <a:t>м'ясо</a:t>
                      </a:r>
                      <a:r>
                        <a:rPr lang="ru-RU" sz="3600" dirty="0">
                          <a:effectLst/>
                        </a:rPr>
                        <a:t>, </a:t>
                      </a:r>
                      <a:endParaRPr lang="ru-RU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600" dirty="0" err="1" smtClean="0">
                          <a:effectLst/>
                        </a:rPr>
                        <a:t>пір'я</a:t>
                      </a:r>
                      <a:r>
                        <a:rPr lang="ru-RU" sz="3600" dirty="0">
                          <a:effectLst/>
                        </a:rPr>
                        <a:t>, </a:t>
                      </a:r>
                      <a:endParaRPr lang="ru-RU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600" dirty="0" err="1" smtClean="0">
                          <a:effectLst/>
                        </a:rPr>
                        <a:t>яйця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171450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5400" u="none" strike="noStrike" dirty="0">
                          <a:effectLst/>
                          <a:hlinkClick r:id="rId7" tooltip="Ему"/>
                        </a:rPr>
                        <a:t>Ему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000" u="none" strike="noStrike" dirty="0">
                          <a:effectLst/>
                          <a:hlinkClick r:id="rId7" tooltip="Ему"/>
                        </a:rPr>
                        <a:t>Ему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600" dirty="0" err="1">
                          <a:effectLst/>
                        </a:rPr>
                        <a:t>м'ясо</a:t>
                      </a:r>
                      <a:r>
                        <a:rPr lang="ru-RU" sz="3600" dirty="0">
                          <a:effectLst/>
                        </a:rPr>
                        <a:t>, </a:t>
                      </a:r>
                      <a:endParaRPr lang="ru-RU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600" dirty="0" err="1" smtClean="0">
                          <a:effectLst/>
                        </a:rPr>
                        <a:t>шкіра</a:t>
                      </a:r>
                      <a:r>
                        <a:rPr lang="ru-RU" sz="3600" dirty="0">
                          <a:effectLst/>
                        </a:rPr>
                        <a:t>, </a:t>
                      </a:r>
                      <a:endParaRPr lang="ru-RU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600" dirty="0" smtClean="0">
                          <a:effectLst/>
                        </a:rPr>
                        <a:t>масло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  <p:pic>
        <p:nvPicPr>
          <p:cNvPr id="5123" name="Рисунок 1" descr="Описание: Female pair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73238"/>
            <a:ext cx="128701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5" descr="Описание: MuscovyDuck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58" y="3645024"/>
            <a:ext cx="1652508" cy="12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7" descr="Описание: Emu-wild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00" y="5301208"/>
            <a:ext cx="201622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0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:dissolve/>
        <p:sndAc>
          <p:stSnd>
            <p:snd r:embed="rId2" name="breeze.wav"/>
          </p:stSnd>
        </p:sndAc>
      </p:transition>
    </mc:Choice>
    <mc:Fallback>
      <p:transition spd="slow" advClick="0" advTm="8000">
        <p:dissolv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772400" cy="864096"/>
          </a:xfrm>
        </p:spPr>
        <p:txBody>
          <a:bodyPr/>
          <a:lstStyle/>
          <a:p>
            <a:pPr algn="ctr"/>
            <a:r>
              <a:rPr lang="uk-UA" sz="6000" dirty="0" smtClean="0">
                <a:solidFill>
                  <a:schemeClr val="accent5">
                    <a:lumMod val="75000"/>
                  </a:schemeClr>
                </a:solidFill>
              </a:rPr>
              <a:t>Зміст: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4464496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v"/>
            </a:pPr>
            <a:r>
              <a:rPr lang="uk-UA" sz="3600" dirty="0" smtClean="0"/>
              <a:t>Що це таке?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uk-UA" sz="3600" dirty="0"/>
              <a:t>Птахівництво на українських </a:t>
            </a:r>
            <a:r>
              <a:rPr lang="uk-UA" sz="3600" dirty="0" smtClean="0"/>
              <a:t>землях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uk-UA" sz="3600" dirty="0"/>
              <a:t>Птахівництво в </a:t>
            </a:r>
            <a:r>
              <a:rPr lang="uk-UA" sz="3600" dirty="0" smtClean="0"/>
              <a:t>Україні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uk-UA" sz="3600" dirty="0" smtClean="0"/>
              <a:t>Використання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uk-UA" sz="3600" dirty="0" smtClean="0"/>
              <a:t>Малюнки</a:t>
            </a:r>
          </a:p>
          <a:p>
            <a:pPr marL="457200" indent="-457200" algn="l">
              <a:buFont typeface="Wingdings" pitchFamily="2" charset="2"/>
              <a:buChar char="v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1297171"/>
      </p:ext>
    </p:extLst>
  </p:cSld>
  <p:clrMapOvr>
    <a:masterClrMapping/>
  </p:clrMapOvr>
  <p:transition spd="slow" advClick="0" advTm="5000">
    <p:wip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527406"/>
              </p:ext>
            </p:extLst>
          </p:nvPr>
        </p:nvGraphicFramePr>
        <p:xfrm>
          <a:off x="-13648" y="0"/>
          <a:ext cx="915764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412"/>
                <a:gridCol w="2289412"/>
                <a:gridCol w="2289412"/>
                <a:gridCol w="2289412"/>
              </a:tblGrid>
              <a:tr h="228600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5400" u="none" strike="noStrike" dirty="0" err="1">
                          <a:effectLst/>
                          <a:hlinkClick r:id="rId3" tooltip="Гуска"/>
                        </a:rPr>
                        <a:t>Гуска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000" u="none" strike="noStrike" dirty="0" err="1">
                          <a:effectLst/>
                          <a:hlinkClick r:id="rId4" tooltip="Сіра гуска"/>
                        </a:rPr>
                        <a:t>Сіра</a:t>
                      </a:r>
                      <a:r>
                        <a:rPr lang="ru-RU" sz="4000" u="none" strike="noStrike" dirty="0">
                          <a:effectLst/>
                          <a:hlinkClick r:id="rId4" tooltip="Сіра гуска"/>
                        </a:rPr>
                        <a:t> </a:t>
                      </a:r>
                      <a:endParaRPr lang="ru-RU" sz="4000" u="none" strike="noStrike" dirty="0" smtClean="0">
                        <a:effectLst/>
                        <a:hlinkClick r:id="rId4" tooltip="Сіра гуска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000" u="none" strike="noStrike" dirty="0" err="1" smtClean="0">
                          <a:effectLst/>
                          <a:hlinkClick r:id="rId4" tooltip="Сіра гуска"/>
                        </a:rPr>
                        <a:t>гуска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 err="1">
                          <a:effectLst/>
                        </a:rPr>
                        <a:t>м'ясо</a:t>
                      </a:r>
                      <a:r>
                        <a:rPr lang="ru-RU" sz="2400" dirty="0">
                          <a:effectLst/>
                        </a:rPr>
                        <a:t>, </a:t>
                      </a:r>
                      <a:r>
                        <a:rPr lang="ru-RU" sz="2400" dirty="0" err="1">
                          <a:effectLst/>
                        </a:rPr>
                        <a:t>пір'я</a:t>
                      </a:r>
                      <a:r>
                        <a:rPr lang="ru-RU" sz="2400" dirty="0">
                          <a:effectLst/>
                        </a:rPr>
                        <a:t>,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яйця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228600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u="none" strike="noStrike" dirty="0" err="1">
                          <a:effectLst/>
                          <a:hlinkClick r:id="rId5" tooltip="Павич"/>
                        </a:rPr>
                        <a:t>Павич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5400" u="none" strike="noStrike" dirty="0" err="1">
                          <a:effectLst/>
                          <a:hlinkClick r:id="rId5" tooltip="Павич"/>
                        </a:rPr>
                        <a:t>Павич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 err="1" smtClean="0">
                          <a:effectLst/>
                        </a:rPr>
                        <a:t>м'ясо</a:t>
                      </a:r>
                      <a:r>
                        <a:rPr lang="ru-RU" sz="3200" dirty="0">
                          <a:effectLst/>
                        </a:rPr>
                        <a:t>,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 err="1" smtClean="0">
                          <a:effectLst/>
                        </a:rPr>
                        <a:t>пір'я</a:t>
                      </a:r>
                      <a:r>
                        <a:rPr lang="ru-RU" sz="3200" dirty="0">
                          <a:effectLst/>
                        </a:rPr>
                        <a:t>,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 err="1" smtClean="0">
                          <a:effectLst/>
                        </a:rPr>
                        <a:t>прикраси</a:t>
                      </a:r>
                      <a:r>
                        <a:rPr lang="ru-RU" sz="3200" dirty="0">
                          <a:effectLst/>
                        </a:rPr>
                        <a:t>,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 err="1" smtClean="0">
                          <a:effectLst/>
                        </a:rPr>
                        <a:t>озеленення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228600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000" u="none" strike="noStrike" dirty="0" err="1" smtClean="0">
                          <a:effectLst/>
                          <a:hlinkClick r:id="rId6" tooltip="Лебідь-шипун"/>
                        </a:rPr>
                        <a:t>Лебідь</a:t>
                      </a:r>
                      <a:r>
                        <a:rPr lang="ru-RU" sz="4000" u="none" strike="noStrike" dirty="0" smtClean="0">
                          <a:effectLst/>
                          <a:hlinkClick r:id="rId6" tooltip="Лебідь-шипун"/>
                        </a:rPr>
                        <a:t>-</a:t>
                      </a: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000" u="none" strike="noStrike" dirty="0" smtClean="0">
                          <a:effectLst/>
                          <a:hlinkClick r:id="rId6" tooltip="Лебідь-шипун"/>
                        </a:rPr>
                        <a:t>шипун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800" u="none" strike="noStrike" dirty="0" err="1" smtClean="0">
                          <a:effectLst/>
                          <a:hlinkClick r:id="rId6" tooltip="Лебідь-шипун"/>
                        </a:rPr>
                        <a:t>Лебідь</a:t>
                      </a:r>
                      <a:r>
                        <a:rPr lang="ru-RU" sz="4800" u="none" strike="noStrike" dirty="0" smtClean="0">
                          <a:effectLst/>
                          <a:hlinkClick r:id="rId6" tooltip="Лебідь-шипун"/>
                        </a:rPr>
                        <a:t>-</a:t>
                      </a: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800" u="none" strike="noStrike" dirty="0" smtClean="0">
                          <a:effectLst/>
                          <a:hlinkClick r:id="rId6" tooltip="Лебідь-шипун"/>
                        </a:rPr>
                        <a:t>шипун</a:t>
                      </a:r>
                      <a:endParaRPr lang="ru-RU" sz="4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 err="1">
                          <a:effectLst/>
                        </a:rPr>
                        <a:t>пір'я</a:t>
                      </a:r>
                      <a:r>
                        <a:rPr lang="ru-RU" sz="3200" dirty="0">
                          <a:effectLst/>
                        </a:rPr>
                        <a:t>,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 err="1" smtClean="0">
                          <a:effectLst/>
                        </a:rPr>
                        <a:t>яйця</a:t>
                      </a:r>
                      <a:r>
                        <a:rPr lang="ru-RU" sz="3200" dirty="0">
                          <a:effectLst/>
                        </a:rPr>
                        <a:t>,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 err="1" smtClean="0">
                          <a:effectLst/>
                        </a:rPr>
                        <a:t>озеленення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  <p:pic>
        <p:nvPicPr>
          <p:cNvPr id="6147" name="Рисунок 8" descr="Описание: Neugierige Hausgans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10" descr="Описание: Indian Peahens I IMG 9647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47" y="2564904"/>
            <a:ext cx="222992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11" descr="Описание: CygneVaires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20" y="4941168"/>
            <a:ext cx="22682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3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:dissolve/>
        <p:sndAc>
          <p:stSnd>
            <p:snd r:embed="rId2" name="breeze.wav"/>
          </p:stSnd>
        </p:sndAc>
      </p:transition>
    </mc:Choice>
    <mc:Fallback>
      <p:transition spd="slow" advClick="0" advTm="8000">
        <p:dissolv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846957"/>
              </p:ext>
            </p:extLst>
          </p:nvPr>
        </p:nvGraphicFramePr>
        <p:xfrm>
          <a:off x="0" y="1"/>
          <a:ext cx="9144000" cy="6880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2299238"/>
                <a:gridCol w="2272762"/>
                <a:gridCol w="2286000"/>
              </a:tblGrid>
              <a:tr h="2293582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u="none" strike="noStrike" dirty="0">
                          <a:effectLst/>
                          <a:hlinkClick r:id="rId3" tooltip="Страус"/>
                        </a:rPr>
                        <a:t>Страус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u="none" strike="noStrike" dirty="0">
                          <a:effectLst/>
                          <a:hlinkClick r:id="rId3" tooltip="Страус"/>
                        </a:rPr>
                        <a:t>Страус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 err="1">
                          <a:effectLst/>
                        </a:rPr>
                        <a:t>м'ясо</a:t>
                      </a:r>
                      <a:r>
                        <a:rPr lang="ru-RU" sz="3200" dirty="0">
                          <a:effectLst/>
                        </a:rPr>
                        <a:t>,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 err="1" smtClean="0">
                          <a:effectLst/>
                        </a:rPr>
                        <a:t>пір'я</a:t>
                      </a:r>
                      <a:r>
                        <a:rPr lang="ru-RU" sz="3200" dirty="0">
                          <a:effectLst/>
                        </a:rPr>
                        <a:t>,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 err="1" smtClean="0">
                          <a:effectLst/>
                        </a:rPr>
                        <a:t>яйця</a:t>
                      </a:r>
                      <a:r>
                        <a:rPr lang="ru-RU" sz="3200" dirty="0">
                          <a:effectLst/>
                        </a:rPr>
                        <a:t>,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 err="1" smtClean="0">
                          <a:effectLst/>
                        </a:rPr>
                        <a:t>шкіра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2293582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u="none" strike="noStrike" dirty="0" err="1">
                          <a:effectLst/>
                          <a:hlinkClick r:id="rId4" tooltip="Сизий голуб"/>
                        </a:rPr>
                        <a:t>Сизий</a:t>
                      </a:r>
                      <a:r>
                        <a:rPr lang="ru-RU" sz="4400" u="none" strike="noStrike" dirty="0">
                          <a:effectLst/>
                          <a:hlinkClick r:id="rId4" tooltip="Сизий голуб"/>
                        </a:rPr>
                        <a:t> </a:t>
                      </a:r>
                      <a:endParaRPr lang="ru-RU" sz="4400" u="none" strike="noStrike" dirty="0" smtClean="0">
                        <a:effectLst/>
                        <a:hlinkClick r:id="rId4" tooltip="Сизий голуб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4400" u="none" strike="noStrike" dirty="0" smtClean="0">
                        <a:effectLst/>
                        <a:hlinkClick r:id="rId4" tooltip="Сизий голуб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u="none" strike="noStrike" dirty="0" smtClean="0">
                          <a:effectLst/>
                          <a:hlinkClick r:id="rId4" tooltip="Сизий голуб"/>
                        </a:rPr>
                        <a:t>голуб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u="none" strike="noStrike" dirty="0" err="1">
                          <a:effectLst/>
                          <a:hlinkClick r:id="rId4" tooltip="Сизий голуб"/>
                        </a:rPr>
                        <a:t>Сизий</a:t>
                      </a:r>
                      <a:r>
                        <a:rPr lang="ru-RU" sz="4400" u="none" strike="noStrike" dirty="0">
                          <a:effectLst/>
                          <a:hlinkClick r:id="rId4" tooltip="Сизий голуб"/>
                        </a:rPr>
                        <a:t> </a:t>
                      </a:r>
                      <a:endParaRPr lang="ru-RU" sz="4400" u="none" strike="noStrike" dirty="0" smtClean="0">
                        <a:effectLst/>
                        <a:hlinkClick r:id="rId4" tooltip="Сизий голуб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4400" u="none" strike="noStrike" dirty="0" smtClean="0">
                        <a:effectLst/>
                        <a:hlinkClick r:id="rId4" tooltip="Сизий голуб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u="none" strike="noStrike" dirty="0" smtClean="0">
                          <a:effectLst/>
                          <a:hlinkClick r:id="rId4" tooltip="Сизий голуб"/>
                        </a:rPr>
                        <a:t>голуб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 err="1">
                          <a:effectLst/>
                        </a:rPr>
                        <a:t>м'ясо</a:t>
                      </a:r>
                      <a:r>
                        <a:rPr lang="ru-RU" sz="3200" dirty="0">
                          <a:effectLst/>
                        </a:rPr>
                        <a:t>,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 err="1" smtClean="0">
                          <a:effectLst/>
                        </a:rPr>
                        <a:t>пір'я</a:t>
                      </a:r>
                      <a:r>
                        <a:rPr lang="ru-RU" sz="3200" dirty="0">
                          <a:effectLst/>
                        </a:rPr>
                        <a:t>,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 err="1" smtClean="0">
                          <a:effectLst/>
                        </a:rPr>
                        <a:t>прикраси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2293582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u="none" strike="noStrike" dirty="0" err="1">
                          <a:effectLst/>
                          <a:hlinkClick r:id="rId5" tooltip="Домашня індичка"/>
                        </a:rPr>
                        <a:t>Домашня</a:t>
                      </a:r>
                      <a:r>
                        <a:rPr lang="ru-RU" sz="3200" u="none" strike="noStrike" dirty="0">
                          <a:effectLst/>
                          <a:hlinkClick r:id="rId5" tooltip="Домашня індичка"/>
                        </a:rPr>
                        <a:t> </a:t>
                      </a:r>
                      <a:endParaRPr lang="ru-RU" sz="3200" u="none" strike="noStrike" dirty="0" smtClean="0">
                        <a:effectLst/>
                        <a:hlinkClick r:id="rId5" tooltip="Домашня індичка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3200" u="none" strike="noStrike" dirty="0" smtClean="0">
                        <a:effectLst/>
                        <a:hlinkClick r:id="rId5" tooltip="Домашня індичка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u="none" strike="noStrike" dirty="0" err="1" smtClean="0">
                          <a:effectLst/>
                          <a:hlinkClick r:id="rId5" tooltip="Домашня індичка"/>
                        </a:rPr>
                        <a:t>індичка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u="none" strike="noStrike" dirty="0">
                          <a:effectLst/>
                          <a:hlinkClick r:id="rId6" tooltip="Дика індичка"/>
                        </a:rPr>
                        <a:t>Дика </a:t>
                      </a:r>
                      <a:endParaRPr lang="ru-RU" sz="4400" u="none" strike="noStrike" dirty="0" smtClean="0">
                        <a:effectLst/>
                        <a:hlinkClick r:id="rId6" tooltip="Дика індичка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4400" u="none" strike="noStrike" dirty="0" smtClean="0">
                        <a:effectLst/>
                        <a:hlinkClick r:id="rId6" tooltip="Дика індичка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u="none" strike="noStrike" dirty="0" err="1" smtClean="0">
                          <a:effectLst/>
                          <a:hlinkClick r:id="rId6" tooltip="Дика індичка"/>
                        </a:rPr>
                        <a:t>індичка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dirty="0" err="1">
                          <a:effectLst/>
                        </a:rPr>
                        <a:t>м'ясо</a:t>
                      </a:r>
                      <a:r>
                        <a:rPr lang="ru-RU" sz="4400" dirty="0">
                          <a:effectLst/>
                        </a:rPr>
                        <a:t>, </a:t>
                      </a:r>
                      <a:endParaRPr lang="ru-RU" sz="44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dirty="0" err="1" smtClean="0">
                          <a:effectLst/>
                        </a:rPr>
                        <a:t>пір'я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  <p:pic>
        <p:nvPicPr>
          <p:cNvPr id="7171" name="Рисунок 12" descr="Описание: Struthio camelus -Cape May Zoo, New Jersey, USA-8a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57" y="404664"/>
            <a:ext cx="2312725" cy="15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Рисунок 13" descr="Описание: Rock Dove RWD2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57" y="2564904"/>
            <a:ext cx="2359095" cy="176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Рисунок 14" descr="Описание: Bronzepute 04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876" y="4869160"/>
            <a:ext cx="2304123" cy="159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1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:dissolve/>
        <p:sndAc>
          <p:stSnd>
            <p:snd r:embed="rId2" name="breeze.wav"/>
          </p:stSnd>
        </p:sndAc>
      </p:transition>
    </mc:Choice>
    <mc:Fallback>
      <p:transition spd="slow" advClick="0" advTm="8000">
        <p:dissolv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pPr algn="just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26395"/>
              </p:ext>
            </p:extLst>
          </p:nvPr>
        </p:nvGraphicFramePr>
        <p:xfrm>
          <a:off x="-1" y="0"/>
          <a:ext cx="9144001" cy="7220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4413"/>
                <a:gridCol w="2313196"/>
                <a:gridCol w="2313196"/>
                <a:gridCol w="2313196"/>
              </a:tblGrid>
              <a:tr h="1430194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u="none" strike="noStrike" dirty="0" err="1">
                          <a:effectLst/>
                          <a:hlinkClick r:id="rId3" tooltip="Цесаркові"/>
                        </a:rPr>
                        <a:t>Цесаркові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u="none" strike="noStrike" dirty="0">
                          <a:effectLst/>
                          <a:hlinkClick r:id="rId4" tooltip="Цесарка"/>
                        </a:rPr>
                        <a:t>Цесарка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 err="1">
                          <a:effectLst/>
                        </a:rPr>
                        <a:t>м'ясо</a:t>
                      </a:r>
                      <a:r>
                        <a:rPr lang="ru-RU" sz="2400" dirty="0">
                          <a:effectLst/>
                        </a:rPr>
                        <a:t>, </a:t>
                      </a:r>
                      <a:r>
                        <a:rPr lang="ru-RU" sz="2400" dirty="0" err="1">
                          <a:effectLst/>
                        </a:rPr>
                        <a:t>боротьба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зі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шкідниками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1430194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u="none" strike="noStrike" dirty="0">
                          <a:effectLst/>
                          <a:hlinkClick r:id="rId5" tooltip="Фазан звичайний"/>
                        </a:rPr>
                        <a:t>Фазан </a:t>
                      </a:r>
                      <a:endParaRPr lang="ru-RU" sz="2400" u="none" strike="noStrike" dirty="0" smtClean="0">
                        <a:effectLst/>
                        <a:hlinkClick r:id="rId5" tooltip="Фазан звичайний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u="none" strike="noStrike" dirty="0" err="1" smtClean="0">
                          <a:effectLst/>
                          <a:hlinkClick r:id="rId5" tooltip="Фазан звичайний"/>
                        </a:rPr>
                        <a:t>звичайний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u="none" strike="noStrike" dirty="0">
                          <a:effectLst/>
                          <a:hlinkClick r:id="rId5" tooltip="Фазан звичайний"/>
                        </a:rPr>
                        <a:t>Фазан </a:t>
                      </a:r>
                      <a:endParaRPr lang="ru-RU" sz="3200" u="none" strike="noStrike" dirty="0" smtClean="0">
                        <a:effectLst/>
                        <a:hlinkClick r:id="rId5" tooltip="Фазан звичайний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u="none" strike="noStrike" dirty="0" err="1" smtClean="0">
                          <a:effectLst/>
                          <a:hlinkClick r:id="rId5" tooltip="Фазан звичайний"/>
                        </a:rPr>
                        <a:t>звичайний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dirty="0" err="1">
                          <a:effectLst/>
                        </a:rPr>
                        <a:t>м'ясо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1792748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u="none" strike="noStrike" dirty="0" err="1">
                          <a:effectLst/>
                          <a:hlinkClick r:id="rId6" tooltip="Золотий фазан (ще не написана)"/>
                        </a:rPr>
                        <a:t>Золотий</a:t>
                      </a:r>
                      <a:r>
                        <a:rPr lang="ru-RU" sz="3200" u="none" strike="noStrike" dirty="0">
                          <a:effectLst/>
                          <a:hlinkClick r:id="rId6" tooltip="Золотий фазан (ще не написана)"/>
                        </a:rPr>
                        <a:t> </a:t>
                      </a:r>
                      <a:endParaRPr lang="ru-RU" sz="3200" u="none" strike="noStrike" dirty="0" smtClean="0">
                        <a:effectLst/>
                        <a:hlinkClick r:id="rId6" tooltip="Золотий фазан (ще не написана)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u="none" strike="noStrike" dirty="0" smtClean="0">
                          <a:effectLst/>
                          <a:hlinkClick r:id="rId6" tooltip="Золотий фазан (ще не написана)"/>
                        </a:rPr>
                        <a:t>фазан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u="none" strike="noStrike" dirty="0" err="1">
                          <a:effectLst/>
                          <a:hlinkClick r:id="rId6" tooltip="Золотий фазан (ще не написана)"/>
                        </a:rPr>
                        <a:t>Золотий</a:t>
                      </a:r>
                      <a:r>
                        <a:rPr lang="ru-RU" sz="3200" u="none" strike="noStrike" dirty="0">
                          <a:effectLst/>
                          <a:hlinkClick r:id="rId6" tooltip="Золотий фазан (ще не написана)"/>
                        </a:rPr>
                        <a:t> </a:t>
                      </a:r>
                      <a:endParaRPr lang="ru-RU" sz="3200" u="none" strike="noStrike" dirty="0" smtClean="0">
                        <a:effectLst/>
                        <a:hlinkClick r:id="rId6" tooltip="Золотий фазан (ще не написана)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u="none" strike="noStrike" dirty="0" smtClean="0">
                          <a:effectLst/>
                          <a:hlinkClick r:id="rId6" tooltip="Золотий фазан (ще не написана)"/>
                        </a:rPr>
                        <a:t>фазан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 err="1">
                          <a:effectLst/>
                        </a:rPr>
                        <a:t>м'ясо</a:t>
                      </a:r>
                      <a:r>
                        <a:rPr lang="ru-RU" sz="3200" dirty="0">
                          <a:effectLst/>
                        </a:rPr>
                        <a:t>, в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основному </a:t>
                      </a: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декоративне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256741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u="none" strike="noStrike" dirty="0">
                          <a:effectLst/>
                          <a:hlinkClick r:id="rId7" tooltip="Нанду"/>
                        </a:rPr>
                        <a:t>Нанду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u="none" strike="noStrike" dirty="0">
                          <a:effectLst/>
                          <a:hlinkClick r:id="rId7" tooltip="Нанду"/>
                        </a:rPr>
                        <a:t>Нанду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dirty="0" err="1">
                          <a:effectLst/>
                        </a:rPr>
                        <a:t>м'ясо</a:t>
                      </a:r>
                      <a:r>
                        <a:rPr lang="ru-RU" sz="4400" dirty="0">
                          <a:effectLst/>
                        </a:rPr>
                        <a:t>, </a:t>
                      </a:r>
                      <a:endParaRPr lang="ru-RU" sz="44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dirty="0" err="1" smtClean="0">
                          <a:effectLst/>
                        </a:rPr>
                        <a:t>шкіра</a:t>
                      </a:r>
                      <a:r>
                        <a:rPr lang="ru-RU" sz="4400" dirty="0">
                          <a:effectLst/>
                        </a:rPr>
                        <a:t>, </a:t>
                      </a:r>
                      <a:endParaRPr lang="ru-RU" sz="44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dirty="0" smtClean="0">
                          <a:effectLst/>
                        </a:rPr>
                        <a:t>масло</a:t>
                      </a:r>
                      <a:r>
                        <a:rPr lang="ru-RU" sz="4400" dirty="0">
                          <a:effectLst/>
                        </a:rPr>
                        <a:t>, </a:t>
                      </a:r>
                      <a:endParaRPr lang="ru-RU" sz="440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dirty="0" err="1" smtClean="0">
                          <a:effectLst/>
                        </a:rPr>
                        <a:t>яйця</a:t>
                      </a:r>
                      <a:r>
                        <a:rPr lang="ru-RU" sz="1000" dirty="0">
                          <a:effectLst/>
                        </a:rPr>
                        <a:t>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  <p:pic>
        <p:nvPicPr>
          <p:cNvPr id="8196" name="Рисунок 15" descr="Описание: Numida meleagris Ngorongoro Conservation Area 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20" y="7968"/>
            <a:ext cx="2263180" cy="140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Рисунок 16" descr="Описание: Pheasan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10" y="1460173"/>
            <a:ext cx="2274590" cy="14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Рисунок 17" descr="Описание: Chrysolophus pictus -Royal Botanic Gardens, Kew, London, England -8a (4)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62" y="2868612"/>
            <a:ext cx="2262538" cy="17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Рисунок 18" descr="Описание: Pterocnemia pennata qtl1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04" y="4653136"/>
            <a:ext cx="224223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297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2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:dissolve/>
        <p:sndAc>
          <p:stSnd>
            <p:snd r:embed="rId2" name="breeze.wav"/>
          </p:stSnd>
        </p:sndAc>
      </p:transition>
    </mc:Choice>
    <mc:Fallback>
      <p:transition spd="slow" advClick="0" advTm="8000">
        <p:dissolv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ctr"/>
            <a:r>
              <a:rPr lang="uk-UA" sz="9600" dirty="0" smtClean="0">
                <a:solidFill>
                  <a:schemeClr val="bg2">
                    <a:lumMod val="25000"/>
                  </a:schemeClr>
                </a:solidFill>
              </a:rPr>
              <a:t>Малюнки</a:t>
            </a:r>
            <a:endParaRPr lang="ru-RU" sz="9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  <p:sndAc>
          <p:stSnd>
            <p:snd r:embed="rId2" name="breeze.wav"/>
          </p:stSnd>
        </p:sndAc>
      </p:transition>
    </mc:Choice>
    <mc:Fallback>
      <p:transition spd="slow" advClick="0" advTm="3000">
        <p:circl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2" name="Picture 6" descr="C:\Users\user\Desktop\птахівництво\гусенят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0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8508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4"/>
            <a:ext cx="9144000" cy="6868754"/>
          </a:xfrm>
        </p:spPr>
      </p:pic>
    </p:spTree>
    <p:extLst>
      <p:ext uri="{BB962C8B-B14F-4D97-AF65-F5344CB8AC3E}">
        <p14:creationId xmlns:p14="http://schemas.microsoft.com/office/powerpoint/2010/main" val="150034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flip dir="r"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5" y="0"/>
            <a:ext cx="9177405" cy="6858000"/>
          </a:xfrm>
        </p:spPr>
      </p:pic>
    </p:spTree>
    <p:extLst>
      <p:ext uri="{BB962C8B-B14F-4D97-AF65-F5344CB8AC3E}">
        <p14:creationId xmlns:p14="http://schemas.microsoft.com/office/powerpoint/2010/main" val="404843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725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8" y="0"/>
            <a:ext cx="9159988" cy="6858000"/>
          </a:xfrm>
        </p:spPr>
      </p:pic>
    </p:spTree>
    <p:extLst>
      <p:ext uri="{BB962C8B-B14F-4D97-AF65-F5344CB8AC3E}">
        <p14:creationId xmlns:p14="http://schemas.microsoft.com/office/powerpoint/2010/main" val="32091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Що це таке?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912768" cy="5256583"/>
          </a:xfrm>
        </p:spPr>
      </p:pic>
    </p:spTree>
    <p:extLst>
      <p:ext uri="{BB962C8B-B14F-4D97-AF65-F5344CB8AC3E}">
        <p14:creationId xmlns:p14="http://schemas.microsoft.com/office/powerpoint/2010/main" val="53137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  <p:sndAc>
          <p:stSnd>
            <p:snd r:embed="rId2" name="breeze.wav"/>
          </p:stSnd>
        </p:sndAc>
      </p:transition>
    </mc:Choice>
    <mc:Fallback>
      <p:transition spd="slow" advClick="0" advTm="3000">
        <p:split orient="vert"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8"/>
            <a:ext cx="9144000" cy="6851461"/>
          </a:xfrm>
        </p:spPr>
      </p:pic>
    </p:spTree>
    <p:extLst>
      <p:ext uri="{BB962C8B-B14F-4D97-AF65-F5344CB8AC3E}">
        <p14:creationId xmlns:p14="http://schemas.microsoft.com/office/powerpoint/2010/main" val="369482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3000">
        <p14:flash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36"/>
            <a:ext cx="9144000" cy="6849174"/>
          </a:xfrm>
        </p:spPr>
      </p:pic>
    </p:spTree>
    <p:extLst>
      <p:ext uri="{BB962C8B-B14F-4D97-AF65-F5344CB8AC3E}">
        <p14:creationId xmlns:p14="http://schemas.microsoft.com/office/powerpoint/2010/main" val="2458995286"/>
      </p:ext>
    </p:extLst>
  </p:cSld>
  <p:clrMapOvr>
    <a:masterClrMapping/>
  </p:clrMapOvr>
  <p:transition spd="slow" advClick="0" advTm="3000">
    <p:randomBar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2471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685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22456"/>
            <a:ext cx="4747205" cy="6880456"/>
          </a:xfrm>
        </p:spPr>
      </p:pic>
    </p:spTree>
    <p:extLst>
      <p:ext uri="{BB962C8B-B14F-4D97-AF65-F5344CB8AC3E}">
        <p14:creationId xmlns:p14="http://schemas.microsoft.com/office/powerpoint/2010/main" val="1958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14:flythrough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 algn="ctr"/>
            <a:r>
              <a:rPr lang="vi-VN" sz="2800" dirty="0">
                <a:solidFill>
                  <a:srgbClr val="FFFF00"/>
                </a:solidFill>
              </a:rPr>
              <a:t>Птахівни́цтво — галузь сільськогосподарського виробництва, основним завданням якої є розведення, вирощування, утримання, годівля птиці, застосування механізації, автоматизації, проведення ветеринарної профілактики з метою одержання продукції птахівництва. Птахівництво є найбільш скороспілою галуззю тваринництва, яка при порівняно незначних затратах праці й кормів дає за короткий час високоякісну продукцію (доросла птиця, молодняк птиці, інкубаційні та харчові яйця, продукти забою та переробки, пух та пір'я тощо),послід, що широко використовується не тільки в харчовій промисловості, а й у парфумерній, мікробіологічній промисловості та медицині.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02252"/>
      </p:ext>
    </p:extLst>
  </p:cSld>
  <p:clrMapOvr>
    <a:masterClrMapping/>
  </p:clrMapOvr>
  <p:transition spd="slow" advClick="0" advTm="13000">
    <p:wheel spokes="1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801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389506" cy="2947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3564396" cy="3076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user\Desktop\птахівництво\яйц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тахівництво\яйца2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694856" cy="2771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6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chemeClr val="accent4"/>
                </a:solidFill>
              </a:rPr>
              <a:t>Птахівництво</a:t>
            </a:r>
            <a:r>
              <a:rPr lang="ru-RU" sz="3200" dirty="0">
                <a:solidFill>
                  <a:schemeClr val="accent4"/>
                </a:solidFill>
              </a:rPr>
              <a:t> </a:t>
            </a:r>
            <a:r>
              <a:rPr lang="ru-RU" sz="3200" dirty="0" err="1">
                <a:solidFill>
                  <a:schemeClr val="accent4"/>
                </a:solidFill>
              </a:rPr>
              <a:t>розвинене</a:t>
            </a:r>
            <a:r>
              <a:rPr lang="ru-RU" sz="3200" dirty="0">
                <a:solidFill>
                  <a:schemeClr val="accent4"/>
                </a:solidFill>
              </a:rPr>
              <a:t> в </a:t>
            </a:r>
            <a:r>
              <a:rPr lang="ru-RU" sz="3200" dirty="0" err="1">
                <a:solidFill>
                  <a:schemeClr val="accent4"/>
                </a:solidFill>
              </a:rPr>
              <a:t>усіх</a:t>
            </a:r>
            <a:r>
              <a:rPr lang="ru-RU" sz="3200" dirty="0">
                <a:solidFill>
                  <a:schemeClr val="accent4"/>
                </a:solidFill>
              </a:rPr>
              <a:t> </a:t>
            </a:r>
            <a:r>
              <a:rPr lang="ru-RU" sz="3200" dirty="0" err="1">
                <a:solidFill>
                  <a:schemeClr val="accent4"/>
                </a:solidFill>
              </a:rPr>
              <a:t>регіонах</a:t>
            </a:r>
            <a:r>
              <a:rPr lang="ru-RU" sz="3200" dirty="0">
                <a:solidFill>
                  <a:schemeClr val="accent4"/>
                </a:solidFill>
              </a:rPr>
              <a:t>. </a:t>
            </a:r>
            <a:r>
              <a:rPr lang="ru-RU" sz="3200" dirty="0" err="1">
                <a:solidFill>
                  <a:schemeClr val="accent4"/>
                </a:solidFill>
              </a:rPr>
              <a:t>Розводять</a:t>
            </a:r>
            <a:r>
              <a:rPr lang="ru-RU" sz="3200" dirty="0">
                <a:solidFill>
                  <a:schemeClr val="accent4"/>
                </a:solidFill>
              </a:rPr>
              <a:t> гусей, курей, </a:t>
            </a:r>
            <a:r>
              <a:rPr lang="ru-RU" sz="3200" dirty="0" err="1">
                <a:solidFill>
                  <a:schemeClr val="accent4"/>
                </a:solidFill>
              </a:rPr>
              <a:t>індиків</a:t>
            </a:r>
            <a:r>
              <a:rPr lang="ru-RU" sz="3200" dirty="0">
                <a:solidFill>
                  <a:schemeClr val="accent4"/>
                </a:solidFill>
              </a:rPr>
              <a:t>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176464" cy="3316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3635896" cy="322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user\Desktop\птахівництво\гуси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4227"/>
            <a:ext cx="3240360" cy="3353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4000">
        <p14:prism/>
        <p:sndAc>
          <p:stSnd>
            <p:snd r:embed="rId2" name="breeze.wav"/>
          </p:stSnd>
        </p:sndAc>
      </p:transition>
    </mc:Choice>
    <mc:Fallback>
      <p:transition spd="slow" advClick="0" advTm="4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3080" cy="158417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C000"/>
                </a:solidFill>
              </a:rPr>
              <a:t>У сучасному птахівництві існують дві галузі : виробництво яєць і вирощування птахів на м</a:t>
            </a:r>
            <a:r>
              <a:rPr lang="fr-FR" dirty="0" smtClean="0">
                <a:solidFill>
                  <a:srgbClr val="FFC000"/>
                </a:solidFill>
              </a:rPr>
              <a:t>’</a:t>
            </a:r>
            <a:r>
              <a:rPr lang="uk-UA" dirty="0" smtClean="0">
                <a:solidFill>
                  <a:srgbClr val="FFC000"/>
                </a:solidFill>
              </a:rPr>
              <a:t>ясо.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74" y="2582256"/>
            <a:ext cx="3046615" cy="25062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813763" cy="4195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C:\Users\user\Desktop\птахівництво\shutterstock_656618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888432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1602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  <p:sndAc>
          <p:stSnd>
            <p:snd r:embed="rId2" name="breeze.wav"/>
          </p:stSnd>
        </p:sndAc>
      </p:transition>
    </mc:Choice>
    <mc:Fallback>
      <p:transition spd="slow" advClick="0" advTm="4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048672"/>
          </a:xfrm>
        </p:spPr>
        <p:txBody>
          <a:bodyPr/>
          <a:lstStyle/>
          <a:p>
            <a:pPr algn="ctr"/>
            <a:r>
              <a:rPr lang="uk-UA" sz="4400" dirty="0" smtClean="0"/>
              <a:t>На фабриці, що займається виробництвом яєць,самок утримують у приміщенні без вікон.  Змінюючи режими штучного освітлення , їм створюють «світлові дні» необхідної тривалості.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3124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14:prism isInverted="1"/>
        <p:sndAc>
          <p:stSnd>
            <p:snd r:embed="rId2" name="breeze.wav"/>
          </p:stSnd>
        </p:sndAc>
      </p:transition>
    </mc:Choice>
    <mc:Fallback>
      <p:transition spd="slow" advTm="6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" y="0"/>
            <a:ext cx="9141660" cy="6858000"/>
          </a:xfrm>
        </p:spPr>
      </p:pic>
    </p:spTree>
    <p:extLst>
      <p:ext uri="{BB962C8B-B14F-4D97-AF65-F5344CB8AC3E}">
        <p14:creationId xmlns:p14="http://schemas.microsoft.com/office/powerpoint/2010/main" val="390596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98</TotalTime>
  <Words>417</Words>
  <Application>Microsoft Office PowerPoint</Application>
  <PresentationFormat>Экран (4:3)</PresentationFormat>
  <Paragraphs>107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Spring</vt:lpstr>
      <vt:lpstr>Птахівництво</vt:lpstr>
      <vt:lpstr>Зміст:</vt:lpstr>
      <vt:lpstr>Що це таке?</vt:lpstr>
      <vt:lpstr>Птахівни́цтво — галузь сільськогосподарського виробництва, основним завданням якої є розведення, вирощування, утримання, годівля птиці, застосування механізації, автоматизації, проведення ветеринарної профілактики з метою одержання продукції птахівництва. Птахівництво є найбільш скороспілою галуззю тваринництва, яка при порівняно незначних затратах праці й кормів дає за короткий час високоякісну продукцію (доросла птиця, молодняк птиці, інкубаційні та харчові яйця, продукти забою та переробки, пух та пір'я тощо),послід, що широко використовується не тільки в харчовій промисловості, а й у парфумерній, мікробіологічній промисловості та медицині. </vt:lpstr>
      <vt:lpstr>Презентация PowerPoint</vt:lpstr>
      <vt:lpstr>Птахівництво розвинене в усіх регіонах. Розводять гусей, курей, індиків. </vt:lpstr>
      <vt:lpstr>У сучасному птахівництві існують дві галузі : виробництво яєць і вирощування птахів на м’ясо. </vt:lpstr>
      <vt:lpstr>На фабриці, що займається виробництвом яєць,самок утримують у приміщенні без вікон.  Змінюючи режими штучного освітлення , їм створюють «світлові дні» необхідної тривалості. </vt:lpstr>
      <vt:lpstr>Презентация PowerPoint</vt:lpstr>
      <vt:lpstr>Курок утримують у спеціальних клітках,що полегшує збір яєць.</vt:lpstr>
      <vt:lpstr>На фабриках з виробництва м’яса вирощують бойлерів. Так називають птахів. Що можуть за короткий час набрати велику масу тіла за рахунок нарощування м’язової тканини. У самок бройлерів,запліднених самцями, збирають яйця. З них після трьох тижнів витримування в інкубаторі вилуплюються курчата. Курчат бойлерів годують спеціальною харчовою сумішшю. Мине два місяці , і вони набудуть маси 1,5кг.</vt:lpstr>
      <vt:lpstr>Презентация PowerPoint</vt:lpstr>
      <vt:lpstr>Птахівництво на українських землях</vt:lpstr>
      <vt:lpstr> Птахівництво було здавна широко розвинене на всіх укр. землях, особливо в Галичині, на Правобережжі й на Кубані. Свійська птиця до колективізації давала добрі прибутки селянам, зокрема тому, що її легко було збувати, а тримати могло й найбідніше господарство. Перед першою світовою війною в Україні годували близько 70 млн, по війні до 50 млн свійських птахів. Хоч годівля була екстенсивна, проте продукти птахівництва — яйця, м'ясо та пір'я, були важливим продуктом вивозу, бо селяни їх мало споживали. Перед першою світовою війною з 9 українських губерній щороку за кордон вивозили близько 70 млн яєць, що становило майже половину вивозу з усієї Російської Імперії. З Галичини у 1929 — 30 pp. вивезено 30 000 т яєць. </vt:lpstr>
      <vt:lpstr>Презентация PowerPoint</vt:lpstr>
      <vt:lpstr>Птахівництво в Україні</vt:lpstr>
      <vt:lpstr>Птахівництво в Україні можна поділити на два умовних підрозділи. Перший – це промислове птахівництво (великі, середні та невеликі птахофабрики), інкубаторно-птахівничі підприємства, селянські та фермерські господарства і кількість їх досягає 330. Другий – це особисті підсобні господарства громадян.</vt:lpstr>
      <vt:lpstr>Використання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Малюнки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Птахівництво</dc:title>
  <dc:creator>user</dc:creator>
  <cp:lastModifiedBy>user</cp:lastModifiedBy>
  <cp:revision>10</cp:revision>
  <dcterms:created xsi:type="dcterms:W3CDTF">2013-04-25T14:24:14Z</dcterms:created>
  <dcterms:modified xsi:type="dcterms:W3CDTF">2013-04-25T16:14:19Z</dcterms:modified>
</cp:coreProperties>
</file>