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791322-F2A8-43E7-B0C6-965FA35013E9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1BB357-484B-441C-B15E-4F67D206776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91322-F2A8-43E7-B0C6-965FA35013E9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BB357-484B-441C-B15E-4F67D206776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91322-F2A8-43E7-B0C6-965FA35013E9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BB357-484B-441C-B15E-4F67D206776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91322-F2A8-43E7-B0C6-965FA35013E9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BB357-484B-441C-B15E-4F67D2067764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91322-F2A8-43E7-B0C6-965FA35013E9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BB357-484B-441C-B15E-4F67D2067764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91322-F2A8-43E7-B0C6-965FA35013E9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BB357-484B-441C-B15E-4F67D2067764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91322-F2A8-43E7-B0C6-965FA35013E9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BB357-484B-441C-B15E-4F67D206776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91322-F2A8-43E7-B0C6-965FA35013E9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BB357-484B-441C-B15E-4F67D2067764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91322-F2A8-43E7-B0C6-965FA35013E9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BB357-484B-441C-B15E-4F67D206776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791322-F2A8-43E7-B0C6-965FA35013E9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BB357-484B-441C-B15E-4F67D206776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791322-F2A8-43E7-B0C6-965FA35013E9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1BB357-484B-441C-B15E-4F67D2067764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791322-F2A8-43E7-B0C6-965FA35013E9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61BB357-484B-441C-B15E-4F67D206776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Глобальні проблеми людства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Екологічні проблеми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14818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143248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42852"/>
            <a:ext cx="191453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972056" cy="115568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Проблеми </a:t>
            </a:r>
            <a:r>
              <a:rPr lang="uk-UA" dirty="0" smtClean="0"/>
              <a:t>світового господарства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42910" y="5410200"/>
            <a:ext cx="8143932" cy="109063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uk-UA" dirty="0" smtClean="0"/>
              <a:t>Ресурсозабезпеченість – це співвідношення між величиною ресурсу та розмірами його використання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857232"/>
            <a:ext cx="4070379" cy="4528825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Провідною </a:t>
            </a:r>
            <a:r>
              <a:rPr lang="uk-UA" dirty="0" smtClean="0"/>
              <a:t>сировинною проблемою сучасного світу на глобальному рівні виступає ресурсозабезпеченість світового господарства в цілому. </a:t>
            </a:r>
            <a:endParaRPr lang="uk-UA" dirty="0" smtClean="0"/>
          </a:p>
          <a:p>
            <a:r>
              <a:rPr lang="uk-UA" dirty="0" smtClean="0"/>
              <a:t>На </a:t>
            </a:r>
            <a:r>
              <a:rPr lang="uk-UA" dirty="0" smtClean="0"/>
              <a:t>регіональному рівні найгострішими проблемами стали нерівномірність територіального поширення окремих видів ресурсів та неоднакова </a:t>
            </a:r>
            <a:r>
              <a:rPr lang="uk-UA" dirty="0" err="1" smtClean="0"/>
              <a:t>ресурсомісткість</a:t>
            </a:r>
            <a:r>
              <a:rPr lang="uk-UA" dirty="0" smtClean="0"/>
              <a:t> </a:t>
            </a:r>
            <a:r>
              <a:rPr lang="uk-UA" dirty="0" smtClean="0"/>
              <a:t>національних економік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357298"/>
            <a:ext cx="10763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1428736"/>
            <a:ext cx="21336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857496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642919"/>
            <a:ext cx="8429684" cy="35719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останні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десятиріччя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суспільство</a:t>
            </a:r>
            <a:r>
              <a:rPr lang="ru-RU" sz="2000" dirty="0" smtClean="0"/>
              <a:t> все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турбує</a:t>
            </a:r>
            <a:r>
              <a:rPr lang="ru-RU" sz="2000" dirty="0" smtClean="0"/>
              <a:t> стан </a:t>
            </a:r>
            <a:r>
              <a:rPr lang="ru-RU" sz="2000" dirty="0" err="1" smtClean="0"/>
              <a:t>навколишнього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середовища</a:t>
            </a:r>
            <a:r>
              <a:rPr lang="ru-RU" sz="2000" dirty="0" smtClean="0"/>
              <a:t>, </a:t>
            </a:r>
            <a:r>
              <a:rPr lang="ru-RU" sz="2000" dirty="0" err="1" smtClean="0"/>
              <a:t>бо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 як </a:t>
            </a:r>
            <a:r>
              <a:rPr lang="ru-RU" sz="2000" dirty="0" err="1" smtClean="0"/>
              <a:t>біологічна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істота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існувати</a:t>
            </a:r>
            <a:r>
              <a:rPr lang="ru-RU" sz="2000" dirty="0" smtClean="0"/>
              <a:t> без чистого </a:t>
            </a:r>
            <a:r>
              <a:rPr lang="ru-RU" sz="2000" dirty="0" err="1" smtClean="0"/>
              <a:t>довкілля</a:t>
            </a:r>
            <a:r>
              <a:rPr lang="ru-RU" sz="2000" dirty="0" smtClean="0"/>
              <a:t>. Основною причиною </a:t>
            </a:r>
            <a:r>
              <a:rPr lang="ru-RU" sz="2000" dirty="0" err="1" smtClean="0"/>
              <a:t>виникнення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глобальних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екологічних</a:t>
            </a:r>
            <a:r>
              <a:rPr lang="ru-RU" sz="2000" dirty="0" smtClean="0"/>
              <a:t> проблем с </a:t>
            </a:r>
            <a:r>
              <a:rPr lang="ru-RU" sz="2000" dirty="0" err="1" smtClean="0"/>
              <a:t>нераціональне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природокористування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   Проблема </a:t>
            </a:r>
            <a:r>
              <a:rPr lang="ru-RU" sz="2000" dirty="0" err="1" smtClean="0"/>
              <a:t>виснаження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посилюється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тим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слаборозвинені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намагаються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подолати</a:t>
            </a:r>
            <a:r>
              <a:rPr lang="ru-RU" sz="2000" dirty="0" smtClean="0"/>
              <a:t> свою </a:t>
            </a:r>
            <a:r>
              <a:rPr lang="ru-RU" sz="2000" dirty="0" err="1" smtClean="0"/>
              <a:t>економічну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відсталість</a:t>
            </a:r>
            <a:r>
              <a:rPr lang="ru-RU" sz="2000" dirty="0" smtClean="0"/>
              <a:t> за </a:t>
            </a:r>
            <a:r>
              <a:rPr lang="ru-RU" sz="2000" dirty="0" err="1" smtClean="0"/>
              <a:t>рахунок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посиленої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експлуатації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призводить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погіршення</a:t>
            </a:r>
            <a:r>
              <a:rPr lang="ru-RU" sz="2000" dirty="0" smtClean="0"/>
              <a:t> стану </a:t>
            </a:r>
            <a:r>
              <a:rPr lang="ru-RU" sz="2000" dirty="0" err="1" smtClean="0"/>
              <a:t>довкілля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000504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Збережемо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наше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довкілля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4214842" cy="928670"/>
          </a:xfrm>
        </p:spPr>
        <p:txBody>
          <a:bodyPr>
            <a:normAutofit/>
          </a:bodyPr>
          <a:lstStyle/>
          <a:p>
            <a:r>
              <a:rPr lang="uk-UA" dirty="0" smtClean="0"/>
              <a:t>Екологія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85984" y="5500702"/>
            <a:ext cx="6183328" cy="11430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uk-UA" dirty="0" smtClean="0"/>
              <a:t>Наукова дисципліна екологія охоплює галузь знань від вивчення глобальних процесів на планеті Земля </a:t>
            </a:r>
            <a:r>
              <a:rPr lang="uk-UA" dirty="0" smtClean="0"/>
              <a:t> </a:t>
            </a:r>
            <a:r>
              <a:rPr lang="uk-UA" dirty="0" smtClean="0"/>
              <a:t>до вивчення мешканців океанів і суходолу </a:t>
            </a:r>
            <a:r>
              <a:rPr lang="uk-UA" dirty="0" smtClean="0"/>
              <a:t>та </a:t>
            </a:r>
            <a:r>
              <a:rPr lang="uk-UA" dirty="0" smtClean="0"/>
              <a:t>біологічної взаємодії, такі як хижацтво і запилення .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14282" y="785794"/>
            <a:ext cx="4283106" cy="4600263"/>
          </a:xfrm>
        </p:spPr>
        <p:txBody>
          <a:bodyPr/>
          <a:lstStyle/>
          <a:p>
            <a:r>
              <a:rPr lang="uk-UA" sz="1800" dirty="0" smtClean="0"/>
              <a:t>Екологія - наука про взаємодії живих організмів і їх спільнот між собою і з навколишнім середовищем. </a:t>
            </a:r>
            <a:r>
              <a:rPr lang="uk-UA" sz="1800" dirty="0" smtClean="0"/>
              <a:t> Вивчає </a:t>
            </a:r>
            <a:r>
              <a:rPr lang="uk-UA" sz="1800" dirty="0" smtClean="0"/>
              <a:t>взаємовідносини організмів із довкіллям, досліджує структурно-функціональну організацію </a:t>
            </a:r>
            <a:r>
              <a:rPr lang="uk-UA" sz="1800" dirty="0" err="1" smtClean="0"/>
              <a:t>надорганізмових</a:t>
            </a:r>
            <a:r>
              <a:rPr lang="uk-UA" sz="1800" dirty="0" smtClean="0"/>
              <a:t> систем (популяцій, угруповань, екосистем, біосфери), виявляє механізми підтримання їх стійкості у просторі й </a:t>
            </a:r>
            <a:r>
              <a:rPr lang="uk-UA" sz="1800" dirty="0" smtClean="0"/>
              <a:t>часі.</a:t>
            </a:r>
            <a:endParaRPr lang="uk-UA" sz="1800" dirty="0" smtClean="0"/>
          </a:p>
          <a:p>
            <a:endParaRPr lang="uk-UA" dirty="0"/>
          </a:p>
        </p:txBody>
      </p:sp>
      <p:pic>
        <p:nvPicPr>
          <p:cNvPr id="11" name="Содержимое 10" descr="Vegetation-no-legend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071934" y="285728"/>
            <a:ext cx="4445031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428868"/>
            <a:ext cx="1285884" cy="171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643182"/>
            <a:ext cx="2059784" cy="150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14818"/>
            <a:ext cx="1396613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214817"/>
            <a:ext cx="1928826" cy="114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5078621"/>
          </a:xfrm>
        </p:spPr>
        <p:txBody>
          <a:bodyPr/>
          <a:lstStyle/>
          <a:p>
            <a:r>
              <a:rPr lang="uk-UA" dirty="0" smtClean="0"/>
              <a:t>деградація земель </a:t>
            </a:r>
            <a:endParaRPr lang="uk-UA" dirty="0" smtClean="0"/>
          </a:p>
          <a:p>
            <a:r>
              <a:rPr lang="uk-UA" dirty="0" smtClean="0"/>
              <a:t>озонові </a:t>
            </a:r>
            <a:r>
              <a:rPr lang="uk-UA" dirty="0" smtClean="0"/>
              <a:t>діри </a:t>
            </a:r>
          </a:p>
          <a:p>
            <a:r>
              <a:rPr lang="uk-UA" dirty="0" smtClean="0"/>
              <a:t>парниковий </a:t>
            </a:r>
            <a:r>
              <a:rPr lang="uk-UA" dirty="0" smtClean="0"/>
              <a:t>ефект 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 smtClean="0"/>
              <a:t>проблема регулювання промислових викидів </a:t>
            </a:r>
          </a:p>
          <a:p>
            <a:r>
              <a:rPr lang="uk-UA" dirty="0" smtClean="0"/>
              <a:t>руйнування </a:t>
            </a:r>
            <a:r>
              <a:rPr lang="uk-UA" dirty="0" smtClean="0"/>
              <a:t>екосистем </a:t>
            </a:r>
          </a:p>
          <a:p>
            <a:r>
              <a:rPr lang="uk-UA" dirty="0" smtClean="0"/>
              <a:t>екологічні </a:t>
            </a:r>
            <a:r>
              <a:rPr lang="uk-UA" dirty="0" smtClean="0"/>
              <a:t>лиха </a:t>
            </a:r>
          </a:p>
          <a:p>
            <a:r>
              <a:rPr lang="uk-UA" dirty="0" smtClean="0"/>
              <a:t>проблеми </a:t>
            </a:r>
            <a:r>
              <a:rPr lang="uk-UA" dirty="0" err="1" smtClean="0"/>
              <a:t>геоактивності</a:t>
            </a:r>
            <a:r>
              <a:rPr lang="uk-UA" dirty="0" smtClean="0"/>
              <a:t> (</a:t>
            </a:r>
            <a:r>
              <a:rPr lang="uk-UA" dirty="0" smtClean="0"/>
              <a:t>вулкани)</a:t>
            </a:r>
            <a:endParaRPr lang="uk-UA" dirty="0" smtClean="0"/>
          </a:p>
          <a:p>
            <a:r>
              <a:rPr lang="uk-UA" dirty="0" smtClean="0"/>
              <a:t>проблеми </a:t>
            </a:r>
            <a:r>
              <a:rPr lang="uk-UA" dirty="0" smtClean="0"/>
              <a:t>світового господарства</a:t>
            </a:r>
          </a:p>
          <a:p>
            <a:endParaRPr lang="uk-UA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142852"/>
            <a:ext cx="4900618" cy="10604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Екологічні проблеми:</a:t>
            </a:r>
            <a:endParaRPr lang="uk-UA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Деградація земель </a:t>
            </a:r>
            <a:endParaRPr lang="uk-UA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57158" y="1357298"/>
            <a:ext cx="3997354" cy="334202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Деградація земель — природне або антропогенне спрощення ландшафту, погіршення стану, складу, корисних властивостей і функцій земель та інших органічно пов'язаних із землею природних </a:t>
            </a:r>
            <a:r>
              <a:rPr lang="uk-UA" sz="2000" dirty="0" smtClean="0"/>
              <a:t>компонентів.</a:t>
            </a:r>
            <a:endParaRPr lang="uk-UA" sz="2000" dirty="0" smtClean="0"/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642918"/>
            <a:ext cx="139923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143512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786058"/>
            <a:ext cx="3643338" cy="2062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7" y="4357694"/>
            <a:ext cx="238126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5143512"/>
            <a:ext cx="2357454" cy="156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357166"/>
            <a:ext cx="2214578" cy="180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257544" cy="1084248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Озонова діра </a:t>
            </a:r>
            <a:endParaRPr lang="uk-UA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714356"/>
            <a:ext cx="4214842" cy="471490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Озонова діра — локальне падіння концентрації озону в стратосфері на 10—40%. Пов'язано це з дією фреонів, зменшенням кількості кисню при запусках космічних кораблів та польотами реактивних літаків. Чітко виявляється при надмірно низьких температурах. </a:t>
            </a:r>
            <a:r>
              <a:rPr lang="uk-UA" dirty="0" smtClean="0"/>
              <a:t>Згідно </a:t>
            </a:r>
            <a:r>
              <a:rPr lang="uk-UA" dirty="0" smtClean="0"/>
              <a:t>з </a:t>
            </a:r>
            <a:r>
              <a:rPr lang="uk-UA" dirty="0" smtClean="0"/>
              <a:t>гіпотезою</a:t>
            </a:r>
            <a:r>
              <a:rPr lang="uk-UA" dirty="0" smtClean="0"/>
              <a:t>, процес утворення «озонових дір» значною мірою є природнім і не пов'язаний винятково з шкідливою дією людської цивілізації.</a:t>
            </a:r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857364"/>
            <a:ext cx="1634491" cy="157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714752"/>
            <a:ext cx="1857388" cy="1254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928670"/>
            <a:ext cx="284180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857496"/>
            <a:ext cx="2500330" cy="1689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643446"/>
            <a:ext cx="2690818" cy="20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14866" cy="101281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Парниковий </a:t>
            </a:r>
            <a:r>
              <a:rPr lang="uk-UA" sz="3600" dirty="0" smtClean="0"/>
              <a:t>ефект </a:t>
            </a:r>
            <a:endParaRPr lang="uk-UA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err="1" smtClean="0"/>
              <a:t>Парнико́вий</a:t>
            </a:r>
            <a:r>
              <a:rPr lang="uk-UA" dirty="0" smtClean="0"/>
              <a:t> </a:t>
            </a:r>
            <a:r>
              <a:rPr lang="uk-UA" dirty="0" err="1" smtClean="0"/>
              <a:t>ефе́кт</a:t>
            </a:r>
            <a:r>
              <a:rPr lang="uk-UA" dirty="0" smtClean="0"/>
              <a:t> — явище в атмосфері Землі та інших планет, при якому енергія сонячних променів, відбиваючись від поверхні, не може повернутися в космос, оскільки затримується молекулами різних газів, що призводить до підвищення температури поверхні. Без парникового ефекту температура поверхні Землі за оцінками була б приблизно на 33° нижчою, ніж є насправді, і складала б -18 °C. Парниковий ефект суттєвий також на Марсі та, особливо, на Венері.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57166"/>
            <a:ext cx="1428760" cy="1728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00372"/>
            <a:ext cx="2286016" cy="1689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714884"/>
            <a:ext cx="226744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929198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7" y="1285860"/>
            <a:ext cx="2260283" cy="150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Проблема регулювання промислових викидів</a:t>
            </a:r>
            <a:endParaRPr lang="uk-UA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Проблема регулювання промислових викидів в</a:t>
            </a:r>
            <a:r>
              <a:rPr lang="uk-UA" dirty="0" smtClean="0"/>
              <a:t>иникає внаслідок забруднення </a:t>
            </a:r>
            <a:r>
              <a:rPr lang="uk-UA" dirty="0" smtClean="0"/>
              <a:t>приземного мару повітря, створюване викидами промислових підприємств, теплових електростанції, транспорту та інших об’єктів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357562"/>
            <a:ext cx="17907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20955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571612"/>
            <a:ext cx="15144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429000"/>
            <a:ext cx="2286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5214950"/>
            <a:ext cx="16573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5000636"/>
            <a:ext cx="19240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Екологічні лиха</a:t>
            </a:r>
            <a:endParaRPr lang="uk-UA" sz="3600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285720" y="5072074"/>
            <a:ext cx="8572560" cy="15001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endParaRPr lang="uk-UA" sz="1900" dirty="0" smtClean="0"/>
          </a:p>
          <a:p>
            <a:r>
              <a:rPr lang="uk-UA" sz="1900" dirty="0" smtClean="0"/>
              <a:t>Катастрофа </a:t>
            </a:r>
            <a:r>
              <a:rPr lang="uk-UA" sz="1900" dirty="0" smtClean="0"/>
              <a:t>– це великомасштабна аварія, яка призводить до важких наслідків для людини, тваринного і рослинного світу, змінюючи умови середовища існування. Глобальні катастрофи охоплюють цілі континенти, і їх розвиток ставить під загрозу існування усієї біосфери. </a:t>
            </a:r>
          </a:p>
          <a:p>
            <a:endParaRPr lang="uk-UA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714876" y="3857628"/>
            <a:ext cx="17145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uk-UA" sz="1900" dirty="0" smtClean="0"/>
              <a:t>Стихійні лиха – це природні явища, які мають надзвичайний характер та призводять до порушення нормальної діяльності населення, загибелі людей, руйнування і нищення матеріальних цінностей.</a:t>
            </a: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714620"/>
            <a:ext cx="21431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071546"/>
            <a:ext cx="21431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643314"/>
            <a:ext cx="21431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714620"/>
            <a:ext cx="21431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142852"/>
            <a:ext cx="1762124" cy="1321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1357298"/>
            <a:ext cx="16383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Проблеми </a:t>
            </a:r>
            <a:r>
              <a:rPr lang="uk-UA" dirty="0" err="1" smtClean="0"/>
              <a:t>геоактивності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3900486" cy="219902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Багаторазове виверження вулканів на рік . </a:t>
            </a:r>
          </a:p>
          <a:p>
            <a:r>
              <a:rPr lang="uk-UA" dirty="0" smtClean="0"/>
              <a:t>Незрозуміле виверження сплячих вулканів.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3143248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929198"/>
            <a:ext cx="2428892" cy="182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42900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643050"/>
            <a:ext cx="21050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142984"/>
            <a:ext cx="20859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929198"/>
            <a:ext cx="2126934" cy="157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3786190"/>
            <a:ext cx="1857388" cy="2556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</TotalTime>
  <Words>508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Глобальні проблеми людства</vt:lpstr>
      <vt:lpstr>Екологія</vt:lpstr>
      <vt:lpstr>Екологічні проблеми:</vt:lpstr>
      <vt:lpstr>Деградація земель </vt:lpstr>
      <vt:lpstr>Озонова діра </vt:lpstr>
      <vt:lpstr>Парниковий ефект </vt:lpstr>
      <vt:lpstr>Проблема регулювання промислових викидів</vt:lpstr>
      <vt:lpstr>Екологічні лиха</vt:lpstr>
      <vt:lpstr>Проблеми геоактивності </vt:lpstr>
      <vt:lpstr>Проблеми світового господарства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Глобальні проблеми людства</dc:title>
  <dc:creator>Viktoria</dc:creator>
  <cp:lastModifiedBy>Viktoria</cp:lastModifiedBy>
  <cp:revision>8</cp:revision>
  <dcterms:created xsi:type="dcterms:W3CDTF">2013-12-18T19:30:10Z</dcterms:created>
  <dcterms:modified xsi:type="dcterms:W3CDTF">2013-12-18T20:43:44Z</dcterms:modified>
</cp:coreProperties>
</file>