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огдана\Мои документы\Download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111849" cy="450059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Підготувала учениця 5-А класу </a:t>
            </a:r>
            <a:r>
              <a:rPr lang="uk-UA" dirty="0" err="1" smtClean="0">
                <a:solidFill>
                  <a:srgbClr val="FFC000"/>
                </a:solidFill>
              </a:rPr>
              <a:t>Федун</a:t>
            </a:r>
            <a:r>
              <a:rPr lang="uk-UA" dirty="0" smtClean="0">
                <a:solidFill>
                  <a:srgbClr val="FFC000"/>
                </a:solidFill>
              </a:rPr>
              <a:t> Юлія</a:t>
            </a:r>
          </a:p>
          <a:p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4"/>
            <a:ext cx="7772400" cy="1512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uk-UA" dirty="0" smtClean="0"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Глистяні захворювання</a:t>
            </a:r>
            <a:endParaRPr lang="smn-FI" dirty="0"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85728"/>
            <a:ext cx="4757742" cy="6286544"/>
          </a:xfrm>
        </p:spPr>
        <p:txBody>
          <a:bodyPr>
            <a:normAutofit lnSpcReduction="10000"/>
          </a:bodyPr>
          <a:lstStyle/>
          <a:p>
            <a:r>
              <a:rPr lang="ru-RU" sz="2000" dirty="0" err="1" smtClean="0"/>
              <a:t>Чисельність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збудників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паразитарних</a:t>
            </a:r>
            <a:r>
              <a:rPr lang="ru-RU" sz="2000" dirty="0" smtClean="0"/>
              <a:t> хвороб, </a:t>
            </a:r>
            <a:r>
              <a:rPr lang="ru-RU" sz="2000" dirty="0" err="1" smtClean="0"/>
              <a:t>розмаїтість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вказують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необхідність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вдосконалення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паразитарними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інвазіями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урахуванням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природно-кліматичних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соціальних</a:t>
            </a:r>
            <a:r>
              <a:rPr lang="ru-RU" sz="2000" dirty="0" smtClean="0"/>
              <a:t> умов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компостування</a:t>
            </a:r>
            <a:r>
              <a:rPr lang="ru-RU" sz="2000" dirty="0" smtClean="0"/>
              <a:t> нечистот </a:t>
            </a:r>
            <a:r>
              <a:rPr lang="ru-RU" sz="2000" dirty="0" err="1" smtClean="0"/>
              <a:t>з</a:t>
            </a:r>
            <a:r>
              <a:rPr lang="ru-RU" sz="2000" dirty="0" smtClean="0"/>
              <a:t> торфом, </a:t>
            </a:r>
            <a:r>
              <a:rPr lang="ru-RU" sz="2000" dirty="0" err="1" smtClean="0"/>
              <a:t>гноєм</a:t>
            </a:r>
            <a:r>
              <a:rPr lang="ru-RU" sz="2000" dirty="0" smtClean="0"/>
              <a:t>, </a:t>
            </a:r>
            <a:r>
              <a:rPr lang="ru-RU" sz="2000" dirty="0" err="1" smtClean="0"/>
              <a:t>сміттям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витримуванням</a:t>
            </a:r>
            <a:r>
              <a:rPr lang="ru-RU" sz="2000" dirty="0" smtClean="0"/>
              <a:t> у </a:t>
            </a:r>
            <a:r>
              <a:rPr lang="ru-RU" sz="2000" dirty="0" err="1" smtClean="0"/>
              <a:t>закритих</a:t>
            </a:r>
            <a:r>
              <a:rPr lang="ru-RU" sz="2000" dirty="0" smtClean="0"/>
              <a:t> ямах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6-8 </a:t>
            </a:r>
            <a:r>
              <a:rPr lang="ru-RU" sz="2000" dirty="0" err="1" smtClean="0"/>
              <a:t>місяців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нечистоти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застосовувати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підживлення</a:t>
            </a:r>
            <a:r>
              <a:rPr lang="ru-RU" sz="2000" dirty="0" smtClean="0"/>
              <a:t> городу. </a:t>
            </a:r>
          </a:p>
          <a:p>
            <a:r>
              <a:rPr lang="ru-RU" sz="2000" dirty="0" smtClean="0"/>
              <a:t>Для </a:t>
            </a:r>
            <a:r>
              <a:rPr lang="ru-RU" sz="2000" dirty="0" err="1" smtClean="0"/>
              <a:t>профілактики</a:t>
            </a:r>
            <a:r>
              <a:rPr lang="ru-RU" sz="2000" dirty="0" smtClean="0"/>
              <a:t> аскаридозу </a:t>
            </a:r>
            <a:r>
              <a:rPr lang="ru-RU" sz="2000" dirty="0" err="1" smtClean="0"/>
              <a:t>фрукти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овочі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споживають</a:t>
            </a:r>
            <a:r>
              <a:rPr lang="ru-RU" sz="2000" dirty="0" smtClean="0"/>
              <a:t> у сирому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,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обливати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окропом</a:t>
            </a:r>
            <a:r>
              <a:rPr lang="ru-RU" sz="2000" dirty="0" smtClean="0"/>
              <a:t> 1-2 сек.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городі</a:t>
            </a:r>
            <a:r>
              <a:rPr lang="ru-RU" sz="2000" dirty="0" smtClean="0"/>
              <a:t> руки </a:t>
            </a:r>
            <a:r>
              <a:rPr lang="ru-RU" sz="2000" dirty="0" err="1" smtClean="0"/>
              <a:t>ретельно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милом.</a:t>
            </a:r>
          </a:p>
          <a:p>
            <a:r>
              <a:rPr lang="uk-UA" sz="2000" dirty="0" smtClean="0"/>
              <a:t> </a:t>
            </a:r>
            <a:endParaRPr lang="smn-FI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10242" name="Picture 2" descr="C:\Documents and Settings\Богдана\Мои документы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2162175" cy="2114550"/>
          </a:xfrm>
          <a:prstGeom prst="rect">
            <a:avLst/>
          </a:prstGeom>
          <a:noFill/>
        </p:spPr>
      </p:pic>
      <p:pic>
        <p:nvPicPr>
          <p:cNvPr id="10243" name="Picture 3" descr="C:\Documents and Settings\Богдана\Мои документы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3330715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11266" name="Picture 2" descr="C:\Documents and Settings\Богдана\Мои документы\Download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000660" cy="54658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126055"/>
          </a:xfrm>
        </p:spPr>
        <p:txBody>
          <a:bodyPr/>
          <a:lstStyle/>
          <a:p>
            <a:r>
              <a:rPr lang="ru-RU" dirty="0" err="1" smtClean="0"/>
              <a:t>Глистяні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гельмінтози</a:t>
            </a:r>
            <a:r>
              <a:rPr lang="ru-RU" dirty="0" smtClean="0"/>
              <a:t> — велика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поширених</a:t>
            </a:r>
            <a:r>
              <a:rPr lang="ru-RU" dirty="0" smtClean="0"/>
              <a:t>, особливо </a:t>
            </a:r>
            <a:r>
              <a:rPr lang="ru-RU" dirty="0" err="1" smtClean="0"/>
              <a:t>останнім</a:t>
            </a:r>
            <a:r>
              <a:rPr lang="ru-RU" dirty="0" smtClean="0"/>
              <a:t> часом, хвороб, </a:t>
            </a:r>
            <a:r>
              <a:rPr lang="ru-RU" dirty="0" err="1" smtClean="0"/>
              <a:t>збудником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гельмінти</a:t>
            </a:r>
            <a:r>
              <a:rPr lang="ru-RU" dirty="0" smtClean="0"/>
              <a:t>. Вони </a:t>
            </a:r>
            <a:r>
              <a:rPr lang="ru-RU" dirty="0" err="1" smtClean="0"/>
              <a:t>уражають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людей,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диких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звірів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, комах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</a:t>
            </a:r>
          </a:p>
          <a:p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2050" name="Picture 2" descr="C:\Documents and Settings\Богдана\Мои документы\Downloads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143380"/>
            <a:ext cx="3786214" cy="24954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ru-RU" sz="2590" dirty="0" smtClean="0"/>
              <a:t>У </a:t>
            </a:r>
            <a:r>
              <a:rPr lang="ru-RU" sz="2590" dirty="0" err="1" smtClean="0"/>
              <a:t>структурі</a:t>
            </a:r>
            <a:r>
              <a:rPr lang="ru-RU" sz="2590" dirty="0" smtClean="0"/>
              <a:t> </a:t>
            </a:r>
            <a:r>
              <a:rPr lang="ru-RU" sz="2590" dirty="0" err="1" smtClean="0"/>
              <a:t>захворювань</a:t>
            </a:r>
            <a:r>
              <a:rPr lang="ru-RU" sz="2590" dirty="0" smtClean="0"/>
              <a:t> </a:t>
            </a:r>
            <a:r>
              <a:rPr lang="ru-RU" sz="2590" dirty="0" err="1" smtClean="0"/>
              <a:t>паразитарні</a:t>
            </a:r>
            <a:r>
              <a:rPr lang="ru-RU" sz="2590" dirty="0" smtClean="0"/>
              <a:t> </a:t>
            </a:r>
            <a:r>
              <a:rPr lang="ru-RU" sz="2590" dirty="0" err="1" smtClean="0"/>
              <a:t>хвороби</a:t>
            </a:r>
            <a:r>
              <a:rPr lang="ru-RU" sz="2590" dirty="0" smtClean="0"/>
              <a:t> </a:t>
            </a:r>
            <a:r>
              <a:rPr lang="ru-RU" sz="2590" dirty="0" err="1" smtClean="0"/>
              <a:t>посідають</a:t>
            </a:r>
            <a:r>
              <a:rPr lang="ru-RU" sz="2590" dirty="0" smtClean="0"/>
              <a:t> друге </a:t>
            </a:r>
            <a:r>
              <a:rPr lang="ru-RU" sz="2590" dirty="0" err="1" smtClean="0"/>
              <a:t>місце</a:t>
            </a:r>
            <a:r>
              <a:rPr lang="ru-RU" sz="2590" dirty="0" smtClean="0"/>
              <a:t> </a:t>
            </a:r>
            <a:r>
              <a:rPr lang="ru-RU" sz="2590" dirty="0" err="1" smtClean="0"/>
              <a:t>після</a:t>
            </a:r>
            <a:r>
              <a:rPr lang="ru-RU" sz="2590" dirty="0" smtClean="0"/>
              <a:t> </a:t>
            </a:r>
            <a:r>
              <a:rPr lang="ru-RU" sz="2590" dirty="0" err="1" smtClean="0"/>
              <a:t>грипу</a:t>
            </a:r>
            <a:r>
              <a:rPr lang="ru-RU" sz="2590" dirty="0" smtClean="0"/>
              <a:t> </a:t>
            </a:r>
            <a:r>
              <a:rPr lang="ru-RU" sz="2590" dirty="0" err="1" smtClean="0"/>
              <a:t>і</a:t>
            </a:r>
            <a:r>
              <a:rPr lang="ru-RU" sz="2590" dirty="0" smtClean="0"/>
              <a:t> </a:t>
            </a:r>
            <a:r>
              <a:rPr lang="ru-RU" sz="2590" dirty="0" err="1" smtClean="0"/>
              <a:t>гострих</a:t>
            </a:r>
            <a:r>
              <a:rPr lang="ru-RU" sz="2590" dirty="0" smtClean="0"/>
              <a:t> </a:t>
            </a:r>
            <a:r>
              <a:rPr lang="ru-RU" sz="2590" dirty="0" err="1" smtClean="0"/>
              <a:t>респіраторних</a:t>
            </a:r>
            <a:r>
              <a:rPr lang="ru-RU" sz="2590" dirty="0" smtClean="0"/>
              <a:t> </a:t>
            </a:r>
            <a:r>
              <a:rPr lang="ru-RU" sz="2590" dirty="0" err="1" smtClean="0"/>
              <a:t>вірусних</a:t>
            </a:r>
            <a:r>
              <a:rPr lang="ru-RU" sz="2590" dirty="0" smtClean="0"/>
              <a:t> </a:t>
            </a:r>
            <a:r>
              <a:rPr lang="ru-RU" sz="2590" dirty="0" err="1" smtClean="0"/>
              <a:t>інфекцій</a:t>
            </a:r>
            <a:r>
              <a:rPr lang="ru-RU" sz="2590" dirty="0" smtClean="0"/>
              <a:t>. </a:t>
            </a:r>
            <a:r>
              <a:rPr lang="ru-RU" sz="2590" dirty="0" err="1" smtClean="0"/>
              <a:t>Нараховується</a:t>
            </a:r>
            <a:r>
              <a:rPr lang="ru-RU" sz="2590" dirty="0" smtClean="0"/>
              <a:t> </a:t>
            </a:r>
            <a:r>
              <a:rPr lang="ru-RU" sz="2590" dirty="0" err="1" smtClean="0"/>
              <a:t>близько</a:t>
            </a:r>
            <a:r>
              <a:rPr lang="ru-RU" sz="2590" dirty="0" smtClean="0"/>
              <a:t> 150 </a:t>
            </a:r>
            <a:r>
              <a:rPr lang="ru-RU" sz="2590" dirty="0" err="1" smtClean="0"/>
              <a:t>видів</a:t>
            </a:r>
            <a:r>
              <a:rPr lang="ru-RU" sz="2590" dirty="0" smtClean="0"/>
              <a:t> </a:t>
            </a:r>
            <a:r>
              <a:rPr lang="ru-RU" sz="2590" dirty="0" err="1" smtClean="0"/>
              <a:t>гельмінтів</a:t>
            </a:r>
            <a:r>
              <a:rPr lang="ru-RU" sz="2590" dirty="0" smtClean="0"/>
              <a:t>, </a:t>
            </a:r>
            <a:r>
              <a:rPr lang="ru-RU" sz="2590" dirty="0" err="1" smtClean="0"/>
              <a:t>які</a:t>
            </a:r>
            <a:r>
              <a:rPr lang="ru-RU" sz="2590" dirty="0" smtClean="0"/>
              <a:t> </a:t>
            </a:r>
            <a:r>
              <a:rPr lang="ru-RU" sz="2590" dirty="0" err="1" smtClean="0"/>
              <a:t>здатні</a:t>
            </a:r>
            <a:r>
              <a:rPr lang="ru-RU" sz="2590" dirty="0" smtClean="0"/>
              <a:t> </a:t>
            </a:r>
            <a:r>
              <a:rPr lang="ru-RU" sz="2590" dirty="0" err="1" smtClean="0"/>
              <a:t>уражати</a:t>
            </a:r>
            <a:r>
              <a:rPr lang="ru-RU" sz="2590" dirty="0" smtClean="0"/>
              <a:t> </a:t>
            </a:r>
            <a:r>
              <a:rPr lang="ru-RU" sz="2590" dirty="0" err="1" smtClean="0"/>
              <a:t>людину</a:t>
            </a:r>
            <a:r>
              <a:rPr lang="ru-RU" sz="2590" dirty="0" smtClean="0"/>
              <a:t> </a:t>
            </a:r>
            <a:r>
              <a:rPr lang="ru-RU" sz="2590" dirty="0" err="1" smtClean="0"/>
              <a:t>і</a:t>
            </a:r>
            <a:r>
              <a:rPr lang="ru-RU" sz="2590" dirty="0" smtClean="0"/>
              <a:t> </a:t>
            </a:r>
            <a:r>
              <a:rPr lang="ru-RU" sz="2590" dirty="0" err="1" smtClean="0"/>
              <a:t>паразитувати</a:t>
            </a:r>
            <a:r>
              <a:rPr lang="ru-RU" sz="2590" dirty="0" smtClean="0"/>
              <a:t> в </a:t>
            </a:r>
            <a:r>
              <a:rPr lang="ru-RU" sz="2590" dirty="0" err="1" smtClean="0"/>
              <a:t>її</a:t>
            </a:r>
            <a:r>
              <a:rPr lang="ru-RU" sz="2590" dirty="0" smtClean="0"/>
              <a:t> </a:t>
            </a:r>
            <a:r>
              <a:rPr lang="ru-RU" sz="2590" dirty="0" err="1" smtClean="0"/>
              <a:t>організмі</a:t>
            </a:r>
            <a:r>
              <a:rPr lang="ru-RU" sz="2590" dirty="0" smtClean="0"/>
              <a:t>. З них на </a:t>
            </a:r>
            <a:r>
              <a:rPr lang="ru-RU" sz="2590" dirty="0" err="1" smtClean="0"/>
              <a:t>території</a:t>
            </a:r>
            <a:r>
              <a:rPr lang="ru-RU" sz="2590" dirty="0" smtClean="0"/>
              <a:t> </a:t>
            </a:r>
            <a:r>
              <a:rPr lang="ru-RU" sz="2590" dirty="0" err="1" smtClean="0"/>
              <a:t>України</a:t>
            </a:r>
            <a:r>
              <a:rPr lang="ru-RU" sz="2590" dirty="0" smtClean="0"/>
              <a:t> </a:t>
            </a:r>
            <a:r>
              <a:rPr lang="ru-RU" sz="2590" dirty="0" err="1" smtClean="0"/>
              <a:t>виявлено</a:t>
            </a:r>
            <a:r>
              <a:rPr lang="ru-RU" sz="2590" dirty="0" smtClean="0"/>
              <a:t> </a:t>
            </a:r>
            <a:r>
              <a:rPr lang="ru-RU" sz="2590" dirty="0" err="1" smtClean="0"/>
              <a:t>близько</a:t>
            </a:r>
            <a:r>
              <a:rPr lang="ru-RU" sz="2590" dirty="0" smtClean="0"/>
              <a:t> 30 </a:t>
            </a:r>
            <a:r>
              <a:rPr lang="ru-RU" sz="2590" dirty="0" err="1" smtClean="0"/>
              <a:t>видів</a:t>
            </a:r>
            <a:r>
              <a:rPr lang="ru-RU" sz="2590" dirty="0" smtClean="0"/>
              <a:t>. Через </a:t>
            </a:r>
            <a:r>
              <a:rPr lang="ru-RU" sz="2590" dirty="0" err="1" smtClean="0"/>
              <a:t>пожвавлення</a:t>
            </a:r>
            <a:r>
              <a:rPr lang="ru-RU" sz="2590" dirty="0" smtClean="0"/>
              <a:t> </a:t>
            </a:r>
            <a:r>
              <a:rPr lang="ru-RU" sz="2590" dirty="0" err="1" smtClean="0"/>
              <a:t>міграційних</a:t>
            </a:r>
            <a:r>
              <a:rPr lang="ru-RU" sz="2590" dirty="0" smtClean="0"/>
              <a:t> </a:t>
            </a:r>
            <a:r>
              <a:rPr lang="ru-RU" sz="2590" dirty="0" err="1" smtClean="0"/>
              <a:t>процесів</a:t>
            </a:r>
            <a:r>
              <a:rPr lang="ru-RU" sz="2590" dirty="0" smtClean="0"/>
              <a:t> </a:t>
            </a:r>
            <a:r>
              <a:rPr lang="ru-RU" sz="2590" dirty="0" err="1" smtClean="0"/>
              <a:t>можливе</a:t>
            </a:r>
            <a:r>
              <a:rPr lang="ru-RU" sz="2590" dirty="0" smtClean="0"/>
              <a:t> </a:t>
            </a:r>
            <a:r>
              <a:rPr lang="ru-RU" sz="2590" dirty="0" err="1" smtClean="0"/>
              <a:t>завезення</a:t>
            </a:r>
            <a:r>
              <a:rPr lang="ru-RU" sz="2590" dirty="0" smtClean="0"/>
              <a:t> </a:t>
            </a:r>
            <a:r>
              <a:rPr lang="ru-RU" sz="2590" dirty="0" err="1" smtClean="0"/>
              <a:t>тропічних</a:t>
            </a:r>
            <a:r>
              <a:rPr lang="ru-RU" sz="2590" dirty="0" smtClean="0"/>
              <a:t> </a:t>
            </a:r>
            <a:r>
              <a:rPr lang="ru-RU" sz="2590" dirty="0" err="1" smtClean="0"/>
              <a:t>гельмінтозів</a:t>
            </a:r>
            <a:r>
              <a:rPr lang="ru-RU" sz="2590" dirty="0" smtClean="0"/>
              <a:t> </a:t>
            </a:r>
            <a:r>
              <a:rPr lang="ru-RU" sz="2590" dirty="0" err="1" smtClean="0"/>
              <a:t>з</a:t>
            </a:r>
            <a:r>
              <a:rPr lang="ru-RU" sz="2590" dirty="0" smtClean="0"/>
              <a:t> </a:t>
            </a:r>
            <a:r>
              <a:rPr lang="ru-RU" sz="2590" dirty="0" err="1" smtClean="0"/>
              <a:t>країн</a:t>
            </a:r>
            <a:r>
              <a:rPr lang="ru-RU" sz="2590" dirty="0" smtClean="0"/>
              <a:t> Африки та </a:t>
            </a:r>
            <a:r>
              <a:rPr lang="ru-RU" sz="2590" dirty="0" err="1" smtClean="0"/>
              <a:t>Азії</a:t>
            </a:r>
            <a:r>
              <a:rPr lang="ru-RU" sz="2590" dirty="0" smtClean="0"/>
              <a:t>.</a:t>
            </a:r>
          </a:p>
          <a:p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 </a:t>
            </a:r>
            <a:endParaRPr lang="smn-FI" dirty="0"/>
          </a:p>
        </p:txBody>
      </p:sp>
      <p:pic>
        <p:nvPicPr>
          <p:cNvPr id="3075" name="Picture 3" descr="C:\Documents and Settings\Богдана\Мои документы\Downloads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86190"/>
            <a:ext cx="4572032" cy="28494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Всесвітня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оприлюднила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: до 80%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прямо </a:t>
            </a:r>
            <a:r>
              <a:rPr lang="ru-RU" sz="2400" dirty="0" err="1" smtClean="0"/>
              <a:t>спричинені</a:t>
            </a:r>
            <a:r>
              <a:rPr lang="ru-RU" sz="2400" dirty="0" smtClean="0"/>
              <a:t> паразитами,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наслідком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. У </a:t>
            </a:r>
            <a:r>
              <a:rPr lang="ru-RU" sz="2400" dirty="0" err="1" smtClean="0"/>
              <a:t>нашому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жити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розмножуватися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п'ятисот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паразитів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розповсюджені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кишкові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гельмінти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глисти</a:t>
            </a:r>
            <a:r>
              <a:rPr lang="ru-RU" sz="2400" dirty="0" smtClean="0"/>
              <a:t>.</a:t>
            </a:r>
            <a:endParaRPr lang="smn-FI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099" name="Picture 3" descr="C:\Documents and Settings\Богдана\Мои документы\Downloads\parasi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14686"/>
            <a:ext cx="4286250" cy="2562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ru-RU" sz="2800" dirty="0" smtClean="0"/>
              <a:t>ВООЗ </a:t>
            </a:r>
            <a:r>
              <a:rPr lang="ru-RU" sz="2800" dirty="0" err="1" smtClean="0"/>
              <a:t>констатує</a:t>
            </a:r>
            <a:r>
              <a:rPr lang="ru-RU" sz="2800" dirty="0" smtClean="0"/>
              <a:t>: причиною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третини</a:t>
            </a:r>
            <a:r>
              <a:rPr lang="ru-RU" sz="2800" dirty="0" smtClean="0"/>
              <a:t> людей 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паразитарні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Паразити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домівку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як </a:t>
            </a:r>
            <a:r>
              <a:rPr lang="ru-RU" sz="2800" dirty="0" err="1" smtClean="0"/>
              <a:t>джерело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живлення</a:t>
            </a:r>
            <a:r>
              <a:rPr lang="ru-RU" sz="2800" dirty="0" smtClean="0"/>
              <a:t>. Вони </a:t>
            </a:r>
            <a:r>
              <a:rPr lang="ru-RU" sz="2800" dirty="0" err="1" smtClean="0"/>
              <a:t>живуть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в </a:t>
            </a:r>
            <a:r>
              <a:rPr lang="ru-RU" sz="2800" dirty="0" err="1" smtClean="0"/>
              <a:t>кишківнику</a:t>
            </a:r>
            <a:r>
              <a:rPr lang="ru-RU" sz="2800" dirty="0" smtClean="0"/>
              <a:t>, а </a:t>
            </a:r>
            <a:r>
              <a:rPr lang="ru-RU" sz="2800" dirty="0" err="1" smtClean="0"/>
              <a:t>й</a:t>
            </a:r>
            <a:r>
              <a:rPr lang="ru-RU" sz="2800" dirty="0" smtClean="0"/>
              <a:t> у </a:t>
            </a:r>
            <a:r>
              <a:rPr lang="ru-RU" sz="2800" dirty="0" err="1" smtClean="0"/>
              <a:t>легенях</a:t>
            </a:r>
            <a:r>
              <a:rPr lang="ru-RU" sz="2800" dirty="0" smtClean="0"/>
              <a:t>, </a:t>
            </a:r>
            <a:r>
              <a:rPr lang="ru-RU" sz="2800" dirty="0" err="1" smtClean="0"/>
              <a:t>печінці</a:t>
            </a:r>
            <a:r>
              <a:rPr lang="ru-RU" sz="2800" dirty="0" smtClean="0"/>
              <a:t>, </a:t>
            </a:r>
            <a:r>
              <a:rPr lang="ru-RU" sz="2800" dirty="0" err="1" smtClean="0"/>
              <a:t>м'язах</a:t>
            </a:r>
            <a:r>
              <a:rPr lang="ru-RU" sz="2800" dirty="0" smtClean="0"/>
              <a:t>, </a:t>
            </a:r>
            <a:r>
              <a:rPr lang="ru-RU" sz="2800" dirty="0" err="1" smtClean="0"/>
              <a:t>суглобах</a:t>
            </a:r>
            <a:r>
              <a:rPr lang="ru-RU" sz="2800" dirty="0" smtClean="0"/>
              <a:t>, </a:t>
            </a:r>
            <a:r>
              <a:rPr lang="ru-RU" sz="2800" dirty="0" err="1" smtClean="0"/>
              <a:t>шлунку</a:t>
            </a:r>
            <a:r>
              <a:rPr lang="ru-RU" sz="2800" dirty="0" smtClean="0"/>
              <a:t>, </a:t>
            </a:r>
            <a:r>
              <a:rPr lang="ru-RU" sz="2800" dirty="0" err="1" smtClean="0"/>
              <a:t>стравоході</a:t>
            </a:r>
            <a:r>
              <a:rPr lang="ru-RU" sz="2800" dirty="0" smtClean="0"/>
              <a:t>, </a:t>
            </a:r>
            <a:r>
              <a:rPr lang="ru-RU" sz="2800" dirty="0" err="1" smtClean="0"/>
              <a:t>мозку</a:t>
            </a:r>
            <a:r>
              <a:rPr lang="ru-RU" sz="2800" dirty="0" smtClean="0"/>
              <a:t>, </a:t>
            </a:r>
            <a:r>
              <a:rPr lang="ru-RU" sz="2800" dirty="0" err="1" smtClean="0"/>
              <a:t>крові</a:t>
            </a:r>
            <a:r>
              <a:rPr lang="ru-RU" sz="2800" dirty="0" smtClean="0"/>
              <a:t>, </a:t>
            </a:r>
            <a:r>
              <a:rPr lang="ru-RU" sz="2800" dirty="0" err="1" smtClean="0"/>
              <a:t>шкірі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сітківці</a:t>
            </a:r>
            <a:r>
              <a:rPr lang="ru-RU" sz="2800" dirty="0" smtClean="0"/>
              <a:t> ока.</a:t>
            </a:r>
            <a:endParaRPr lang="smn-FI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5122" name="Picture 2" descr="C:\Documents and Settings\Богдана\Мои документы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929066"/>
            <a:ext cx="3500462" cy="2771199"/>
          </a:xfrm>
          <a:prstGeom prst="rect">
            <a:avLst/>
          </a:prstGeom>
          <a:noFill/>
        </p:spPr>
      </p:pic>
      <p:pic>
        <p:nvPicPr>
          <p:cNvPr id="5123" name="Picture 3" descr="C:\Documents and Settings\Богдана\Мои документы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3143272" cy="24229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Богдана\Мои документы\Downloads\12141earthwor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515664" cy="50006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FFC000"/>
                </a:solidFill>
              </a:rPr>
              <a:t>Нерідко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перебіг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глистяних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захворювань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є</a:t>
            </a:r>
            <a:r>
              <a:rPr lang="ru-RU" dirty="0" smtClean="0">
                <a:solidFill>
                  <a:srgbClr val="FFC000"/>
                </a:solidFill>
              </a:rPr>
              <a:t> без </a:t>
            </a:r>
            <a:r>
              <a:rPr lang="ru-RU" dirty="0" err="1" smtClean="0">
                <a:solidFill>
                  <a:srgbClr val="FFC000"/>
                </a:solidFill>
              </a:rPr>
              <a:t>специфічних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скарг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проявів</a:t>
            </a:r>
            <a:r>
              <a:rPr lang="ru-RU" dirty="0" smtClean="0">
                <a:solidFill>
                  <a:srgbClr val="FFC000"/>
                </a:solidFill>
              </a:rPr>
              <a:t>. Тому, на предмет </a:t>
            </a:r>
            <a:r>
              <a:rPr lang="ru-RU" dirty="0" err="1" smtClean="0">
                <a:solidFill>
                  <a:srgbClr val="FFC000"/>
                </a:solidFill>
              </a:rPr>
              <a:t>наявності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глистяної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інвазії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необхідно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ретельно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обстежуватися</a:t>
            </a:r>
            <a:r>
              <a:rPr lang="ru-RU" dirty="0" smtClean="0">
                <a:solidFill>
                  <a:srgbClr val="FFC000"/>
                </a:solidFill>
              </a:rPr>
              <a:t> у </a:t>
            </a:r>
            <a:r>
              <a:rPr lang="ru-RU" dirty="0" err="1" smtClean="0">
                <a:solidFill>
                  <a:srgbClr val="FFC000"/>
                </a:solidFill>
              </a:rPr>
              <a:t>разі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тривалих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порушень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травлення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апетиту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втрати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маси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тіла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Загалом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вплив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паразитів</a:t>
            </a:r>
            <a:r>
              <a:rPr lang="ru-RU" dirty="0" smtClean="0">
                <a:solidFill>
                  <a:srgbClr val="FFC000"/>
                </a:solidFill>
              </a:rPr>
              <a:t> на </a:t>
            </a:r>
            <a:r>
              <a:rPr lang="ru-RU" dirty="0" err="1" smtClean="0">
                <a:solidFill>
                  <a:srgbClr val="FFC000"/>
                </a:solidFill>
              </a:rPr>
              <a:t>організм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людини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є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різноманітним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Передусім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продукти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життєдіяльності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розпаду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гельмінтів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чинять</a:t>
            </a:r>
            <a:r>
              <a:rPr lang="ru-RU" dirty="0" smtClean="0">
                <a:solidFill>
                  <a:srgbClr val="FFC000"/>
                </a:solidFill>
              </a:rPr>
              <a:t> на </a:t>
            </a:r>
            <a:r>
              <a:rPr lang="ru-RU" dirty="0" err="1" smtClean="0">
                <a:solidFill>
                  <a:srgbClr val="FFC000"/>
                </a:solidFill>
              </a:rPr>
              <a:t>організм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хазяїна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загальнотоксичну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дію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Водночас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підвищується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схильність</a:t>
            </a:r>
            <a:r>
              <a:rPr lang="ru-RU" dirty="0" smtClean="0">
                <a:solidFill>
                  <a:srgbClr val="FFC000"/>
                </a:solidFill>
              </a:rPr>
              <a:t> до </a:t>
            </a:r>
            <a:r>
              <a:rPr lang="ru-RU" dirty="0" err="1" smtClean="0">
                <a:solidFill>
                  <a:srgbClr val="FFC000"/>
                </a:solidFill>
              </a:rPr>
              <a:t>різних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алергенів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Потерпає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організм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людини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від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механічного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ушкодження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органів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тканин у </a:t>
            </a:r>
            <a:r>
              <a:rPr lang="ru-RU" dirty="0" err="1" smtClean="0">
                <a:solidFill>
                  <a:srgbClr val="FFC000"/>
                </a:solidFill>
              </a:rPr>
              <a:t>місцях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паразитування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гельмінтів</a:t>
            </a:r>
            <a:r>
              <a:rPr lang="ru-RU" dirty="0" smtClean="0">
                <a:solidFill>
                  <a:srgbClr val="FFC000"/>
                </a:solidFill>
              </a:rPr>
              <a:t>. А в </a:t>
            </a:r>
            <a:r>
              <a:rPr lang="ru-RU" dirty="0" err="1" smtClean="0">
                <a:solidFill>
                  <a:srgbClr val="FFC000"/>
                </a:solidFill>
              </a:rPr>
              <a:t>разі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міграції</a:t>
            </a:r>
            <a:r>
              <a:rPr lang="ru-RU" dirty="0" smtClean="0">
                <a:solidFill>
                  <a:srgbClr val="FFC000"/>
                </a:solidFill>
              </a:rPr>
              <a:t> личинок </a:t>
            </a:r>
            <a:r>
              <a:rPr lang="ru-RU" dirty="0" err="1" smtClean="0">
                <a:solidFill>
                  <a:srgbClr val="FFC000"/>
                </a:solidFill>
              </a:rPr>
              <a:t>паразитів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може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порушуватися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рух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природних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рідин</a:t>
            </a:r>
            <a:r>
              <a:rPr lang="ru-RU" dirty="0" smtClean="0">
                <a:solidFill>
                  <a:srgbClr val="FFC000"/>
                </a:solidFill>
              </a:rPr>
              <a:t> та </a:t>
            </a:r>
            <a:r>
              <a:rPr lang="ru-RU" dirty="0" err="1" smtClean="0">
                <a:solidFill>
                  <a:srgbClr val="FFC000"/>
                </a:solidFill>
              </a:rPr>
              <a:t>секретів</a:t>
            </a:r>
            <a:r>
              <a:rPr lang="ru-RU" dirty="0" smtClean="0">
                <a:solidFill>
                  <a:srgbClr val="FFC000"/>
                </a:solidFill>
              </a:rPr>
              <a:t> (</a:t>
            </a:r>
            <a:r>
              <a:rPr lang="ru-RU" dirty="0" err="1" smtClean="0">
                <a:solidFill>
                  <a:srgbClr val="FFC000"/>
                </a:solidFill>
              </a:rPr>
              <a:t>обіг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крові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лімфи</a:t>
            </a:r>
            <a:r>
              <a:rPr lang="ru-RU" dirty="0" smtClean="0">
                <a:solidFill>
                  <a:srgbClr val="FFC000"/>
                </a:solidFill>
              </a:rPr>
              <a:t>), </a:t>
            </a:r>
            <a:r>
              <a:rPr lang="ru-RU" dirty="0" err="1" smtClean="0">
                <a:solidFill>
                  <a:srgbClr val="FFC000"/>
                </a:solidFill>
              </a:rPr>
              <a:t>розвиватися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бронхообструкція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непрохідність</a:t>
            </a:r>
            <a:r>
              <a:rPr lang="ru-RU" dirty="0" smtClean="0">
                <a:solidFill>
                  <a:srgbClr val="FFC000"/>
                </a:solidFill>
              </a:rPr>
              <a:t> кишечника</a:t>
            </a:r>
            <a:r>
              <a:rPr lang="ru-RU" dirty="0" smtClean="0"/>
              <a:t>. </a:t>
            </a:r>
          </a:p>
          <a:p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 </a:t>
            </a:r>
            <a:r>
              <a:rPr lang="ru-RU" sz="2000" dirty="0" err="1" smtClean="0"/>
              <a:t>Тривалий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паразити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розмножуватися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всередині</a:t>
            </a:r>
            <a:r>
              <a:rPr lang="ru-RU" sz="2000" dirty="0" smtClean="0"/>
              <a:t> нас без </a:t>
            </a:r>
            <a:r>
              <a:rPr lang="ru-RU" sz="2000" dirty="0" err="1" smtClean="0"/>
              <a:t>видимих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ознак</a:t>
            </a:r>
            <a:r>
              <a:rPr lang="ru-RU" sz="2000" dirty="0" smtClean="0"/>
              <a:t>.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коли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колонія</a:t>
            </a:r>
            <a:r>
              <a:rPr lang="ru-RU" sz="2000" dirty="0" smtClean="0"/>
              <a:t>, а </a:t>
            </a:r>
            <a:r>
              <a:rPr lang="ru-RU" sz="2000" dirty="0" err="1" smtClean="0"/>
              <a:t>резерви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виснажуються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з'являється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погане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самопочуття</a:t>
            </a:r>
            <a:r>
              <a:rPr lang="ru-RU" sz="2000" dirty="0" smtClean="0"/>
              <a:t>. На перший </a:t>
            </a:r>
            <a:r>
              <a:rPr lang="ru-RU" sz="2000" dirty="0" err="1" smtClean="0"/>
              <a:t>погляд</a:t>
            </a:r>
            <a:r>
              <a:rPr lang="ru-RU" sz="2000" dirty="0" smtClean="0"/>
              <a:t>, </a:t>
            </a:r>
            <a:r>
              <a:rPr lang="ru-RU" sz="2000" dirty="0" err="1" smtClean="0"/>
              <a:t>нічого</a:t>
            </a:r>
            <a:r>
              <a:rPr lang="ru-RU" sz="2000" dirty="0" smtClean="0"/>
              <a:t> особливого: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слабкість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втомлюваність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дратівливість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шкірні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висипання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сверблячка</a:t>
            </a:r>
            <a:r>
              <a:rPr lang="ru-RU" sz="2000" dirty="0" smtClean="0"/>
              <a:t>,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-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 до 37,1-37,3 </a:t>
            </a:r>
            <a:r>
              <a:rPr lang="ru-RU" sz="2000" dirty="0" err="1" smtClean="0"/>
              <a:t>градусів</a:t>
            </a:r>
            <a:r>
              <a:rPr lang="ru-RU" sz="2000" dirty="0" smtClean="0"/>
              <a:t>.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у тих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паразити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цілком</a:t>
            </a:r>
            <a:r>
              <a:rPr lang="ru-RU" sz="2000" dirty="0" smtClean="0"/>
              <a:t> заселили </a:t>
            </a:r>
            <a:r>
              <a:rPr lang="ru-RU" sz="2000" dirty="0" err="1" smtClean="0"/>
              <a:t>тіло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послідом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відмерлими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, </a:t>
            </a:r>
            <a:r>
              <a:rPr lang="ru-RU" sz="2000" dirty="0" err="1" smtClean="0"/>
              <a:t>симптоми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ними </a:t>
            </a:r>
            <a:r>
              <a:rPr lang="ru-RU" sz="2000" dirty="0" err="1" smtClean="0"/>
              <a:t>схожі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ознаки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захворювань</a:t>
            </a:r>
            <a:r>
              <a:rPr lang="ru-RU" sz="2000" dirty="0" smtClean="0"/>
              <a:t>. Тому </a:t>
            </a:r>
            <a:r>
              <a:rPr lang="ru-RU" sz="2000" dirty="0" err="1" smtClean="0"/>
              <a:t>зараження</a:t>
            </a:r>
            <a:r>
              <a:rPr lang="ru-RU" sz="2000" dirty="0" smtClean="0"/>
              <a:t> паразитами </a:t>
            </a:r>
            <a:r>
              <a:rPr lang="ru-RU" sz="2000" dirty="0" err="1" smtClean="0"/>
              <a:t>досить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діагностувати</a:t>
            </a:r>
            <a:r>
              <a:rPr lang="ru-RU" sz="2000" dirty="0" smtClean="0"/>
              <a:t>.</a:t>
            </a:r>
            <a:endParaRPr lang="smn-FI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7171" name="Picture 3" descr="C:\Documents and Settings\Богдана\Мои документы\Downloads\шнгре6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14752"/>
            <a:ext cx="3857652" cy="27061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офіційної</a:t>
            </a:r>
            <a:r>
              <a:rPr lang="ru-RU" sz="2400" dirty="0" smtClean="0"/>
              <a:t> статистики </a:t>
            </a:r>
            <a:r>
              <a:rPr lang="ru-RU" sz="2400" dirty="0" err="1" smtClean="0"/>
              <a:t>немає</a:t>
            </a:r>
            <a:r>
              <a:rPr lang="ru-RU" sz="2400" dirty="0" smtClean="0"/>
              <a:t>, </a:t>
            </a:r>
            <a:r>
              <a:rPr lang="ru-RU" sz="2400" dirty="0" err="1" smtClean="0"/>
              <a:t>лікарі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припускають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паразитів</a:t>
            </a:r>
            <a:r>
              <a:rPr lang="ru-RU" sz="2400" dirty="0" smtClean="0"/>
              <a:t> носить у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третій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українець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Небезпека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паразитарних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в тому,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за </a:t>
            </a:r>
            <a:r>
              <a:rPr lang="ru-RU" sz="2400" dirty="0" err="1" smtClean="0"/>
              <a:t>тривалого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співіснування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паразитами в </a:t>
            </a:r>
            <a:r>
              <a:rPr lang="ru-RU" sz="2400" dirty="0" err="1" smtClean="0"/>
              <a:t>організмі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важкі</a:t>
            </a:r>
            <a:r>
              <a:rPr lang="ru-RU" sz="2400" dirty="0" smtClean="0"/>
              <a:t>, </a:t>
            </a:r>
            <a:r>
              <a:rPr lang="ru-RU" sz="2400" dirty="0" err="1" smtClean="0"/>
              <a:t>незворотні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. </a:t>
            </a:r>
            <a:r>
              <a:rPr lang="ru-RU" sz="2400" dirty="0" err="1" smtClean="0"/>
              <a:t>Адже</a:t>
            </a:r>
            <a:r>
              <a:rPr lang="ru-RU" sz="2400" dirty="0" smtClean="0"/>
              <a:t> </a:t>
            </a:r>
            <a:r>
              <a:rPr lang="ru-RU" sz="2400" dirty="0" err="1" smtClean="0"/>
              <a:t>чужорідний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</a:t>
            </a:r>
            <a:r>
              <a:rPr lang="ru-RU" sz="2400" dirty="0" smtClean="0"/>
              <a:t> буквально «</a:t>
            </a:r>
            <a:r>
              <a:rPr lang="ru-RU" sz="2400" dirty="0" err="1" smtClean="0"/>
              <a:t>з'їдає</a:t>
            </a:r>
            <a:r>
              <a:rPr lang="ru-RU" sz="2400" dirty="0" smtClean="0"/>
              <a:t>»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хазяїна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зсередини</a:t>
            </a:r>
            <a:r>
              <a:rPr lang="ru-RU" sz="2400" dirty="0" smtClean="0"/>
              <a:t>. </a:t>
            </a:r>
          </a:p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8194" name="Picture 2" descr="C:\Documents and Settings\Богдана\Мои документы\Downloads\е5а46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00372"/>
            <a:ext cx="4357718" cy="32809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ru-RU" sz="2400" dirty="0" err="1" smtClean="0"/>
              <a:t>Діагноз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огляду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аналізів</a:t>
            </a:r>
            <a:r>
              <a:rPr lang="ru-RU" sz="2400" dirty="0" smtClean="0"/>
              <a:t>. З метою </a:t>
            </a:r>
            <a:r>
              <a:rPr lang="ru-RU" sz="2400" dirty="0" err="1" smtClean="0"/>
              <a:t>раннього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зараженості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обов'язковому</a:t>
            </a:r>
            <a:r>
              <a:rPr lang="ru-RU" sz="2400" dirty="0" smtClean="0"/>
              <a:t> лабораторному </a:t>
            </a:r>
            <a:r>
              <a:rPr lang="ru-RU" sz="2400" dirty="0" err="1" smtClean="0"/>
              <a:t>обстеженню</a:t>
            </a:r>
            <a:r>
              <a:rPr lang="ru-RU" sz="2400" dirty="0" smtClean="0"/>
              <a:t> на </a:t>
            </a:r>
            <a:r>
              <a:rPr lang="ru-RU" sz="2400" dirty="0" err="1" smtClean="0"/>
              <a:t>гельмінти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підлягають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стаціонарах</a:t>
            </a:r>
            <a:r>
              <a:rPr lang="ru-RU" sz="2400" dirty="0" smtClean="0"/>
              <a:t>, </a:t>
            </a:r>
            <a:r>
              <a:rPr lang="ru-RU" sz="2400" dirty="0" err="1" smtClean="0"/>
              <a:t>незалежно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профілю</a:t>
            </a:r>
            <a:r>
              <a:rPr lang="ru-RU" sz="2400" dirty="0" smtClean="0"/>
              <a:t>. При </a:t>
            </a:r>
            <a:r>
              <a:rPr lang="ru-RU" sz="2400" dirty="0" err="1" smtClean="0"/>
              <a:t>виявленні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глистів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специфічне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лікування</a:t>
            </a:r>
            <a:r>
              <a:rPr lang="ru-RU" sz="2400" dirty="0" smtClean="0"/>
              <a:t>, яке проводиться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лікарським</a:t>
            </a:r>
            <a:r>
              <a:rPr lang="ru-RU" sz="2400" dirty="0" smtClean="0"/>
              <a:t> контролем. </a:t>
            </a:r>
          </a:p>
          <a:p>
            <a:endParaRPr lang="smn-F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9218" name="Picture 2" descr="C:\Documents and Settings\Богдана\Мои документы\Downloads\glist-300x24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429000"/>
            <a:ext cx="3429024" cy="2823230"/>
          </a:xfrm>
          <a:prstGeom prst="rect">
            <a:avLst/>
          </a:prstGeom>
          <a:noFill/>
        </p:spPr>
      </p:pic>
      <p:pic>
        <p:nvPicPr>
          <p:cNvPr id="9219" name="Picture 3" descr="C:\Documents and Settings\Богдана\Мои документы\Downloads\іупц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3214710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5EC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623</Words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Глистяні захворювання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Глистяні захворювання</dc:title>
  <cp:lastModifiedBy>Богдана</cp:lastModifiedBy>
  <cp:revision>8</cp:revision>
  <dcterms:modified xsi:type="dcterms:W3CDTF">2013-01-22T16:06:06Z</dcterms:modified>
</cp:coreProperties>
</file>