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67" r:id="rId6"/>
    <p:sldId id="265" r:id="rId7"/>
    <p:sldId id="266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112" d="100"/>
          <a:sy n="112" d="100"/>
        </p:scale>
        <p:origin x="6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 err="1" smtClean="0">
                <a:solidFill>
                  <a:schemeClr val="bg1"/>
                </a:solidFill>
                <a:latin typeface="Monotype Corsiva" pitchFamily="66" charset="0"/>
              </a:rPr>
              <a:t>Публій</a:t>
            </a:r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8000" b="1" dirty="0" err="1" smtClean="0">
                <a:solidFill>
                  <a:schemeClr val="bg1"/>
                </a:solidFill>
                <a:latin typeface="Monotype Corsiva" pitchFamily="66" charset="0"/>
              </a:rPr>
              <a:t>Вергілій</a:t>
            </a:r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</a:rPr>
              <a:t> Марон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" contrast="37000"/>
          </a:blip>
          <a:stretch>
            <a:fillRect/>
          </a:stretch>
        </p:blipFill>
        <p:spPr>
          <a:xfrm>
            <a:off x="3000364" y="1857364"/>
            <a:ext cx="3214703" cy="42532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latin typeface="Bookman Old Style" pitchFamily="18" charset="0"/>
              </a:rPr>
              <a:t>Найвидатніший</a:t>
            </a:r>
            <a:r>
              <a:rPr lang="ru-RU" sz="1400" dirty="0" smtClean="0">
                <a:latin typeface="Bookman Old Style" pitchFamily="18" charset="0"/>
              </a:rPr>
              <a:t> поет </a:t>
            </a:r>
            <a:r>
              <a:rPr lang="ru-RU" sz="1400" dirty="0" err="1" smtClean="0">
                <a:latin typeface="Bookman Old Style" pitchFamily="18" charset="0"/>
              </a:rPr>
              <a:t>епохи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Октавіана</a:t>
            </a:r>
            <a:r>
              <a:rPr lang="ru-RU" sz="1400" dirty="0" smtClean="0">
                <a:latin typeface="Bookman Old Style" pitchFamily="18" charset="0"/>
              </a:rPr>
              <a:t> Августа - </a:t>
            </a:r>
            <a:r>
              <a:rPr lang="ru-RU" sz="1400" dirty="0" err="1" smtClean="0">
                <a:latin typeface="Bookman Old Style" pitchFamily="18" charset="0"/>
              </a:rPr>
              <a:t>Публій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Вергілій</a:t>
            </a:r>
            <a:r>
              <a:rPr lang="ru-RU" sz="1400" dirty="0" smtClean="0">
                <a:latin typeface="Bookman Old Style" pitchFamily="18" charset="0"/>
              </a:rPr>
              <a:t> Марон - </a:t>
            </a:r>
            <a:r>
              <a:rPr lang="ru-RU" sz="1400" dirty="0" err="1" smtClean="0">
                <a:latin typeface="Bookman Old Style" pitchFamily="18" charset="0"/>
              </a:rPr>
              <a:t>народися</a:t>
            </a:r>
            <a:r>
              <a:rPr lang="ru-RU" sz="1400" dirty="0" smtClean="0">
                <a:latin typeface="Bookman Old Style" pitchFamily="18" charset="0"/>
              </a:rPr>
              <a:t> 15 </a:t>
            </a:r>
            <a:r>
              <a:rPr lang="ru-RU" sz="1400" dirty="0" err="1" smtClean="0">
                <a:latin typeface="Bookman Old Style" pitchFamily="18" charset="0"/>
              </a:rPr>
              <a:t>жовтня</a:t>
            </a:r>
            <a:r>
              <a:rPr lang="ru-RU" sz="1400" dirty="0" smtClean="0">
                <a:latin typeface="Bookman Old Style" pitchFamily="18" charset="0"/>
              </a:rPr>
              <a:t> 70 року до н. е. у </a:t>
            </a:r>
            <a:r>
              <a:rPr lang="ru-RU" sz="1400" dirty="0" err="1" smtClean="0">
                <a:latin typeface="Bookman Old Style" pitchFamily="18" charset="0"/>
              </a:rPr>
              <a:t>селищі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Анди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неподалік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Мантуї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Майбутній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засновник</a:t>
            </a:r>
            <a:r>
              <a:rPr lang="ru-RU" sz="1400" dirty="0" smtClean="0">
                <a:latin typeface="Bookman Old Style" pitchFamily="18" charset="0"/>
              </a:rPr>
              <a:t> "</a:t>
            </a:r>
            <a:r>
              <a:rPr lang="ru-RU" sz="1400" dirty="0" err="1" smtClean="0">
                <a:latin typeface="Bookman Old Style" pitchFamily="18" charset="0"/>
              </a:rPr>
              <a:t>золотої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латини</a:t>
            </a:r>
            <a:r>
              <a:rPr lang="ru-RU" sz="1400" dirty="0" smtClean="0">
                <a:latin typeface="Bookman Old Style" pitchFamily="18" charset="0"/>
              </a:rPr>
              <a:t>" </a:t>
            </a:r>
            <a:r>
              <a:rPr lang="ru-RU" sz="1400" dirty="0" err="1" smtClean="0">
                <a:latin typeface="Bookman Old Style" pitchFamily="18" charset="0"/>
              </a:rPr>
              <a:t>походження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був</a:t>
            </a:r>
            <a:r>
              <a:rPr lang="ru-RU" sz="1400" dirty="0" smtClean="0">
                <a:latin typeface="Bookman Old Style" pitchFamily="18" charset="0"/>
              </a:rPr>
              <a:t> вельми незнатного: </a:t>
            </a:r>
            <a:r>
              <a:rPr lang="ru-RU" sz="1400" dirty="0" err="1" smtClean="0">
                <a:latin typeface="Bookman Old Style" pitchFamily="18" charset="0"/>
              </a:rPr>
              <a:t>його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батько</a:t>
            </a:r>
            <a:r>
              <a:rPr lang="ru-RU" sz="1400" dirty="0" smtClean="0">
                <a:latin typeface="Bookman Old Style" pitchFamily="18" charset="0"/>
              </a:rPr>
              <a:t> (за одною </a:t>
            </a:r>
            <a:r>
              <a:rPr lang="ru-RU" sz="1400" dirty="0" err="1" smtClean="0">
                <a:latin typeface="Bookman Old Style" pitchFamily="18" charset="0"/>
              </a:rPr>
              <a:t>версією</a:t>
            </a:r>
            <a:r>
              <a:rPr lang="ru-RU" sz="1400" dirty="0" smtClean="0">
                <a:latin typeface="Bookman Old Style" pitchFamily="18" charset="0"/>
              </a:rPr>
              <a:t>) </a:t>
            </a:r>
            <a:r>
              <a:rPr lang="ru-RU" sz="1400" dirty="0" err="1" smtClean="0">
                <a:latin typeface="Bookman Old Style" pitchFamily="18" charset="0"/>
              </a:rPr>
              <a:t>був</a:t>
            </a:r>
            <a:r>
              <a:rPr lang="ru-RU" sz="1400" dirty="0" smtClean="0">
                <a:latin typeface="Bookman Old Style" pitchFamily="18" charset="0"/>
              </a:rPr>
              <a:t> гончаром, </a:t>
            </a:r>
            <a:r>
              <a:rPr lang="ru-RU" sz="1400" dirty="0" err="1" smtClean="0">
                <a:latin typeface="Bookman Old Style" pitchFamily="18" charset="0"/>
              </a:rPr>
              <a:t>чи</a:t>
            </a:r>
            <a:r>
              <a:rPr lang="ru-RU" sz="1400" dirty="0" smtClean="0">
                <a:latin typeface="Bookman Old Style" pitchFamily="18" charset="0"/>
              </a:rPr>
              <a:t> (за другою </a:t>
            </a:r>
            <a:r>
              <a:rPr lang="ru-RU" sz="1400" dirty="0" err="1" smtClean="0">
                <a:latin typeface="Bookman Old Style" pitchFamily="18" charset="0"/>
              </a:rPr>
              <a:t>версією</a:t>
            </a:r>
            <a:r>
              <a:rPr lang="ru-RU" sz="1400" dirty="0" smtClean="0">
                <a:latin typeface="Bookman Old Style" pitchFamily="18" charset="0"/>
              </a:rPr>
              <a:t>) </a:t>
            </a:r>
            <a:r>
              <a:rPr lang="ru-RU" sz="1400" dirty="0" err="1" smtClean="0">
                <a:latin typeface="Bookman Old Style" pitchFamily="18" charset="0"/>
              </a:rPr>
              <a:t>поденним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робітником</a:t>
            </a:r>
            <a:r>
              <a:rPr lang="ru-RU" sz="1400" dirty="0" smtClean="0">
                <a:latin typeface="Bookman Old Style" pitchFamily="18" charset="0"/>
              </a:rPr>
              <a:t> у державного чиновника </a:t>
            </a:r>
            <a:r>
              <a:rPr lang="ru-RU" sz="1400" dirty="0" err="1" smtClean="0">
                <a:latin typeface="Bookman Old Style" pitchFamily="18" charset="0"/>
              </a:rPr>
              <a:t>Магія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дочкою </a:t>
            </a:r>
            <a:r>
              <a:rPr lang="ru-RU" sz="1400" dirty="0" err="1" smtClean="0">
                <a:latin typeface="Bookman Old Style" pitchFamily="18" charset="0"/>
              </a:rPr>
              <a:t>якого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він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згодом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одружиться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Завдяки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наполегливій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праці</a:t>
            </a:r>
            <a:r>
              <a:rPr lang="ru-RU" sz="1400" dirty="0" smtClean="0">
                <a:latin typeface="Bookman Old Style" pitchFamily="18" charset="0"/>
              </a:rPr>
              <a:t> батька та </a:t>
            </a:r>
            <a:r>
              <a:rPr lang="ru-RU" sz="1400" dirty="0" err="1" smtClean="0">
                <a:latin typeface="Bookman Old Style" pitchFamily="18" charset="0"/>
              </a:rPr>
              <a:t>фінансовій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підтримці</a:t>
            </a:r>
            <a:r>
              <a:rPr lang="ru-RU" sz="1400" dirty="0" smtClean="0">
                <a:latin typeface="Bookman Old Style" pitchFamily="18" charset="0"/>
              </a:rPr>
              <a:t> тестя </a:t>
            </a:r>
            <a:r>
              <a:rPr lang="ru-RU" sz="1400" dirty="0" err="1" smtClean="0">
                <a:latin typeface="Bookman Old Style" pitchFamily="18" charset="0"/>
              </a:rPr>
              <a:t>сім'я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Вергілія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досягла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певних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статків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що</a:t>
            </a:r>
            <a:r>
              <a:rPr lang="ru-RU" sz="1400" dirty="0" smtClean="0">
                <a:latin typeface="Bookman Old Style" pitchFamily="18" charset="0"/>
              </a:rPr>
              <a:t> дозволило не </a:t>
            </a:r>
            <a:r>
              <a:rPr lang="ru-RU" sz="1400" dirty="0" err="1" smtClean="0">
                <a:latin typeface="Bookman Old Style" pitchFamily="18" charset="0"/>
              </a:rPr>
              <a:t>тільки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дати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синові</a:t>
            </a:r>
            <a:r>
              <a:rPr lang="ru-RU" sz="1400" dirty="0" smtClean="0">
                <a:latin typeface="Bookman Old Style" pitchFamily="18" charset="0"/>
              </a:rPr>
              <a:t> добру </a:t>
            </a:r>
            <a:r>
              <a:rPr lang="ru-RU" sz="1400" dirty="0" err="1" smtClean="0">
                <a:latin typeface="Bookman Old Style" pitchFamily="18" charset="0"/>
              </a:rPr>
              <a:t>освіту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але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залишити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йому</a:t>
            </a:r>
            <a:r>
              <a:rPr lang="ru-RU" sz="1400" dirty="0" smtClean="0">
                <a:latin typeface="Bookman Old Style" pitchFamily="18" charset="0"/>
              </a:rPr>
              <a:t> у </a:t>
            </a:r>
            <a:r>
              <a:rPr lang="ru-RU" sz="1400" dirty="0" err="1" smtClean="0">
                <a:latin typeface="Bookman Old Style" pitchFamily="18" charset="0"/>
              </a:rPr>
              <a:t>спадок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невеличкий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маєток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поблизу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Мантуї</a:t>
            </a:r>
            <a:r>
              <a:rPr lang="ru-RU" sz="1400" dirty="0" smtClean="0">
                <a:latin typeface="Bookman Old Style" pitchFamily="18" charset="0"/>
              </a:rPr>
              <a:t>. 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9" name="Содержимое 8" descr="publius-vergilius-mar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2428868"/>
            <a:ext cx="3175028" cy="4114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472518" cy="3082924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latin typeface="Arial Black" pitchFamily="34" charset="0"/>
              </a:rPr>
              <a:t>Перші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вірші</a:t>
            </a:r>
            <a:r>
              <a:rPr lang="ru-RU" sz="1800" dirty="0" smtClean="0">
                <a:latin typeface="Arial Black" pitchFamily="34" charset="0"/>
              </a:rPr>
              <a:t> молодого </a:t>
            </a:r>
            <a:r>
              <a:rPr lang="ru-RU" sz="1800" dirty="0" err="1" smtClean="0">
                <a:latin typeface="Arial Black" pitchFamily="34" charset="0"/>
              </a:rPr>
              <a:t>поета</a:t>
            </a:r>
            <a:r>
              <a:rPr lang="ru-RU" sz="1800" dirty="0" smtClean="0">
                <a:latin typeface="Arial Black" pitchFamily="34" charset="0"/>
              </a:rPr>
              <a:t> привернули </a:t>
            </a:r>
            <a:r>
              <a:rPr lang="ru-RU" sz="1800" dirty="0" err="1" smtClean="0">
                <a:latin typeface="Arial Black" pitchFamily="34" charset="0"/>
              </a:rPr>
              <a:t>увагу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впливового</a:t>
            </a:r>
            <a:r>
              <a:rPr lang="ru-RU" sz="1800" dirty="0" smtClean="0">
                <a:latin typeface="Arial Black" pitchFamily="34" charset="0"/>
              </a:rPr>
              <a:t> на той час державного </a:t>
            </a:r>
            <a:r>
              <a:rPr lang="ru-RU" sz="1800" dirty="0" err="1" smtClean="0">
                <a:latin typeface="Arial Black" pitchFamily="34" charset="0"/>
              </a:rPr>
              <a:t>діяча</a:t>
            </a:r>
            <a:r>
              <a:rPr lang="ru-RU" sz="1800" dirty="0" smtClean="0">
                <a:latin typeface="Arial Black" pitchFamily="34" charset="0"/>
              </a:rPr>
              <a:t>, оратора та </a:t>
            </a:r>
            <a:r>
              <a:rPr lang="ru-RU" sz="1800" dirty="0" err="1" smtClean="0">
                <a:latin typeface="Arial Black" pitchFamily="34" charset="0"/>
              </a:rPr>
              <a:t>історика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Асінія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Полліона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який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між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іншим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цікавився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літературою</a:t>
            </a:r>
            <a:r>
              <a:rPr lang="ru-RU" sz="1800" dirty="0" smtClean="0">
                <a:latin typeface="Arial Black" pitchFamily="34" charset="0"/>
              </a:rPr>
              <a:t>. </a:t>
            </a:r>
            <a:r>
              <a:rPr lang="ru-RU" sz="1800" dirty="0" err="1" smtClean="0">
                <a:latin typeface="Arial Black" pitchFamily="34" charset="0"/>
              </a:rPr>
              <a:t>Саме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він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допоміг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Вергілію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повернути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свій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маєток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який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було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конфісковано</a:t>
            </a:r>
            <a:r>
              <a:rPr lang="ru-RU" sz="1800" dirty="0" smtClean="0">
                <a:latin typeface="Arial Black" pitchFamily="34" charset="0"/>
              </a:rPr>
              <a:t> в </a:t>
            </a:r>
            <a:r>
              <a:rPr lang="ru-RU" sz="1800" dirty="0" err="1" smtClean="0">
                <a:latin typeface="Arial Black" pitchFamily="34" charset="0"/>
              </a:rPr>
              <a:t>ході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кампанії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надання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земельних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наділів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колишнім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воїнам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звільненим</a:t>
            </a:r>
            <a:r>
              <a:rPr lang="ru-RU" sz="1800" dirty="0" smtClean="0">
                <a:latin typeface="Arial Black" pitchFamily="34" charset="0"/>
              </a:rPr>
              <a:t> у запас. Для </a:t>
            </a:r>
            <a:r>
              <a:rPr lang="ru-RU" sz="1800" dirty="0" err="1" smtClean="0">
                <a:latin typeface="Arial Black" pitchFamily="34" charset="0"/>
              </a:rPr>
              <a:t>цього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Асінію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Полліону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довелося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особисто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звернутися</a:t>
            </a:r>
            <a:r>
              <a:rPr lang="ru-RU" sz="1800" dirty="0" smtClean="0">
                <a:latin typeface="Arial Black" pitchFamily="34" charset="0"/>
              </a:rPr>
              <a:t> до </a:t>
            </a:r>
            <a:r>
              <a:rPr lang="ru-RU" sz="1800" dirty="0" err="1" smtClean="0">
                <a:latin typeface="Arial Black" pitchFamily="34" charset="0"/>
              </a:rPr>
              <a:t>Октавіана</a:t>
            </a:r>
            <a:r>
              <a:rPr lang="ru-RU" sz="1800" dirty="0" smtClean="0">
                <a:latin typeface="Arial Black" pitchFamily="34" charset="0"/>
              </a:rPr>
              <a:t> Августа. 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928670"/>
            <a:ext cx="1657349" cy="2069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Monotype Corsiva" pitchFamily="66" charset="0"/>
              </a:rPr>
              <a:t>ОСНОВНІ ТВОРИ: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Буколіки</a:t>
            </a:r>
            <a:r>
              <a:rPr lang="ru-RU" dirty="0" smtClean="0"/>
              <a:t>", "</a:t>
            </a:r>
            <a:r>
              <a:rPr lang="ru-RU" dirty="0" err="1" smtClean="0"/>
              <a:t>Георгіки</a:t>
            </a:r>
            <a:r>
              <a:rPr lang="ru-RU" dirty="0" smtClean="0"/>
              <a:t>", "</a:t>
            </a:r>
            <a:r>
              <a:rPr lang="ru-RU" dirty="0" err="1" smtClean="0"/>
              <a:t>Енеїда</a:t>
            </a:r>
            <a:r>
              <a:rPr lang="ru-RU" dirty="0" smtClean="0"/>
              <a:t>".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14620"/>
            <a:ext cx="3519713" cy="338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868742"/>
          </a:xfrm>
        </p:spPr>
        <p:txBody>
          <a:bodyPr>
            <a:noAutofit/>
          </a:bodyPr>
          <a:lstStyle/>
          <a:p>
            <a:r>
              <a:rPr lang="ru-RU" sz="2400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Найкращим</a:t>
            </a:r>
            <a:r>
              <a:rPr lang="ru-RU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твором</a:t>
            </a:r>
            <a:r>
              <a:rPr lang="ru-RU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u="sng" dirty="0" err="1" smtClean="0"/>
              <a:t>Вергілія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вважається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епічна</a:t>
            </a:r>
            <a:r>
              <a:rPr lang="ru-RU" sz="2400" i="1" u="sng" dirty="0" smtClean="0"/>
              <a:t> поема "</a:t>
            </a:r>
            <a:r>
              <a:rPr lang="ru-RU" sz="2400" i="1" u="sng" dirty="0" err="1" smtClean="0"/>
              <a:t>Енеїда</a:t>
            </a:r>
            <a:r>
              <a:rPr lang="ru-RU" sz="2400" i="1" u="sng" dirty="0" smtClean="0"/>
              <a:t>", написана на </a:t>
            </a:r>
            <a:r>
              <a:rPr lang="ru-RU" sz="2400" i="1" u="sng" dirty="0" err="1" smtClean="0"/>
              <a:t>прохання</a:t>
            </a:r>
            <a:r>
              <a:rPr lang="ru-RU" sz="2400" i="1" u="sng" dirty="0" smtClean="0"/>
              <a:t> самого </a:t>
            </a:r>
            <a:r>
              <a:rPr lang="ru-RU" sz="2400" i="1" u="sng" dirty="0" err="1" smtClean="0"/>
              <a:t>Октавіана</a:t>
            </a:r>
            <a:r>
              <a:rPr lang="ru-RU" sz="2400" i="1" u="sng" dirty="0" smtClean="0"/>
              <a:t> Августа. Робота над </a:t>
            </a:r>
            <a:r>
              <a:rPr lang="ru-RU" sz="2400" i="1" u="sng" dirty="0" err="1" smtClean="0"/>
              <a:t>поемою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почалася</a:t>
            </a:r>
            <a:r>
              <a:rPr lang="ru-RU" sz="2400" i="1" u="sng" dirty="0" smtClean="0"/>
              <a:t> у 29 </a:t>
            </a:r>
            <a:r>
              <a:rPr lang="ru-RU" sz="2400" i="1" u="sng" dirty="0" err="1" smtClean="0"/>
              <a:t>році</a:t>
            </a:r>
            <a:r>
              <a:rPr lang="ru-RU" sz="2400" i="1" u="sng" dirty="0" smtClean="0"/>
              <a:t> до н.е. </a:t>
            </a:r>
            <a:r>
              <a:rPr lang="ru-RU" sz="2400" i="1" u="sng" dirty="0" err="1" smtClean="0"/>
              <a:t>і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продовжувалася</a:t>
            </a:r>
            <a:r>
              <a:rPr lang="ru-RU" sz="2400" i="1" u="sng" dirty="0" smtClean="0"/>
              <a:t> до </a:t>
            </a:r>
            <a:r>
              <a:rPr lang="ru-RU" sz="2400" i="1" u="sng" dirty="0" err="1" smtClean="0"/>
              <a:t>смерті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поета</a:t>
            </a:r>
            <a:r>
              <a:rPr lang="ru-RU" sz="2400" i="1" u="sng" dirty="0" smtClean="0"/>
              <a:t>. </a:t>
            </a:r>
            <a:r>
              <a:rPr lang="ru-RU" sz="2400" i="1" u="sng" dirty="0" err="1" smtClean="0"/>
              <a:t>Написання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поеми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переслідувало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кілька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цілей</a:t>
            </a:r>
            <a:r>
              <a:rPr lang="ru-RU" sz="2400" i="1" u="sng" dirty="0" smtClean="0"/>
              <a:t>: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1. </a:t>
            </a:r>
            <a:r>
              <a:rPr lang="ru-RU" sz="1800" dirty="0" err="1" smtClean="0">
                <a:latin typeface="Bookman Old Style" pitchFamily="18" charset="0"/>
              </a:rPr>
              <a:t>Створити</a:t>
            </a:r>
            <a:r>
              <a:rPr lang="ru-RU" sz="1800" dirty="0" smtClean="0">
                <a:latin typeface="Bookman Old Style" pitchFamily="18" charset="0"/>
              </a:rPr>
              <a:t> в </a:t>
            </a:r>
            <a:r>
              <a:rPr lang="ru-RU" sz="1800" dirty="0" err="1" smtClean="0">
                <a:latin typeface="Bookman Old Style" pitchFamily="18" charset="0"/>
              </a:rPr>
              <a:t>римській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літературі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твір</a:t>
            </a:r>
            <a:r>
              <a:rPr lang="ru-RU" sz="1800" dirty="0" smtClean="0">
                <a:latin typeface="Bookman Old Style" pitchFamily="18" charset="0"/>
              </a:rPr>
              <a:t>, </a:t>
            </a:r>
            <a:r>
              <a:rPr lang="ru-RU" sz="1800" dirty="0" err="1" smtClean="0">
                <a:latin typeface="Bookman Old Style" pitchFamily="18" charset="0"/>
              </a:rPr>
              <a:t>подібний</a:t>
            </a:r>
            <a:r>
              <a:rPr lang="ru-RU" sz="1800" dirty="0" smtClean="0">
                <a:latin typeface="Bookman Old Style" pitchFamily="18" charset="0"/>
              </a:rPr>
              <a:t> до </a:t>
            </a:r>
            <a:r>
              <a:rPr lang="ru-RU" sz="1800" dirty="0" err="1" smtClean="0">
                <a:latin typeface="Bookman Old Style" pitchFamily="18" charset="0"/>
              </a:rPr>
              <a:t>героїчного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епосу</a:t>
            </a:r>
            <a:r>
              <a:rPr lang="ru-RU" sz="1800" dirty="0" smtClean="0">
                <a:latin typeface="Bookman Old Style" pitchFamily="18" charset="0"/>
              </a:rPr>
              <a:t> Гомера.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2. </a:t>
            </a:r>
            <a:r>
              <a:rPr lang="ru-RU" sz="1800" dirty="0" err="1" smtClean="0">
                <a:latin typeface="Bookman Old Style" pitchFamily="18" charset="0"/>
              </a:rPr>
              <a:t>Художньо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відтворити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історію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заснування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войовничої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держави</a:t>
            </a:r>
            <a:r>
              <a:rPr lang="ru-RU" sz="1800" dirty="0" smtClean="0">
                <a:latin typeface="Bookman Old Style" pitchFamily="18" charset="0"/>
              </a:rPr>
              <a:t> - Риму.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3. </a:t>
            </a:r>
            <a:r>
              <a:rPr lang="ru-RU" sz="1800" dirty="0" err="1" smtClean="0">
                <a:latin typeface="Bookman Old Style" pitchFamily="18" charset="0"/>
              </a:rPr>
              <a:t>Показати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історію</a:t>
            </a:r>
            <a:r>
              <a:rPr lang="ru-RU" sz="1800" dirty="0" smtClean="0">
                <a:latin typeface="Bookman Old Style" pitchFamily="18" charset="0"/>
              </a:rPr>
              <a:t> роду, до </a:t>
            </a:r>
            <a:r>
              <a:rPr lang="ru-RU" sz="1800" dirty="0" err="1" smtClean="0">
                <a:latin typeface="Bookman Old Style" pitchFamily="18" charset="0"/>
              </a:rPr>
              <a:t>якого</a:t>
            </a:r>
            <a:r>
              <a:rPr lang="ru-RU" sz="1800" dirty="0" smtClean="0">
                <a:latin typeface="Bookman Old Style" pitchFamily="18" charset="0"/>
              </a:rPr>
              <a:t> належав </a:t>
            </a:r>
            <a:r>
              <a:rPr lang="ru-RU" sz="1800" dirty="0" err="1" smtClean="0">
                <a:latin typeface="Bookman Old Style" pitchFamily="18" charset="0"/>
              </a:rPr>
              <a:t>Октавіан</a:t>
            </a:r>
            <a:r>
              <a:rPr lang="ru-RU" sz="1800" dirty="0" smtClean="0">
                <a:latin typeface="Bookman Old Style" pitchFamily="18" charset="0"/>
              </a:rPr>
              <a:t>, </a:t>
            </a:r>
            <a:r>
              <a:rPr lang="ru-RU" sz="1800" dirty="0" err="1" smtClean="0">
                <a:latin typeface="Bookman Old Style" pitchFamily="18" charset="0"/>
              </a:rPr>
              <a:t>і</a:t>
            </a:r>
            <a:r>
              <a:rPr lang="ru-RU" sz="1800" dirty="0" smtClean="0">
                <a:latin typeface="Bookman Old Style" pitchFamily="18" charset="0"/>
              </a:rPr>
              <a:t> довести </a:t>
            </a:r>
            <a:r>
              <a:rPr lang="ru-RU" sz="1800" dirty="0" err="1" smtClean="0">
                <a:latin typeface="Bookman Old Style" pitchFamily="18" charset="0"/>
              </a:rPr>
              <a:t>божественне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походження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влади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Октавіана</a:t>
            </a:r>
            <a:r>
              <a:rPr lang="ru-RU" sz="1800" dirty="0" smtClean="0">
                <a:latin typeface="Bookman Old Style" pitchFamily="18" charset="0"/>
              </a:rPr>
              <a:t> Августа. 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15016"/>
            <a:ext cx="7286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Monotype Corsiva" pitchFamily="66" charset="0"/>
              </a:rPr>
              <a:t>В</a:t>
            </a:r>
            <a:r>
              <a:rPr lang="ru-RU" dirty="0" err="1" smtClean="0">
                <a:latin typeface="Monotype Corsiva" pitchFamily="66" charset="0"/>
              </a:rPr>
              <a:t>ергілій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повністю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виконав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усі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завдання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створив </a:t>
            </a:r>
            <a:r>
              <a:rPr lang="ru-RU" dirty="0" err="1" smtClean="0">
                <a:latin typeface="Monotype Corsiva" pitchFamily="66" charset="0"/>
              </a:rPr>
              <a:t>найкращий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твір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римської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літератури</a:t>
            </a:r>
            <a:r>
              <a:rPr lang="ru-RU" dirty="0" smtClean="0">
                <a:latin typeface="Monotype Corsiva" pitchFamily="66" charset="0"/>
              </a:rPr>
              <a:t>. 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714752"/>
            <a:ext cx="3131540" cy="20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"</a:t>
            </a:r>
            <a:r>
              <a:rPr lang="ru-RU" sz="72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Енеїда</a:t>
            </a:r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" 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Поема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складається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12 книг: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перші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шість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тематично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наближаються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до "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Одіссеї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" Гомера,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решта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шість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написані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урахуванням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основних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перипетій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Іліади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". "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Енеїда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"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являє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собою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своєрідну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міфологічну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поему,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має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історичну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перспективу: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римська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історія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фрагменти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присутні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тут як перспектива, як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майбутнє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твір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про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заснування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Рима,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про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історичну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місію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призначену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долею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богами. 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000240"/>
            <a:ext cx="4043362" cy="208279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Енеїда</a:t>
            </a:r>
            <a:r>
              <a:rPr lang="ru-RU" sz="1600" dirty="0" smtClean="0"/>
              <a:t>",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поеми</a:t>
            </a:r>
            <a:r>
              <a:rPr lang="ru-RU" sz="1600" dirty="0" smtClean="0"/>
              <a:t> Гомера, </a:t>
            </a:r>
            <a:r>
              <a:rPr lang="ru-RU" sz="1600" dirty="0" err="1" smtClean="0"/>
              <a:t>написані</a:t>
            </a:r>
            <a:r>
              <a:rPr lang="ru-RU" sz="1600" dirty="0" smtClean="0"/>
              <a:t> у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планах: божественному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людському</a:t>
            </a:r>
            <a:r>
              <a:rPr lang="ru-RU" sz="1600" dirty="0" smtClean="0"/>
              <a:t>. Але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у Гомера люди не 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погоджуються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волею </a:t>
            </a:r>
            <a:r>
              <a:rPr lang="ru-RU" sz="1600" dirty="0" err="1" smtClean="0"/>
              <a:t>богів</a:t>
            </a:r>
            <a:r>
              <a:rPr lang="ru-RU" sz="1600" dirty="0" smtClean="0"/>
              <a:t>, то у </a:t>
            </a:r>
            <a:r>
              <a:rPr lang="ru-RU" sz="1600" dirty="0" err="1" smtClean="0"/>
              <a:t>Вергілія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взагалі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неможливо</a:t>
            </a:r>
            <a:r>
              <a:rPr lang="ru-RU" sz="1600" dirty="0" smtClean="0"/>
              <a:t>. Так </a:t>
            </a:r>
            <a:r>
              <a:rPr lang="ru-RU" sz="1600" dirty="0" err="1" smtClean="0"/>
              <a:t>Еней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накази</a:t>
            </a:r>
            <a:r>
              <a:rPr lang="ru-RU" sz="1600" dirty="0" smtClean="0"/>
              <a:t> </a:t>
            </a:r>
            <a:r>
              <a:rPr lang="ru-RU" sz="1600" dirty="0" err="1" smtClean="0"/>
              <a:t>богів</a:t>
            </a:r>
            <a:r>
              <a:rPr lang="ru-RU" sz="1600" dirty="0" smtClean="0"/>
              <a:t>, </a:t>
            </a:r>
            <a:r>
              <a:rPr lang="ru-RU" sz="1600" dirty="0" err="1" smtClean="0"/>
              <a:t>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майбутньої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військової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імперії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воля </a:t>
            </a:r>
            <a:r>
              <a:rPr lang="ru-RU" sz="1600" dirty="0" err="1" smtClean="0"/>
              <a:t>богів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дорівнює</a:t>
            </a:r>
            <a:r>
              <a:rPr lang="ru-RU" sz="1600" dirty="0" smtClean="0"/>
              <a:t> наказам </a:t>
            </a:r>
            <a:r>
              <a:rPr lang="ru-RU" sz="1600" dirty="0" err="1" smtClean="0"/>
              <a:t>воєначальників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обов'язково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виконуватися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367665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Для остаточного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завершення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"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Енеїди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"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Вергілій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подорожує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місцями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подій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епосу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Греції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Малої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Азії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. У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дорозі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п'ятдесятирічний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поет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захворює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повертається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Італії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помирає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21 листопада 19 року до н.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є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.,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похований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Impact" pitchFamily="34" charset="0"/>
              </a:rPr>
              <a:t>Неаполі</a:t>
            </a:r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. </a:t>
            </a:r>
            <a:endParaRPr lang="ru-RU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Содержимое 3" descr="images.jpg"/>
          <p:cNvPicPr>
            <a:picLocks noChangeAspect="1"/>
          </p:cNvPicPr>
          <p:nvPr/>
        </p:nvPicPr>
        <p:blipFill>
          <a:blip r:embed="rId3">
            <a:lum bright="3000" contrast="37000"/>
          </a:blip>
          <a:stretch>
            <a:fillRect/>
          </a:stretch>
        </p:blipFill>
        <p:spPr>
          <a:xfrm>
            <a:off x="5357818" y="500042"/>
            <a:ext cx="2714644" cy="35916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143248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історії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літератур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нової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Європи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інтерес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Вергілія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вплив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надзвичайні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Середньовіччя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складало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нього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казки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змальовували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образі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мудрого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чарівника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 Данте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уславив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Вергілія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своїй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Комедії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», як символ «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земної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мудрості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».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857232"/>
            <a:ext cx="19240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371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Публій Вергілій Марон   </vt:lpstr>
      <vt:lpstr>Найвидатніший поет епохи Октавіана Августа - Публій Вергілій Марон - народися 15 жовтня 70 року до н. е. у селищі Анди неподалік Мантуї. Майбутній засновник "золотої латини" походження був вельми незнатного: його батько (за одною версією) був гончаром, чи (за другою версією) поденним робітником у державного чиновника Магія, з дочкою якого він згодом одружиться. Завдяки наполегливій праці батька та фінансовій підтримці тестя сім'я Вергілія досягла певних статків, що дозволило не тільки дати синові добру освіту, але й залишити йому у спадок невеличкий маєток поблизу Мантуї. </vt:lpstr>
      <vt:lpstr>Перші вірші молодого поета привернули увагу впливового на той час державного діяча, оратора та історика Асінія Полліона, який, між іншим, цікавився і літературою. Саме він допоміг Вергілію повернути свій маєток, який було конфісковано в ході кампанії надання земельних наділів колишнім воїнам, звільненим у запас. Для цього Асінію Полліону довелося особисто звернутися до Октавіана Августа. </vt:lpstr>
      <vt:lpstr>ОСНОВНІ ТВОРИ:  "Буколіки", "Георгіки", "Енеїда".  </vt:lpstr>
      <vt:lpstr>Найкращим твором Вергілія вважається епічна поема "Енеїда", написана на прохання самого Октавіана Августа. Робота над поемою почалася у 29 році до н.е. і продовжувалася до смерті поета. Написання поеми переслідувало кілька цілей:   1. Створити в римській літературі твір, подібний до героїчного епосу Гомера.  2. Художньо відтворити історію заснування войовничої держави - Риму.  3. Показати історію роду, до якого належав Октавіан, і довести божественне походження влади Октавіана Августа. </vt:lpstr>
      <vt:lpstr>"Енеїда"  Поема складається з 12 книг: перші шість тематично наближаються до "Одіссеї" Гомера, решта шість написані з урахуванням основних перипетій "Іліади". "Енеїда" являє собою своєрідну міфологічну поему, що має історичну перспективу: римська історія, її фрагменти присутні тут як перспектива, як майбутнє. Це твір не тільки про заснування Рима, але й також про його історичну місію, призначену долею і богами. </vt:lpstr>
      <vt:lpstr>Енеїда", як і поеми Гомера, написані у двох планах: божественному й людському. Але якщо у Гомера люди не завжди погоджуються з волею богів, то у Вергілія це взагалі неможливо. Так Еней завжди виконує накази богів, бо він представник майбутньої великої військової імперії, і для нього воля богів дорівнює наказам воєначальників, які обов'язково мають виконуватися. </vt:lpstr>
      <vt:lpstr>Для остаточного завершення "Енеїди" Вергілій подорожує місцями подій епосу - від Греції до Малої Азії. У дорозі п'ятдесятирічний поет захворює, повертається до Італії і помирає 21 листопада 19 року до н. є., похований у Неаполі. 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Публій Вергілій Марон   </dc:title>
  <cp:lastModifiedBy>Admin</cp:lastModifiedBy>
  <cp:revision>14</cp:revision>
  <dcterms:modified xsi:type="dcterms:W3CDTF">2011-12-16T12:42:28Z</dcterms:modified>
</cp:coreProperties>
</file>