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72" r:id="rId8"/>
    <p:sldId id="273" r:id="rId9"/>
    <p:sldId id="274" r:id="rId10"/>
    <p:sldId id="261" r:id="rId11"/>
    <p:sldId id="262" r:id="rId12"/>
    <p:sldId id="263" r:id="rId13"/>
    <p:sldId id="280" r:id="rId14"/>
    <p:sldId id="281" r:id="rId15"/>
    <p:sldId id="275" r:id="rId16"/>
    <p:sldId id="276" r:id="rId17"/>
    <p:sldId id="264" r:id="rId18"/>
    <p:sldId id="277" r:id="rId19"/>
    <p:sldId id="278" r:id="rId20"/>
    <p:sldId id="279" r:id="rId21"/>
    <p:sldId id="265" r:id="rId22"/>
    <p:sldId id="266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888B-874F-4B9F-828D-0493125FFAC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C3C6-A7C8-4A8A-9C28-6A935770FFD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F2562-A141-47A7-B398-23189C7235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E929F-BE70-415D-B001-D4AE63069EC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7D566-4B0A-4A33-AD77-596591C049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CB9B-241E-4FE5-BD68-3B0AE71CF72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56EB-EAFF-419E-8766-26E9654251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02847-EEE3-45D9-99BD-E27220D80C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0FD75-1789-4640-821B-438611FFAF6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8EAC8-5E1F-4E28-BA12-15446560D26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12BA7-BCBB-4673-9861-28105FCA515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17B8D-3A3D-4052-8E5F-5D700CDB0BA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C4A476-3917-4631-9BD1-1DF7BCF974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8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58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58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rot="21358505">
            <a:off x="820158" y="1186348"/>
            <a:ext cx="7772400" cy="3329469"/>
          </a:xfrm>
        </p:spPr>
        <p:txBody>
          <a:bodyPr/>
          <a:lstStyle/>
          <a:p>
            <a:pPr eaLnBrk="1" hangingPunct="1">
              <a:defRPr/>
            </a:pPr>
            <a:r>
              <a:rPr lang="uk-UA" sz="7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 Ultra Bold" pitchFamily="34" charset="0"/>
              </a:rPr>
              <a:t>Кіно Сполучених Штатів Америки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148064" y="6165304"/>
            <a:ext cx="3827462" cy="503262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Виконали: учениці 11-Б класу</a:t>
            </a: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Кузнецова Элизавета </a:t>
            </a:r>
            <a:r>
              <a:rPr kumimoji="0" lang="uk-UA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 Петрова Альона</a:t>
            </a:r>
            <a:endParaRPr kumimoji="0" lang="uk-UA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6" descr="jazz_singer_premiere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71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339752" y="1700808"/>
            <a:ext cx="4176464" cy="3672408"/>
          </a:xfrm>
          <a:prstGeom prst="ellipse">
            <a:avLst/>
          </a:prstGeom>
          <a:solidFill>
            <a:srgbClr val="000000">
              <a:alpha val="60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000" dirty="0" err="1" smtClean="0">
                <a:solidFill>
                  <a:schemeClr val="tx1"/>
                </a:solidFill>
                <a:effectLst/>
              </a:rPr>
              <a:t>Прем'єра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</a:rPr>
              <a:t>першого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 звукового </a:t>
            </a:r>
            <a:r>
              <a:rPr lang="ru-RU" sz="2000" dirty="0" err="1" smtClean="0">
                <a:solidFill>
                  <a:schemeClr val="tx1"/>
                </a:solidFill>
                <a:effectLst/>
              </a:rPr>
              <a:t>фільму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 - "</a:t>
            </a:r>
            <a:r>
              <a:rPr lang="ru-RU" sz="2000" dirty="0" err="1" smtClean="0">
                <a:solidFill>
                  <a:schemeClr val="tx1"/>
                </a:solidFill>
                <a:effectLst/>
              </a:rPr>
              <a:t>Співак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 джазу". Нью-Йорк, 1927 </a:t>
            </a:r>
            <a:r>
              <a:rPr lang="ru-RU" sz="2000" dirty="0" err="1" smtClean="0">
                <a:solidFill>
                  <a:schemeClr val="tx1"/>
                </a:solidFill>
                <a:effectLst/>
              </a:rPr>
              <a:t>рік</a:t>
            </a:r>
            <a:endParaRPr lang="uk-UA" sz="2000" dirty="0" smtClean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0351"/>
            <a:ext cx="4495800" cy="2376562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solidFill>
                  <a:srgbClr val="000000"/>
                </a:solidFill>
                <a:effectLst/>
              </a:rPr>
              <a:t>Вважається , що з виходом на екрани "Співака джазу " розпочався "Золоте століття" </a:t>
            </a:r>
            <a:r>
              <a:rPr lang="uk-UA" sz="2000" dirty="0" err="1" smtClean="0">
                <a:solidFill>
                  <a:srgbClr val="000000"/>
                </a:solidFill>
                <a:effectLst/>
              </a:rPr>
              <a:t>Голлівуду</a:t>
            </a:r>
            <a:r>
              <a:rPr lang="uk-UA" sz="2000" dirty="0" smtClean="0">
                <a:solidFill>
                  <a:srgbClr val="000000"/>
                </a:solidFill>
                <a:effectLst/>
              </a:rPr>
              <a:t>. У наступні тридцять років , до кінця п'ятдесятих , було випущено тисячі фільмів . Чітко визначилися основні жанри склалася система виробництва кінофільмів , з'явилося поняття " кінозірка </a:t>
            </a:r>
            <a:r>
              <a:rPr lang="uk-U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" . </a:t>
            </a:r>
          </a:p>
        </p:txBody>
      </p:sp>
      <p:pic>
        <p:nvPicPr>
          <p:cNvPr id="13316" name="Picture 7" descr="king_kong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72000" cy="6858000"/>
          </a:xfrm>
          <a:noFill/>
        </p:spPr>
      </p:pic>
      <p:sp>
        <p:nvSpPr>
          <p:cNvPr id="491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899592" y="2708920"/>
            <a:ext cx="2376264" cy="2448272"/>
          </a:xfrm>
          <a:prstGeom prst="ellipse">
            <a:avLst/>
          </a:prstGeom>
          <a:solidFill>
            <a:srgbClr val="FFFFFF">
              <a:alpha val="69804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1600" dirty="0" err="1" smtClean="0"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Кінг-Конг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вершині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Емпайр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Стейт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Білдінг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. Кадр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з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фільму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 1933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рік</a:t>
            </a:r>
            <a:endParaRPr lang="uk-UA" sz="1600" dirty="0" smtClean="0">
              <a:solidFill>
                <a:srgbClr val="0000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0"/>
            <a:ext cx="4140200" cy="3284985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solidFill>
                  <a:srgbClr val="000000"/>
                </a:solidFill>
                <a:effectLst/>
              </a:rPr>
              <a:t>У той же час в період "Золотого століття </a:t>
            </a:r>
            <a:r>
              <a:rPr lang="uk-UA" sz="2000" dirty="0" err="1" smtClean="0">
                <a:solidFill>
                  <a:srgbClr val="000000"/>
                </a:solidFill>
                <a:effectLst/>
              </a:rPr>
              <a:t>Голлівуду</a:t>
            </a:r>
            <a:r>
              <a:rPr lang="uk-UA" sz="2000" dirty="0" smtClean="0">
                <a:solidFill>
                  <a:srgbClr val="000000"/>
                </a:solidFill>
                <a:effectLst/>
              </a:rPr>
              <a:t>" стали відомими такі майстри кіно, як </a:t>
            </a:r>
            <a:r>
              <a:rPr lang="uk-UA" sz="2000" dirty="0" err="1" smtClean="0">
                <a:solidFill>
                  <a:srgbClr val="000000"/>
                </a:solidFill>
                <a:effectLst/>
              </a:rPr>
              <a:t>Кларк</a:t>
            </a:r>
            <a:r>
              <a:rPr lang="uk-UA" sz="2000" dirty="0" smtClean="0">
                <a:solidFill>
                  <a:srgbClr val="000000"/>
                </a:solidFill>
                <a:effectLst/>
              </a:rPr>
              <a:t> </a:t>
            </a:r>
            <a:r>
              <a:rPr lang="uk-UA" sz="2000" dirty="0" err="1" smtClean="0">
                <a:solidFill>
                  <a:srgbClr val="000000"/>
                </a:solidFill>
                <a:effectLst/>
              </a:rPr>
              <a:t>Гейбл</a:t>
            </a:r>
            <a:r>
              <a:rPr lang="uk-UA" sz="2000" dirty="0" smtClean="0">
                <a:solidFill>
                  <a:srgbClr val="000000"/>
                </a:solidFill>
                <a:effectLst/>
              </a:rPr>
              <a:t>, Грета Гарбо, Уолт </a:t>
            </a:r>
            <a:r>
              <a:rPr lang="uk-UA" sz="2000" dirty="0" err="1" smtClean="0">
                <a:solidFill>
                  <a:srgbClr val="000000"/>
                </a:solidFill>
                <a:effectLst/>
              </a:rPr>
              <a:t>Дісней</a:t>
            </a:r>
            <a:r>
              <a:rPr lang="uk-UA" sz="2000" dirty="0" smtClean="0">
                <a:solidFill>
                  <a:srgbClr val="000000"/>
                </a:solidFill>
                <a:effectLst/>
              </a:rPr>
              <a:t>, Альфред </a:t>
            </a:r>
            <a:r>
              <a:rPr lang="uk-UA" sz="2000" dirty="0" err="1" smtClean="0">
                <a:solidFill>
                  <a:srgbClr val="000000"/>
                </a:solidFill>
                <a:effectLst/>
              </a:rPr>
              <a:t>Хічкок</a:t>
            </a:r>
            <a:r>
              <a:rPr lang="uk-UA" sz="2000" dirty="0" smtClean="0">
                <a:solidFill>
                  <a:srgbClr val="000000"/>
                </a:solidFill>
                <a:effectLst/>
              </a:rPr>
              <a:t> і багато інших.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solidFill>
                  <a:srgbClr val="000000"/>
                </a:solidFill>
                <a:effectLst/>
              </a:rPr>
              <a:t>У 1939 році був знятий фільм, який вважається найуспішнішою (в комерційному сенсі) картиною американського кінематографа - "Віднесені вітром".</a:t>
            </a:r>
          </a:p>
        </p:txBody>
      </p:sp>
      <p:pic>
        <p:nvPicPr>
          <p:cNvPr id="8" name="Picture 16" descr="http://blog.beatgoeson.com/wp-content/uploads/2011/08/gonewiththew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012" y="2852936"/>
            <a:ext cx="4475988" cy="4005064"/>
          </a:xfrm>
          <a:prstGeom prst="rect">
            <a:avLst/>
          </a:prstGeom>
          <a:noFill/>
        </p:spPr>
      </p:pic>
      <p:pic>
        <p:nvPicPr>
          <p:cNvPr id="14342" name="Picture 6" descr="http://cache2.allpostersimages.com/p/LRG/21/2191/FF1AD00Z/posters/gone-with-the-wi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36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doctormacro.com/Images/Gable,%20Clark/Annex/Annex%20-%20Gable,%20Clark%20(Gone%20With%20the%20Wind)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593408" cy="6858000"/>
          </a:xfrm>
          <a:prstGeom prst="rect">
            <a:avLst/>
          </a:prstGeom>
          <a:noFill/>
        </p:spPr>
      </p:pic>
      <p:pic>
        <p:nvPicPr>
          <p:cNvPr id="44036" name="Picture 4" descr="http://misspopova.com/wp-content/uploads/2012/10/23507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743018" cy="68580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971600" y="4653136"/>
            <a:ext cx="2232248" cy="1861006"/>
          </a:xfrm>
          <a:prstGeom prst="ellipse">
            <a:avLst/>
          </a:prstGeom>
          <a:solidFill>
            <a:srgbClr val="FFFFFF">
              <a:alpha val="30196"/>
            </a:srgbClr>
          </a:solidFill>
        </p:spPr>
        <p:txBody>
          <a:bodyPr wrap="square">
            <a:spAutoFit/>
          </a:bodyPr>
          <a:lstStyle/>
          <a:p>
            <a:pPr algn="ctr"/>
            <a:endParaRPr lang="uk-UA" sz="2800" dirty="0" smtClean="0">
              <a:solidFill>
                <a:srgbClr val="000000"/>
              </a:solidFill>
              <a:latin typeface="Dotum" pitchFamily="34" charset="-127"/>
              <a:ea typeface="Dotum" pitchFamily="34" charset="-127"/>
            </a:endParaRPr>
          </a:p>
          <a:p>
            <a:pPr algn="ctr"/>
            <a:r>
              <a:rPr lang="uk-UA" sz="2400" dirty="0" err="1" smtClean="0">
                <a:solidFill>
                  <a:srgbClr val="000000"/>
                </a:solidFill>
                <a:effectLst/>
                <a:latin typeface="Dotum" pitchFamily="34" charset="-127"/>
                <a:ea typeface="Dotum" pitchFamily="34" charset="-127"/>
              </a:rPr>
              <a:t>Вів'єн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Dotum" pitchFamily="34" charset="-127"/>
                <a:ea typeface="Dotum" pitchFamily="34" charset="-127"/>
              </a:rPr>
              <a:t> Лі             </a:t>
            </a:r>
          </a:p>
          <a:p>
            <a:pPr algn="ctr"/>
            <a:endParaRPr lang="uk-UA" sz="2800" dirty="0" smtClean="0">
              <a:solidFill>
                <a:srgbClr val="0000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84168" y="4581128"/>
            <a:ext cx="2376264" cy="2077403"/>
          </a:xfrm>
          <a:prstGeom prst="ellipse">
            <a:avLst/>
          </a:prstGeom>
          <a:solidFill>
            <a:srgbClr val="FFFFFF">
              <a:alpha val="30196"/>
            </a:srgbClr>
          </a:solidFill>
        </p:spPr>
        <p:txBody>
          <a:bodyPr wrap="square">
            <a:spAutoFit/>
          </a:bodyPr>
          <a:lstStyle/>
          <a:p>
            <a:endParaRPr lang="uk-UA" sz="1800" dirty="0" smtClean="0">
              <a:solidFill>
                <a:srgbClr val="000000"/>
              </a:solidFill>
              <a:effectLst/>
              <a:latin typeface="Dotum" pitchFamily="34" charset="-127"/>
              <a:ea typeface="Dotum" pitchFamily="34" charset="-127"/>
            </a:endParaRPr>
          </a:p>
          <a:p>
            <a:endParaRPr lang="uk-UA" sz="1800" b="1" dirty="0" smtClean="0">
              <a:effectLst/>
              <a:latin typeface="Dotum" pitchFamily="34" charset="-127"/>
              <a:ea typeface="Dotum" pitchFamily="34" charset="-127"/>
            </a:endParaRPr>
          </a:p>
          <a:p>
            <a:r>
              <a:rPr lang="uk-UA" sz="1800" b="1" dirty="0" err="1" smtClean="0">
                <a:effectLst/>
                <a:latin typeface="Dotum" pitchFamily="34" charset="-127"/>
                <a:ea typeface="Dotum" pitchFamily="34" charset="-127"/>
              </a:rPr>
              <a:t>Кларк</a:t>
            </a:r>
            <a:r>
              <a:rPr lang="uk-UA" sz="1800" b="1" dirty="0" smtClean="0">
                <a:effectLst/>
                <a:latin typeface="Dotum" pitchFamily="34" charset="-127"/>
                <a:ea typeface="Dotum" pitchFamily="34" charset="-127"/>
              </a:rPr>
              <a:t> </a:t>
            </a:r>
            <a:r>
              <a:rPr lang="uk-UA" sz="1800" b="1" dirty="0" err="1" smtClean="0">
                <a:effectLst/>
                <a:latin typeface="Dotum" pitchFamily="34" charset="-127"/>
                <a:ea typeface="Dotum" pitchFamily="34" charset="-127"/>
              </a:rPr>
              <a:t>Гейбл</a:t>
            </a:r>
            <a:r>
              <a:rPr lang="uk-UA" sz="1800" b="1" dirty="0" smtClean="0">
                <a:effectLst/>
                <a:latin typeface="Dotum" pitchFamily="34" charset="-127"/>
                <a:ea typeface="Dotum" pitchFamily="34" charset="-127"/>
              </a:rPr>
              <a:t> </a:t>
            </a:r>
          </a:p>
          <a:p>
            <a:endParaRPr lang="ru-RU" dirty="0" smtClean="0"/>
          </a:p>
          <a:p>
            <a:endParaRPr lang="uk-UA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2.bp.blogspot.com/-S0_m5qWifV8/UR08oS6pxKI/AAAAAAAAFIk/GPnVPjUr2pU/s1600/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19625" cy="2771776"/>
          </a:xfrm>
          <a:prstGeom prst="rect">
            <a:avLst/>
          </a:prstGeom>
          <a:noFill/>
        </p:spPr>
      </p:pic>
      <p:pic>
        <p:nvPicPr>
          <p:cNvPr id="43012" name="Picture 4" descr="http://images2.fanpop.com/image/photos/9800000/Scarlett-O-Hara-gone-with-the-wind-9845675-800-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83006"/>
            <a:ext cx="4499992" cy="3374994"/>
          </a:xfrm>
          <a:prstGeom prst="rect">
            <a:avLst/>
          </a:prstGeom>
          <a:noFill/>
        </p:spPr>
      </p:pic>
      <p:pic>
        <p:nvPicPr>
          <p:cNvPr id="43014" name="Picture 6" descr="http://4.bp.blogspot.com/_l_Oz74kNBVU/TUw2QJsmdPI/AAAAAAAAD4E/w1X924ATU3I/s1600/Rhett-Butler-Scarlett-O-Hara-Gone-with-the-Wind-scarlett-ohara-and-rhett-butler-6967523-2280-1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3563888" cy="3702422"/>
          </a:xfrm>
          <a:prstGeom prst="rect">
            <a:avLst/>
          </a:prstGeom>
          <a:noFill/>
        </p:spPr>
      </p:pic>
      <p:pic>
        <p:nvPicPr>
          <p:cNvPr id="43016" name="Picture 8" descr="http://www.gonemovies.com/WWW/Drama/Drama/GoneCharlesScarlet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-243408"/>
            <a:ext cx="5040560" cy="3816424"/>
          </a:xfrm>
          <a:prstGeom prst="rect">
            <a:avLst/>
          </a:prstGeom>
          <a:noFill/>
        </p:spPr>
      </p:pic>
      <p:pic>
        <p:nvPicPr>
          <p:cNvPr id="43018" name="Picture 10" descr="http://images2.fanpop.com/images/photos/6900000/Rhett-Butler-Scarlett-O-Hara-Gone-with-the-Wind-scarlett-ohara-and-rhett-butler-6967616-2005-14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700808"/>
            <a:ext cx="3894161" cy="3168352"/>
          </a:xfrm>
          <a:prstGeom prst="rect">
            <a:avLst/>
          </a:prstGeom>
          <a:noFill/>
        </p:spPr>
      </p:pic>
      <p:pic>
        <p:nvPicPr>
          <p:cNvPr id="43020" name="Picture 12" descr="http://misadventureswithandi.com/wp-content/uploads/2009/11/leigh20vivien20gone20with20the20wind_02-300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85184"/>
            <a:ext cx="1921396" cy="1921396"/>
          </a:xfrm>
          <a:prstGeom prst="rect">
            <a:avLst/>
          </a:prstGeom>
          <a:noFill/>
        </p:spPr>
      </p:pic>
      <p:pic>
        <p:nvPicPr>
          <p:cNvPr id="43022" name="Picture 14" descr="http://2.bp.blogspot.com/-Gr1HChJQl18/UK_cNs6246I/AAAAAAAAFQw/-67ZmxNyeZU/s1600/gone+with+the+wind+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4509120"/>
            <a:ext cx="2880320" cy="25922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59632" y="1844824"/>
            <a:ext cx="6048672" cy="2726591"/>
          </a:xfrm>
          <a:prstGeom prst="ellipse">
            <a:avLst/>
          </a:prstGeom>
          <a:solidFill>
            <a:srgbClr val="000000">
              <a:alpha val="50196"/>
            </a:srgb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Gone with the wind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5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96136" y="0"/>
            <a:ext cx="3347864" cy="207255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000" dirty="0">
                <a:solidFill>
                  <a:srgbClr val="000000"/>
                </a:solidFill>
              </a:rPr>
              <a:t>У 1937 році Уолт </a:t>
            </a:r>
            <a:r>
              <a:rPr lang="uk-UA" sz="2000" dirty="0" err="1">
                <a:solidFill>
                  <a:srgbClr val="000000"/>
                </a:solidFill>
              </a:rPr>
              <a:t>Дісней</a:t>
            </a:r>
            <a:r>
              <a:rPr lang="uk-UA" sz="2000" dirty="0">
                <a:solidFill>
                  <a:srgbClr val="000000"/>
                </a:solidFill>
              </a:rPr>
              <a:t> випустив свій знаменитий мультфільм "Білосніжка і сім гномів", що став </a:t>
            </a:r>
            <a:r>
              <a:rPr lang="uk-UA" sz="2000" dirty="0" err="1">
                <a:solidFill>
                  <a:srgbClr val="000000"/>
                </a:solidFill>
              </a:rPr>
              <a:t>найкасовішим</a:t>
            </a:r>
            <a:r>
              <a:rPr lang="uk-UA" sz="2000" dirty="0">
                <a:solidFill>
                  <a:srgbClr val="000000"/>
                </a:solidFill>
              </a:rPr>
              <a:t> фільмом свого часу і що показало, що у мультиплікації є велике майбутнє.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88913"/>
            <a:ext cx="4572000" cy="18776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400" dirty="0">
                <a:solidFill>
                  <a:srgbClr val="000000"/>
                </a:solidFill>
              </a:rPr>
              <a:t>У 1941 році на екрани вийшов знята </a:t>
            </a:r>
            <a:r>
              <a:rPr lang="uk-UA" sz="2400" dirty="0" err="1">
                <a:solidFill>
                  <a:srgbClr val="000000"/>
                </a:solidFill>
              </a:rPr>
              <a:t>Орсоном</a:t>
            </a:r>
            <a:r>
              <a:rPr lang="uk-UA" sz="2400" dirty="0">
                <a:solidFill>
                  <a:srgbClr val="000000"/>
                </a:solidFill>
              </a:rPr>
              <a:t> </a:t>
            </a:r>
            <a:r>
              <a:rPr lang="uk-UA" sz="2400" dirty="0" err="1">
                <a:solidFill>
                  <a:srgbClr val="000000"/>
                </a:solidFill>
              </a:rPr>
              <a:t>Уеллсом</a:t>
            </a:r>
            <a:r>
              <a:rPr lang="uk-UA" sz="2400" dirty="0">
                <a:solidFill>
                  <a:srgbClr val="000000"/>
                </a:solidFill>
              </a:rPr>
              <a:t> картина "Громадянин </a:t>
            </a:r>
            <a:r>
              <a:rPr lang="uk-UA" sz="2400" dirty="0" err="1">
                <a:solidFill>
                  <a:srgbClr val="000000"/>
                </a:solidFill>
              </a:rPr>
              <a:t>Кейн</a:t>
            </a:r>
            <a:r>
              <a:rPr lang="uk-UA" sz="2400" dirty="0">
                <a:solidFill>
                  <a:srgbClr val="000000"/>
                </a:solidFill>
              </a:rPr>
              <a:t>", який і сьогодні багато кінокритиків називають кращим фільмом всіх часів.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38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6" descr="hitchcock_birds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32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536" y="5733256"/>
            <a:ext cx="8460432" cy="854968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Альфред </a:t>
            </a:r>
            <a:r>
              <a:rPr lang="ru-RU" sz="24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Хічкок</a:t>
            </a:r>
            <a:r>
              <a:rPr lang="ru-RU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на </a:t>
            </a:r>
            <a:r>
              <a:rPr lang="ru-RU" sz="24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знімальному</a:t>
            </a:r>
            <a:r>
              <a:rPr lang="ru-RU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майданчику</a:t>
            </a:r>
            <a:r>
              <a:rPr lang="ru-RU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фільму</a:t>
            </a:r>
            <a:r>
              <a:rPr lang="ru-RU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"Птахи"</a:t>
            </a:r>
            <a:endParaRPr lang="uk-UA" sz="2400" b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108767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>
                <a:solidFill>
                  <a:srgbClr val="000000"/>
                </a:solidFill>
              </a:rPr>
              <a:t>Шістдесяті-сімдесяті роки XX століття відомі в історії американського кінематографа як "Новий </a:t>
            </a:r>
            <a:r>
              <a:rPr lang="uk-UA" sz="2000" dirty="0" err="1">
                <a:solidFill>
                  <a:srgbClr val="000000"/>
                </a:solidFill>
              </a:rPr>
              <a:t>Голлівуд</a:t>
            </a:r>
            <a:r>
              <a:rPr lang="uk-UA" sz="2000" dirty="0">
                <a:solidFill>
                  <a:srgbClr val="000000"/>
                </a:solidFill>
              </a:rPr>
              <a:t>".</a:t>
            </a:r>
            <a:endParaRPr lang="uk-UA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uk-UA" sz="2000" dirty="0">
                <a:solidFill>
                  <a:srgbClr val="000000"/>
                </a:solidFill>
              </a:rPr>
              <a:t>Для періоду "Нового </a:t>
            </a:r>
            <a:r>
              <a:rPr lang="uk-UA" sz="2000" dirty="0" err="1">
                <a:solidFill>
                  <a:srgbClr val="000000"/>
                </a:solidFill>
              </a:rPr>
              <a:t>Голлівуду</a:t>
            </a:r>
            <a:r>
              <a:rPr lang="uk-UA" sz="2000" dirty="0">
                <a:solidFill>
                  <a:srgbClr val="000000"/>
                </a:solidFill>
              </a:rPr>
              <a:t>" характерний відхід від сформованих стандартів у кіно, сильний вплив європейського кінематографа, численні художні експерименти.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4"/>
            <a:ext cx="5364163" cy="453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388" y="260350"/>
            <a:ext cx="8353425" cy="896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3200" dirty="0">
                <a:solidFill>
                  <a:srgbClr val="000000"/>
                </a:solidFill>
              </a:rPr>
              <a:t>У ці десятиліття вперше прозвучали такі знамениті імена</a:t>
            </a:r>
            <a:r>
              <a:rPr lang="uk-UA" sz="3200" dirty="0">
                <a:solidFill>
                  <a:srgbClr val="000000"/>
                </a:solidFill>
              </a:rPr>
              <a:t>, як</a:t>
            </a:r>
            <a:r>
              <a:rPr lang="ru-RU" sz="3200" dirty="0">
                <a:solidFill>
                  <a:srgbClr val="000000"/>
                </a:solidFill>
              </a:rPr>
              <a:t>:</a:t>
            </a:r>
            <a:r>
              <a:rPr lang="uk-UA" sz="3200" dirty="0">
                <a:solidFill>
                  <a:srgbClr val="000000"/>
                </a:solidFill>
              </a:rPr>
              <a:t> </a:t>
            </a:r>
            <a:endParaRPr lang="uk-UA" sz="3200" dirty="0">
              <a:solidFill>
                <a:srgbClr val="000000"/>
              </a:solidFill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341438"/>
            <a:ext cx="34559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940425" y="6165850"/>
            <a:ext cx="29860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Френсіс</a:t>
            </a:r>
            <a:r>
              <a:rPr lang="uk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Коппола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6165304"/>
            <a:ext cx="31242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Стівен Спілберг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0" y="980728"/>
            <a:ext cx="8243888" cy="48965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rgbClr val="000000"/>
                </a:solidFill>
                <a:effectLst/>
              </a:rPr>
              <a:t>Кінематографічне мистецтво відіграє дуже важливу роль в культурі США . Щорічно кінокомпанії Сполучених Штатів Америки випускають сотні фільмів , що залучають у кінотеатри мільйони глядачів і приносять мільярди доларів.</a:t>
            </a:r>
          </a:p>
          <a:p>
            <a:pPr eaLnBrk="1" hangingPunct="1">
              <a:lnSpc>
                <a:spcPct val="80000"/>
              </a:lnSpc>
              <a:defRPr/>
            </a:pPr>
            <a:endParaRPr lang="uk-UA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rgbClr val="000000"/>
                </a:solidFill>
                <a:effectLst/>
              </a:rPr>
              <a:t>Ще в дев'яностих роках XIX століття знаменитий американський винахідник Томас Едісон продемонстрував свій пристрій для показу рухомого зображення - кінетоскоп . Ну а після появи в 1895 році </a:t>
            </a:r>
            <a:r>
              <a:rPr lang="uk-UA" sz="2400" b="1" u="sng" dirty="0" err="1" smtClean="0">
                <a:solidFill>
                  <a:srgbClr val="000000"/>
                </a:solidFill>
                <a:effectLst/>
              </a:rPr>
              <a:t>синематографа</a:t>
            </a:r>
            <a:r>
              <a:rPr lang="uk-UA" sz="2400" b="1" u="sng" dirty="0" smtClean="0">
                <a:solidFill>
                  <a:srgbClr val="000000"/>
                </a:solidFill>
                <a:effectLst/>
              </a:rPr>
              <a:t> </a:t>
            </a:r>
            <a:r>
              <a:rPr lang="uk-UA" sz="2400" b="1" dirty="0" smtClean="0">
                <a:solidFill>
                  <a:srgbClr val="000000"/>
                </a:solidFill>
                <a:effectLst/>
              </a:rPr>
              <a:t>братів </a:t>
            </a:r>
            <a:r>
              <a:rPr lang="uk-UA" sz="2400" b="1" dirty="0" err="1" smtClean="0">
                <a:solidFill>
                  <a:srgbClr val="000000"/>
                </a:solidFill>
                <a:effectLst/>
              </a:rPr>
              <a:t>Люм'єр</a:t>
            </a:r>
            <a:r>
              <a:rPr lang="uk-UA" sz="2400" b="1" dirty="0" smtClean="0">
                <a:solidFill>
                  <a:srgbClr val="000000"/>
                </a:solidFill>
                <a:effectLst/>
              </a:rPr>
              <a:t> кіно почало стрімко набирати популярність у публіки.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600" b="1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600" b="1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4099" name="Picture 9" descr="cinema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08304" y="5157192"/>
            <a:ext cx="1620838" cy="1511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396716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33375"/>
            <a:ext cx="4537075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088063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Мартін </a:t>
            </a:r>
            <a:r>
              <a:rPr lang="uk-UA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Скорсезе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uk-U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Роман </a:t>
            </a:r>
            <a:r>
              <a:rPr lang="uk-UA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Поланскі</a:t>
            </a:r>
            <a:r>
              <a:rPr lang="uk-U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4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://st-im.kinopoisk.ru/im/kadr/1/2/2/kinopoisk.ru-Star-Wars_3A-Episode-I-The-Phantom-Menace-1226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002861"/>
            <a:ext cx="4139952" cy="4855139"/>
          </a:xfrm>
          <a:prstGeom prst="rect">
            <a:avLst/>
          </a:prstGeom>
          <a:noFill/>
        </p:spPr>
      </p:pic>
      <p:pic>
        <p:nvPicPr>
          <p:cNvPr id="21508" name="Picture 7" descr="marlon_brando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148064" cy="3717032"/>
          </a:xfrm>
          <a:noFill/>
        </p:spPr>
      </p:pic>
      <p:sp>
        <p:nvSpPr>
          <p:cNvPr id="553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115616" y="2852936"/>
            <a:ext cx="3168352" cy="581224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Марлон</a:t>
            </a: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Брандо</a:t>
            </a: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 "</a:t>
            </a:r>
            <a:r>
              <a:rPr lang="ru-RU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Апокаліпсис</a:t>
            </a: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сьогодні</a:t>
            </a: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"</a:t>
            </a:r>
            <a:endParaRPr lang="uk-UA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79950" y="1"/>
            <a:ext cx="4464050" cy="2060847"/>
          </a:xfr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200" dirty="0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 сімдесятих роках з'являється поняття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блокбастера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- фільму з великим бюджетом і великими касовими зборами. Серед перших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блокбастерів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Голівуду називають "Щелепи" і "Зоряні війни</a:t>
            </a:r>
            <a:r>
              <a:rPr lang="uk-UA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".</a:t>
            </a:r>
          </a:p>
        </p:txBody>
      </p:sp>
      <p:pic>
        <p:nvPicPr>
          <p:cNvPr id="21510" name="Picture 6" descr="http://www.film.ru/img/afisha/STRWRS1/450/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93637"/>
            <a:ext cx="5148064" cy="326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6" descr="star_wars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73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uk-U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знімальному майданчику "Зоряних воєн". </a:t>
            </a:r>
            <a:r>
              <a:rPr lang="uk-UA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Марк</a:t>
            </a:r>
            <a:r>
              <a:rPr lang="uk-U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Хемілл</a:t>
            </a:r>
            <a:r>
              <a:rPr lang="uk-U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Люк </a:t>
            </a:r>
            <a:r>
              <a:rPr lang="uk-UA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Скайвокер</a:t>
            </a:r>
            <a:r>
              <a:rPr lang="uk-U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Джордж </a:t>
            </a:r>
            <a:r>
              <a:rPr lang="uk-UA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Лукас</a:t>
            </a:r>
            <a:r>
              <a:rPr lang="uk-U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режисер фільму, Керрі Фішер - принцеса Лея, </a:t>
            </a:r>
            <a:r>
              <a:rPr lang="uk-UA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Харрісон</a:t>
            </a:r>
            <a:r>
              <a:rPr lang="uk-U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Форд - </a:t>
            </a:r>
            <a:r>
              <a:rPr lang="uk-UA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Хан</a:t>
            </a:r>
            <a:r>
              <a:rPr lang="uk-U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Соло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7" descr="arnold_schwarzenegger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4860032" cy="3832339"/>
          </a:xfrm>
          <a:noFill/>
        </p:spPr>
      </p:pic>
      <p:sp>
        <p:nvSpPr>
          <p:cNvPr id="593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" y="260648"/>
            <a:ext cx="2411760" cy="1008112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1400" b="0" dirty="0" smtClean="0">
                <a:solidFill>
                  <a:schemeClr val="tx1"/>
                </a:solidFill>
                <a:effectLst/>
              </a:rPr>
              <a:t>Арнольд Шварценеггер у </a:t>
            </a:r>
            <a:r>
              <a:rPr lang="ru-RU" sz="1400" b="0" dirty="0" err="1" smtClean="0">
                <a:solidFill>
                  <a:schemeClr val="tx1"/>
                </a:solidFill>
                <a:effectLst/>
              </a:rPr>
              <a:t>фільмі</a:t>
            </a:r>
            <a:r>
              <a:rPr lang="ru-RU" sz="1400" b="0" dirty="0" smtClean="0">
                <a:solidFill>
                  <a:schemeClr val="tx1"/>
                </a:solidFill>
                <a:effectLst/>
              </a:rPr>
              <a:t> "</a:t>
            </a:r>
            <a:r>
              <a:rPr lang="ru-RU" sz="1400" b="0" dirty="0" err="1" smtClean="0">
                <a:solidFill>
                  <a:schemeClr val="tx1"/>
                </a:solidFill>
                <a:effectLst/>
              </a:rPr>
              <a:t>Термінатор</a:t>
            </a:r>
            <a:r>
              <a:rPr lang="ru-RU" sz="1400" b="0" dirty="0" smtClean="0">
                <a:solidFill>
                  <a:schemeClr val="tx1"/>
                </a:solidFill>
                <a:effectLst/>
              </a:rPr>
              <a:t> 2: </a:t>
            </a:r>
            <a:r>
              <a:rPr lang="ru-RU" sz="1400" b="0" dirty="0" err="1" smtClean="0">
                <a:solidFill>
                  <a:schemeClr val="tx1"/>
                </a:solidFill>
                <a:effectLst/>
              </a:rPr>
              <a:t>Судний</a:t>
            </a:r>
            <a:r>
              <a:rPr lang="ru-RU" sz="1400" b="0" dirty="0" smtClean="0">
                <a:solidFill>
                  <a:schemeClr val="tx1"/>
                </a:solidFill>
                <a:effectLst/>
              </a:rPr>
              <a:t> день"</a:t>
            </a:r>
            <a:endParaRPr lang="uk-UA" sz="1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20072" y="260648"/>
            <a:ext cx="3779912" cy="2591569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pPr indent="127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00000"/>
                </a:solidFill>
                <a:effectLst/>
              </a:rPr>
              <a:t>Сучасний американський</a:t>
            </a:r>
          </a:p>
          <a:p>
            <a:pPr indent="127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00000"/>
                </a:solidFill>
                <a:effectLst/>
              </a:rPr>
              <a:t>кінематограф - це в першу чергу  видовищні фільми з бюджетом у десятки і сотні мільйонів доларів. </a:t>
            </a:r>
          </a:p>
          <a:p>
            <a:pPr indent="127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00000"/>
                </a:solidFill>
                <a:effectLst/>
              </a:rPr>
              <a:t>Значною мірою успіх фільму в прокаті залежить від </a:t>
            </a:r>
            <a:r>
              <a:rPr lang="uk-UA" sz="1600" dirty="0" err="1" smtClean="0">
                <a:solidFill>
                  <a:srgbClr val="000000"/>
                </a:solidFill>
                <a:effectLst/>
              </a:rPr>
              <a:t>знявшися</a:t>
            </a:r>
            <a:r>
              <a:rPr lang="uk-UA" sz="1600" dirty="0" smtClean="0">
                <a:solidFill>
                  <a:srgbClr val="000000"/>
                </a:solidFill>
                <a:effectLst/>
              </a:rPr>
              <a:t> в ньому "зірок" - відомих акторів,</a:t>
            </a:r>
            <a:r>
              <a:rPr lang="en-US" sz="1600" dirty="0" smtClean="0">
                <a:solidFill>
                  <a:srgbClr val="000000"/>
                </a:solidFill>
                <a:effectLst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effectLst/>
              </a:rPr>
              <a:t>що полюбилися глядачам. Проте існує в США і </a:t>
            </a:r>
            <a:r>
              <a:rPr lang="en-US" sz="1600" dirty="0" smtClean="0">
                <a:solidFill>
                  <a:srgbClr val="000000"/>
                </a:solidFill>
                <a:effectLst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effectLst/>
              </a:rPr>
              <a:t>"незалежне кіно". Як правило,це </a:t>
            </a:r>
            <a:r>
              <a:rPr lang="uk-UA" sz="1600" dirty="0" err="1" smtClean="0">
                <a:solidFill>
                  <a:srgbClr val="000000"/>
                </a:solidFill>
                <a:effectLst/>
              </a:rPr>
              <a:t>малобюджетні</a:t>
            </a:r>
            <a:r>
              <a:rPr lang="uk-UA" sz="1600" dirty="0" smtClean="0">
                <a:solidFill>
                  <a:srgbClr val="000000"/>
                </a:solidFill>
                <a:effectLst/>
              </a:rPr>
              <a:t> фільми, зняті маловідомими режисерами. </a:t>
            </a:r>
          </a:p>
        </p:txBody>
      </p:sp>
      <p:pic>
        <p:nvPicPr>
          <p:cNvPr id="23558" name="Picture 6" descr="http://image.tsn.ua/media/images2/original/Dec2012/38371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3"/>
            <a:ext cx="4716016" cy="3933057"/>
          </a:xfrm>
          <a:prstGeom prst="rect">
            <a:avLst/>
          </a:prstGeom>
          <a:noFill/>
        </p:spPr>
      </p:pic>
      <p:pic>
        <p:nvPicPr>
          <p:cNvPr id="23560" name="Picture 8" descr="http://s1.okino.ua/films/i/5/3/6/okino.ua-terminator-the-99536-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4499992" cy="5218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6" descr="avatar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14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11560" y="692696"/>
            <a:ext cx="3672408" cy="3068414"/>
          </a:xfrm>
          <a:prstGeom prst="ellipse">
            <a:avLst/>
          </a:prstGeom>
          <a:solidFill>
            <a:srgbClr val="FFFFFF">
              <a:alpha val="20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sz="2400" dirty="0" smtClean="0">
                <a:solidFill>
                  <a:srgbClr val="000000"/>
                </a:solidFill>
                <a:effectLst/>
              </a:rPr>
              <a:t/>
            </a:r>
            <a:br>
              <a:rPr lang="en-GB" sz="2400" dirty="0" smtClean="0">
                <a:solidFill>
                  <a:srgbClr val="000000"/>
                </a:solidFill>
                <a:effectLst/>
              </a:rPr>
            </a:br>
            <a:r>
              <a:rPr lang="en-GB" sz="3200" b="0" dirty="0" smtClean="0">
                <a:solidFill>
                  <a:srgbClr val="000000"/>
                </a:solidFill>
                <a:effectLst/>
              </a:rPr>
              <a:t>“</a:t>
            </a:r>
            <a:r>
              <a:rPr lang="ru-RU" sz="3200" b="0" dirty="0" err="1" smtClean="0">
                <a:solidFill>
                  <a:srgbClr val="000000"/>
                </a:solidFill>
                <a:effectLst/>
              </a:rPr>
              <a:t>Аватар</a:t>
            </a:r>
            <a:r>
              <a:rPr lang="en-GB" sz="3200" b="0" dirty="0" smtClean="0">
                <a:solidFill>
                  <a:srgbClr val="000000"/>
                </a:solidFill>
                <a:effectLst/>
              </a:rPr>
              <a:t>”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uk-UA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876925"/>
            <a:ext cx="8229600" cy="7381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Премія "Оскар" - вища нагорода в кінематографі США</a:t>
            </a:r>
            <a:endParaRPr lang="uk-UA" sz="2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5603" name="Picture 4" descr="osc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6092825"/>
            <a:ext cx="8351838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Голлівуд, Лос-Анджелес, Каліфорнія. Тут роблять американське кіно</a:t>
            </a:r>
            <a:endParaRPr lang="uk-UA" sz="2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123" name="Picture 6" descr="hollywood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034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9552" y="5857875"/>
            <a:ext cx="3744912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err="1" smtClean="0">
                <a:solidFill>
                  <a:srgbClr val="000000"/>
                </a:solidFill>
                <a:effectLst/>
              </a:rPr>
              <a:t>Чарлі</a:t>
            </a:r>
            <a:r>
              <a:rPr lang="ru-RU" sz="200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</a:rPr>
              <a:t>Чаплін</a:t>
            </a:r>
            <a:r>
              <a:rPr lang="ru-RU" sz="200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</a:rPr>
              <a:t>- артист </a:t>
            </a:r>
            <a:r>
              <a:rPr lang="ru-RU" sz="2000" dirty="0" err="1" smtClean="0">
                <a:solidFill>
                  <a:srgbClr val="000000"/>
                </a:solidFill>
                <a:effectLst/>
              </a:rPr>
              <a:t>епохи</a:t>
            </a:r>
            <a:r>
              <a:rPr lang="ru-RU" sz="200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</a:rPr>
              <a:t>німого</a:t>
            </a:r>
            <a:r>
              <a:rPr lang="ru-RU" sz="200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/>
              </a:rPr>
              <a:t>кіно</a:t>
            </a:r>
            <a:endParaRPr lang="uk-UA" sz="20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76056" y="332656"/>
            <a:ext cx="4067944" cy="3024336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Arial" charset="0"/>
              </a:rPr>
              <a:t>У 1910 році кінокомпанія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Arial" charset="0"/>
              </a:rPr>
              <a:t>Biograph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Arial" charset="0"/>
              </a:rPr>
              <a:t> , одна з провідних у США в той час , вперше знімала фільм в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Arial" charset="0"/>
              </a:rPr>
              <a:t>Лос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Arial" charset="0"/>
              </a:rPr>
              <a:t> -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Arial" charset="0"/>
              </a:rPr>
              <a:t>Анджелесі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Arial" charset="0"/>
              </a:rPr>
              <a:t> , Каліфорнія. Режисерові Девіду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Arial" charset="0"/>
              </a:rPr>
              <a:t>Гріффіту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Arial" charset="0"/>
              </a:rPr>
              <a:t> сподобався своїми мальовничими ландшафтами розташований неподалік від міста. Першим фільмом , знятим у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Arial" charset="0"/>
              </a:rPr>
              <a:t>Голлівуді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Arial" charset="0"/>
              </a:rPr>
              <a:t> , стала картина " У старій Каліфорнії " </a:t>
            </a:r>
          </a:p>
        </p:txBody>
      </p:sp>
      <p:pic>
        <p:nvPicPr>
          <p:cNvPr id="6148" name="Picture 7" descr="charlie_chaplin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003800" cy="573325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1584176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>
              <a:defRPr/>
            </a:pPr>
            <a:r>
              <a:rPr lang="uk-UA" sz="2000" b="0" i="1" dirty="0" smtClean="0">
                <a:solidFill>
                  <a:srgbClr val="000000"/>
                </a:solidFill>
                <a:effectLst/>
                <a:latin typeface="Arial" charset="0"/>
              </a:rPr>
              <a:t>Залучені м'яким кліматом Каліфорнії , великою кількістю сонячного світла , що дозволяв знімати фільми під </a:t>
            </a:r>
            <a:r>
              <a:rPr lang="uk-UA" sz="2000" b="0" dirty="0" smtClean="0">
                <a:solidFill>
                  <a:srgbClr val="000000"/>
                </a:solidFill>
                <a:effectLst/>
                <a:latin typeface="Arial" charset="0"/>
              </a:rPr>
              <a:t>відкритим</a:t>
            </a:r>
            <a:r>
              <a:rPr lang="uk-UA" sz="2000" b="0" i="1" dirty="0" smtClean="0">
                <a:solidFill>
                  <a:srgbClr val="000000"/>
                </a:solidFill>
                <a:effectLst/>
                <a:latin typeface="Arial" charset="0"/>
              </a:rPr>
              <a:t> небом цілий рік, мальовничими та різноманітні пейзажами , а також віддаленістю від </a:t>
            </a:r>
            <a:r>
              <a:rPr lang="uk-UA" sz="2000" b="0" i="1" dirty="0" err="1" smtClean="0">
                <a:solidFill>
                  <a:srgbClr val="000000"/>
                </a:solidFill>
                <a:effectLst/>
                <a:latin typeface="Arial" charset="0"/>
              </a:rPr>
              <a:t>Нью</a:t>
            </a:r>
            <a:r>
              <a:rPr lang="uk-UA" sz="2000" b="0" i="1" dirty="0" smtClean="0">
                <a:solidFill>
                  <a:srgbClr val="000000"/>
                </a:solidFill>
                <a:effectLst/>
                <a:latin typeface="Arial" charset="0"/>
              </a:rPr>
              <a:t> - Йорка і Едісона , в </a:t>
            </a:r>
            <a:r>
              <a:rPr lang="uk-UA" sz="2000" b="0" i="1" dirty="0" err="1" smtClean="0">
                <a:solidFill>
                  <a:srgbClr val="000000"/>
                </a:solidFill>
                <a:effectLst/>
                <a:latin typeface="Arial" charset="0"/>
              </a:rPr>
              <a:t>Лос</a:t>
            </a:r>
            <a:r>
              <a:rPr lang="uk-UA" sz="2000" b="0" i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uk-UA" sz="2000" b="0" i="1" dirty="0" err="1" smtClean="0">
                <a:solidFill>
                  <a:srgbClr val="000000"/>
                </a:solidFill>
                <a:effectLst/>
                <a:latin typeface="Arial" charset="0"/>
              </a:rPr>
              <a:t>-Анджелес</a:t>
            </a:r>
            <a:r>
              <a:rPr lang="uk-UA" sz="2000" b="0" i="1" dirty="0" smtClean="0">
                <a:solidFill>
                  <a:srgbClr val="000000"/>
                </a:solidFill>
                <a:effectLst/>
                <a:latin typeface="Arial" charset="0"/>
              </a:rPr>
              <a:t> кинулися практично всі виробники кінофільмів</a:t>
            </a:r>
            <a:r>
              <a:rPr lang="uk-UA" sz="1800" b="0" i="1" dirty="0" smtClean="0">
                <a:solidFill>
                  <a:srgbClr val="000000"/>
                </a:solidFill>
                <a:effectLst/>
                <a:latin typeface="Arial" charset="0"/>
              </a:rPr>
              <a:t>.</a:t>
            </a:r>
            <a:endParaRPr lang="ru-RU" sz="1800" b="0" dirty="0">
              <a:effectLst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237412" cy="482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5643563"/>
            <a:ext cx="4500563" cy="1214437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Мері Пікфорд - знаменита актриса німого кіно , володарка премії "Оскар"</a:t>
            </a:r>
            <a:endParaRPr lang="uk-UA" sz="1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88913"/>
            <a:ext cx="4859337" cy="3096071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400" dirty="0" smtClean="0">
                <a:solidFill>
                  <a:srgbClr val="000000"/>
                </a:solidFill>
                <a:effectLst/>
              </a:rPr>
              <a:t>Це була ера німого кіно, яке знаменитий кінорежисер Альфред </a:t>
            </a:r>
            <a:r>
              <a:rPr lang="uk-UA" sz="2400" dirty="0" err="1" smtClean="0">
                <a:solidFill>
                  <a:srgbClr val="000000"/>
                </a:solidFill>
                <a:effectLst/>
              </a:rPr>
              <a:t>Хічкок</a:t>
            </a:r>
            <a:r>
              <a:rPr lang="uk-UA" sz="2400" dirty="0" smtClean="0">
                <a:solidFill>
                  <a:srgbClr val="000000"/>
                </a:solidFill>
                <a:effectLst/>
              </a:rPr>
              <a:t> називав " найчистішою формою кінематографа " . Німе кіно подарувало світові таких зірок, як Чарльз </a:t>
            </a:r>
            <a:r>
              <a:rPr lang="uk-UA" sz="2400" dirty="0" err="1" smtClean="0">
                <a:solidFill>
                  <a:srgbClr val="000000"/>
                </a:solidFill>
                <a:effectLst/>
              </a:rPr>
              <a:t>Спенсер</a:t>
            </a:r>
            <a:r>
              <a:rPr lang="uk-UA" sz="2400" dirty="0" smtClean="0">
                <a:solidFill>
                  <a:srgbClr val="000000"/>
                </a:solidFill>
                <a:effectLst/>
              </a:rPr>
              <a:t> "Чарлі" Чаплін , Мері </a:t>
            </a:r>
            <a:r>
              <a:rPr lang="uk-UA" sz="2400" dirty="0" err="1" smtClean="0">
                <a:solidFill>
                  <a:srgbClr val="000000"/>
                </a:solidFill>
                <a:effectLst/>
              </a:rPr>
              <a:t>Пікфорд</a:t>
            </a:r>
            <a:r>
              <a:rPr lang="uk-UA" sz="2400" dirty="0" smtClean="0">
                <a:solidFill>
                  <a:srgbClr val="000000"/>
                </a:solidFill>
                <a:effectLst/>
              </a:rPr>
              <a:t> , Дуглас </a:t>
            </a:r>
            <a:r>
              <a:rPr lang="uk-UA" sz="2400" dirty="0" err="1" smtClean="0">
                <a:solidFill>
                  <a:srgbClr val="000000"/>
                </a:solidFill>
                <a:effectLst/>
              </a:rPr>
              <a:t>Фербенкс</a:t>
            </a:r>
            <a:r>
              <a:rPr lang="uk-UA" sz="2400" dirty="0" smtClean="0">
                <a:solidFill>
                  <a:srgbClr val="000000"/>
                </a:solidFill>
                <a:effectLst/>
              </a:rPr>
              <a:t> , Бастер </a:t>
            </a:r>
            <a:r>
              <a:rPr lang="uk-UA" sz="2400" dirty="0" err="1" smtClean="0">
                <a:solidFill>
                  <a:srgbClr val="000000"/>
                </a:solidFill>
                <a:effectLst/>
              </a:rPr>
              <a:t>Кітон</a:t>
            </a:r>
            <a:r>
              <a:rPr lang="uk-UA" sz="2400" dirty="0" smtClean="0">
                <a:solidFill>
                  <a:srgbClr val="000000"/>
                </a:solidFill>
                <a:effectLst/>
              </a:rPr>
              <a:t> , </a:t>
            </a:r>
            <a:r>
              <a:rPr lang="uk-UA" sz="2400" dirty="0" err="1" smtClean="0">
                <a:solidFill>
                  <a:srgbClr val="000000"/>
                </a:solidFill>
                <a:effectLst/>
              </a:rPr>
              <a:t>Рудольфо</a:t>
            </a:r>
            <a:r>
              <a:rPr lang="uk-UA" sz="2400" dirty="0" smtClean="0">
                <a:solidFill>
                  <a:srgbClr val="000000"/>
                </a:solidFill>
                <a:effectLst/>
              </a:rPr>
              <a:t> Валентино та багатьох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effectLst/>
              </a:rPr>
              <a:t>інших. </a:t>
            </a:r>
          </a:p>
        </p:txBody>
      </p:sp>
      <p:pic>
        <p:nvPicPr>
          <p:cNvPr id="8196" name="Picture 7" descr="mary_pickford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60350"/>
            <a:ext cx="4041775" cy="5329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067175" cy="3024336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pPr algn="l">
              <a:defRPr/>
            </a:pPr>
            <a:r>
              <a:rPr lang="uk-UA" sz="1600" b="0" dirty="0" smtClean="0">
                <a:solidFill>
                  <a:srgbClr val="000000"/>
                </a:solidFill>
                <a:effectLst/>
              </a:rPr>
              <a:t>Все змінилося в середині двадцятих років XX століття. Експерименти в області синхронізації звуку з зображенням велися ще Томасом Едісоном , які намагалися об'єднати два своїх винаходи - фонограф і кінетоскоп . Багато уваги створенню звукового кіно приділяла студія </a:t>
            </a:r>
            <a:r>
              <a:rPr lang="uk-UA" sz="1600" b="0" dirty="0" err="1" smtClean="0">
                <a:solidFill>
                  <a:srgbClr val="000000"/>
                </a:solidFill>
                <a:effectLst/>
              </a:rPr>
              <a:t>Warner</a:t>
            </a:r>
            <a:r>
              <a:rPr lang="uk-UA" sz="1600" b="0" dirty="0" smtClean="0">
                <a:solidFill>
                  <a:srgbClr val="000000"/>
                </a:solidFill>
                <a:effectLst/>
              </a:rPr>
              <a:t> </a:t>
            </a:r>
            <a:r>
              <a:rPr lang="uk-UA" sz="1600" b="0" dirty="0" err="1" smtClean="0">
                <a:solidFill>
                  <a:srgbClr val="000000"/>
                </a:solidFill>
                <a:effectLst/>
              </a:rPr>
              <a:t>Brothers</a:t>
            </a:r>
            <a:r>
              <a:rPr lang="uk-UA" sz="1600" b="0" dirty="0" smtClean="0">
                <a:solidFill>
                  <a:srgbClr val="000000"/>
                </a:solidFill>
                <a:effectLst/>
              </a:rPr>
              <a:t> . У 1926 році брати </a:t>
            </a:r>
            <a:r>
              <a:rPr lang="uk-UA" sz="1600" b="0" dirty="0" err="1" smtClean="0">
                <a:solidFill>
                  <a:srgbClr val="000000"/>
                </a:solidFill>
                <a:effectLst/>
              </a:rPr>
              <a:t>Уорнер</a:t>
            </a:r>
            <a:r>
              <a:rPr lang="uk-UA" sz="1600" b="0" dirty="0" smtClean="0">
                <a:solidFill>
                  <a:srgbClr val="000000"/>
                </a:solidFill>
                <a:effectLst/>
              </a:rPr>
              <a:t> випустили перший повнометражний фільм з синхронізованими звуковими ефектами і музичним </a:t>
            </a:r>
            <a:r>
              <a:rPr lang="uk-UA" sz="1600" b="0" dirty="0" err="1" smtClean="0">
                <a:solidFill>
                  <a:srgbClr val="000000"/>
                </a:solidFill>
                <a:effectLst/>
              </a:rPr>
              <a:t>саундтреком</a:t>
            </a:r>
            <a:r>
              <a:rPr lang="uk-UA" sz="1600" b="0" dirty="0" smtClean="0">
                <a:solidFill>
                  <a:srgbClr val="000000"/>
                </a:solidFill>
                <a:effectLst/>
              </a:rPr>
              <a:t> - "Дон </a:t>
            </a:r>
            <a:r>
              <a:rPr lang="uk-UA" sz="1600" b="0" dirty="0" err="1" smtClean="0">
                <a:solidFill>
                  <a:srgbClr val="000000"/>
                </a:solidFill>
                <a:effectLst/>
              </a:rPr>
              <a:t>Жуан</a:t>
            </a:r>
            <a:r>
              <a:rPr lang="uk-UA" sz="1600" b="0" dirty="0" smtClean="0">
                <a:solidFill>
                  <a:srgbClr val="000000"/>
                </a:solidFill>
                <a:effectLst/>
              </a:rPr>
              <a:t> " .</a:t>
            </a:r>
            <a:endParaRPr lang="ru-RU" sz="1600" b="0" dirty="0">
              <a:effectLst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4488" y="0"/>
            <a:ext cx="4989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115888"/>
            <a:ext cx="4464050" cy="224676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rgbClr val="000000"/>
                </a:solidFill>
              </a:rPr>
              <a:t>6 жовтня 1927 в головному кінотеатрі кіностудії в </a:t>
            </a:r>
            <a:r>
              <a:rPr lang="uk-UA" sz="2000" dirty="0" err="1">
                <a:solidFill>
                  <a:srgbClr val="000000"/>
                </a:solidFill>
              </a:rPr>
              <a:t>Нью-</a:t>
            </a:r>
            <a:r>
              <a:rPr lang="uk-UA" sz="2000" dirty="0">
                <a:solidFill>
                  <a:srgbClr val="000000"/>
                </a:solidFill>
              </a:rPr>
              <a:t> Йорку відбулася прем'єра першого кінофільму , в якому глядачі почули акторів. Це був фільм "Співак джазу" , вихід на екрани якого фактично проголосив початок ери звукового кіно.</a:t>
            </a:r>
            <a:endParaRPr lang="ru-RU" sz="2000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25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25" y="0"/>
            <a:ext cx="5095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388" y="115888"/>
            <a:ext cx="3744912" cy="108767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000" dirty="0">
                <a:solidFill>
                  <a:srgbClr val="000000"/>
                </a:solidFill>
              </a:rPr>
              <a:t>А досить скоро , в 1935 році , на екрани вийшов перший кольоровий кінофільм - " </a:t>
            </a:r>
            <a:r>
              <a:rPr lang="uk-UA" sz="2000" dirty="0" err="1">
                <a:solidFill>
                  <a:srgbClr val="000000"/>
                </a:solidFill>
              </a:rPr>
              <a:t>Беккі</a:t>
            </a:r>
            <a:r>
              <a:rPr lang="uk-UA" sz="2000" dirty="0">
                <a:solidFill>
                  <a:srgbClr val="000000"/>
                </a:solidFill>
              </a:rPr>
              <a:t> </a:t>
            </a:r>
            <a:r>
              <a:rPr lang="uk-UA" sz="2000" dirty="0" err="1">
                <a:solidFill>
                  <a:srgbClr val="000000"/>
                </a:solidFill>
              </a:rPr>
              <a:t>Шарп</a:t>
            </a:r>
            <a:r>
              <a:rPr lang="uk-UA" sz="2000" dirty="0">
                <a:solidFill>
                  <a:srgbClr val="000000"/>
                </a:solidFill>
              </a:rPr>
              <a:t> " 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7">
      <a:dk1>
        <a:srgbClr val="7F6737"/>
      </a:dk1>
      <a:lt1>
        <a:srgbClr val="FFFFFF"/>
      </a:lt1>
      <a:dk2>
        <a:srgbClr val="BFA673"/>
      </a:dk2>
      <a:lt2>
        <a:srgbClr val="E6E3AA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242</TotalTime>
  <Words>786</Words>
  <Application>Microsoft Office PowerPoint</Application>
  <PresentationFormat>Экран (4:3)</PresentationFormat>
  <Paragraphs>45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Garamond</vt:lpstr>
      <vt:lpstr>Arial</vt:lpstr>
      <vt:lpstr>Wingdings</vt:lpstr>
      <vt:lpstr>Calibri</vt:lpstr>
      <vt:lpstr>Gill Sans Ultra Bold</vt:lpstr>
      <vt:lpstr>Течение</vt:lpstr>
      <vt:lpstr>Кіно Сполучених Штатів Америки</vt:lpstr>
      <vt:lpstr>Слайд 2</vt:lpstr>
      <vt:lpstr>Голлівуд, Лос-Анджелес, Каліфорнія. Тут роблять американське кіно</vt:lpstr>
      <vt:lpstr>Чарлі Чаплін - артист епохи німого кіно</vt:lpstr>
      <vt:lpstr>Залучені м'яким кліматом Каліфорнії , великою кількістю сонячного світла , що дозволяв знімати фільми під відкритим небом цілий рік, мальовничими та різноманітні пейзажами , а також віддаленістю від Нью - Йорка і Едісона , в Лос -Анджелес кинулися практично всі виробники кінофільмів.</vt:lpstr>
      <vt:lpstr>Мері Пікфорд - знаменита актриса німого кіно , володарка премії "Оскар"</vt:lpstr>
      <vt:lpstr>Все змінилося в середині двадцятих років XX століття. Експерименти в області синхронізації звуку з зображенням велися ще Томасом Едісоном , які намагалися об'єднати два своїх винаходи - фонограф і кінетоскоп . Багато уваги створенню звукового кіно приділяла студія Warner Brothers . У 1926 році брати Уорнер випустили перший повнометражний фільм з синхронізованими звуковими ефектами і музичним саундтреком - "Дон Жуан " .</vt:lpstr>
      <vt:lpstr>Слайд 8</vt:lpstr>
      <vt:lpstr>Слайд 9</vt:lpstr>
      <vt:lpstr>Прем'єра першого звукового фільму - "Співак джазу". Нью-Йорк, 1927 рік</vt:lpstr>
      <vt:lpstr>Кінг-Конг на вершині Емпайр Стейт Білдінг. Кадр з фільму 1933 рік</vt:lpstr>
      <vt:lpstr>Слайд 12</vt:lpstr>
      <vt:lpstr>Слайд 13</vt:lpstr>
      <vt:lpstr>Слайд 14</vt:lpstr>
      <vt:lpstr>Слайд 15</vt:lpstr>
      <vt:lpstr>Слайд 16</vt:lpstr>
      <vt:lpstr>Альфред Хічкок на знімальному майданчику фільму "Птахи"</vt:lpstr>
      <vt:lpstr>Слайд 18</vt:lpstr>
      <vt:lpstr>Слайд 19</vt:lpstr>
      <vt:lpstr>Слайд 20</vt:lpstr>
      <vt:lpstr>Марлон Брандо в "Апокаліпсис сьогодні"</vt:lpstr>
      <vt:lpstr>На знімальному майданчику "Зоряних воєн". Марк Хемілл - Люк Скайвокер, Джордж Лукас - режисер фільму, Керрі Фішер - принцеса Лея, Харрісон Форд - Хан Соло</vt:lpstr>
      <vt:lpstr>Арнольд Шварценеггер у фільмі "Термінатор 2: Судний день"</vt:lpstr>
      <vt:lpstr>  “Аватар”  </vt:lpstr>
      <vt:lpstr>Премія "Оскар" - вища нагорода в кінематографі США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Кіно Сполучених Штатів Америки</dc:title>
  <dc:creator>ANNA</dc:creator>
  <cp:lastModifiedBy>1</cp:lastModifiedBy>
  <cp:revision>21</cp:revision>
  <dcterms:created xsi:type="dcterms:W3CDTF">2013-11-25T18:34:47Z</dcterms:created>
  <dcterms:modified xsi:type="dcterms:W3CDTF">2013-12-18T14:45:48Z</dcterms:modified>
</cp:coreProperties>
</file>