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2" r:id="rId3"/>
  </p:sldMasterIdLst>
  <p:notesMasterIdLst>
    <p:notesMasterId r:id="rId16"/>
  </p:notesMasterIdLst>
  <p:handoutMasterIdLst>
    <p:handoutMasterId r:id="rId17"/>
  </p:handoutMasterIdLst>
  <p:sldIdLst>
    <p:sldId id="258" r:id="rId4"/>
    <p:sldId id="260" r:id="rId5"/>
    <p:sldId id="261" r:id="rId6"/>
    <p:sldId id="262" r:id="rId7"/>
    <p:sldId id="263" r:id="rId8"/>
    <p:sldId id="264" r:id="rId9"/>
    <p:sldId id="277" r:id="rId10"/>
    <p:sldId id="278" r:id="rId11"/>
    <p:sldId id="279" r:id="rId12"/>
    <p:sldId id="271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2EDF69FB-B433-448D-B495-48942950DB86}">
          <p14:sldIdLst>
            <p14:sldId id="258"/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6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A06"/>
    <a:srgbClr val="2E0000"/>
    <a:srgbClr val="7E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02"/>
    </p:cViewPr>
  </p:sorterViewPr>
  <p:notesViewPr>
    <p:cSldViewPr>
      <p:cViewPr varScale="1">
        <p:scale>
          <a:sx n="52" d="100"/>
          <a:sy n="52" d="100"/>
        </p:scale>
        <p:origin x="-271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7CA2F-CCF0-42F4-ADF7-1154473BC295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7669D-64CB-4FAD-97C7-8EFCBF3DE2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1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9A054-69EE-4E66-9C85-67DED16BB683}" type="datetimeFigureOut">
              <a:rPr lang="uk-UA" smtClean="0"/>
              <a:pPr/>
              <a:t>30.03.2014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4749B-B487-4217-AB30-CE54142E085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785794"/>
            <a:ext cx="5572164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000372"/>
            <a:ext cx="5572164" cy="571504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41658"/>
            <a:ext cx="6096596" cy="30150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940152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0960" y="1937229"/>
            <a:ext cx="8357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2800" b="1" i="1" kern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Епіграф:</a:t>
            </a:r>
            <a:endParaRPr lang="ru-RU" sz="2800" b="1" i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uk-UA" sz="2800" b="1" i="1" kern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Від чорного минулого через криваве теперішнє – до золотого</a:t>
            </a:r>
            <a:r>
              <a:rPr lang="uk-UA" sz="2800" b="1" i="1" kern="12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uk-UA" sz="2800" b="1" i="1" kern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майбутнього</a:t>
            </a:r>
            <a:r>
              <a:rPr lang="uk-UA" sz="2400" b="1" i="1" kern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-180528" y="18827"/>
            <a:ext cx="9324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Економіко – географічна характеристика Німеччини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CB91-71E9-482A-A219-8D1056A19FF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3ACB-E846-4F65-850B-1975CED86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08DD-D9B9-4491-B4E1-8C796F2491FC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75CA-59B0-4F13-A331-A8985859C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386D-FA3B-4914-A2C6-C98DF1DA0ABD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2F4BC-7748-4D06-B736-F2D82AACE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9AC0-7C25-44AE-BA05-70FA60B03C7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A544-02C8-4427-B1A5-A1C4B605C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B337-CB0D-4766-985D-83493A1F4215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C49A-83E4-4F67-9347-E79CE4057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2BD6-D2A5-4A40-B975-E1F85E9A148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77B0-F17E-4811-B8E5-8F64FAF39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02D0D-5DA2-47F9-AE19-C69D4A7E9A5F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4BDC-C3B0-463D-A309-837B26022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B4555-268F-491A-8A2F-825A57C5C007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2796F-28C5-4525-984C-E48787828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F4D3-CE9A-475A-B1AA-6003FE83DDF0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EB316-D5D4-4D85-B7FB-2DEC632E6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3C24-D80E-4228-927E-FED4C8B34ECB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523A-B0EA-4F07-8431-680738E8D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ECB1-B0BD-48A4-A86A-6EDD5A75494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7493-42AE-4930-A129-E61C72F5C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5CB91-71E9-482A-A219-8D1056A19FF8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63ACB-E846-4F65-850B-1975CED86A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308DD-D9B9-4491-B4E1-8C796F2491FC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B75CA-59B0-4F13-A331-A8985859C3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4386D-FA3B-4914-A2C6-C98DF1DA0ABD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2F4BC-7748-4D06-B736-F2D82AACE5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5B9AC0-7C25-44AE-BA05-70FA60B03C76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0A544-02C8-4427-B1A5-A1C4B605CA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0B337-CB0D-4766-985D-83493A1F4215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6C49A-83E4-4F67-9347-E79CE4057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32BD6-D2A5-4A40-B975-E1F85E9A1488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077B0-F17E-4811-B8E5-8F64FAF390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02D0D-5DA2-47F9-AE19-C69D4A7E9A5F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94BDC-C3B0-463D-A309-837B260229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B4555-268F-491A-8A2F-825A57C5C007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2796F-28C5-4525-984C-E487878284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AF4D3-CE9A-475A-B1AA-6003FE83DDF0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EB316-D5D4-4D85-B7FB-2DEC632E64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D3C24-D80E-4228-927E-FED4C8B34ECB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8523A-B0EA-4F07-8431-680738E8D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ECB1-B0BD-48A4-A86A-6EDD5A754948}" type="datetimeFigureOut">
              <a:rPr lang="ru-RU" smtClean="0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E7493-42AE-4930-A129-E61C72F5CA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uk-UA" dirty="0" smtClean="0"/>
              <a:t>ЕКОНОМІКО-ГЕОГРАФІЧНА</a:t>
            </a:r>
            <a:br>
              <a:rPr lang="uk-UA" dirty="0" smtClean="0"/>
            </a:br>
            <a:r>
              <a:rPr lang="uk-UA" dirty="0" smtClean="0"/>
              <a:t>ХАРАКТЕРИСТИКА НІМЕЧЧИНИ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4176464" cy="259228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940152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788024" y="2060848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2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Епіграф:</a:t>
            </a:r>
            <a:endParaRPr lang="ru-RU" sz="28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uk-UA" sz="2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Від чорного минулого через криваве теперішнє – до золотого</a:t>
            </a:r>
            <a:r>
              <a:rPr lang="uk-UA" sz="28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2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майбутнього</a:t>
            </a:r>
            <a:r>
              <a:rPr lang="uk-UA" sz="24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2400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1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17375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DE5599A-7728-4742-A023-455DF6C23F7B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B8E7FF-2811-4BDF-819F-907348A91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ient-s-design-are-welcome-font-b-JAPAN-b-font-font-b-flag-b-font-f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1"/>
            <a:ext cx="6863184" cy="37861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71736" y="214290"/>
            <a:ext cx="65722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Загальна</a:t>
            </a:r>
          </a:p>
          <a:p>
            <a:pPr algn="r"/>
            <a:r>
              <a:rPr lang="uk-UA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характеристика</a:t>
            </a:r>
          </a:p>
          <a:p>
            <a:pPr algn="r"/>
            <a:r>
              <a:rPr lang="uk-UA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Японії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982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ГОСПОДАРСТВО ЯПОНІЇ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642918"/>
            <a:ext cx="9001156" cy="602644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Зовнішньоекономічні зв'язки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ﻙ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Японія займає одне з провідних місць у міжнародних економічних відносинах. Вона виступає найбільшої капіталі 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товароекспортірующей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країною. На неї припадає 7,2% світового обсягу закордонних прямих капіталовкладень і 6,2% світового експорту. За обсягом експорту товарів і послуг вона поступається США та Німеччини.</a:t>
            </a:r>
          </a:p>
          <a:p>
            <a:pPr>
              <a:buFont typeface="Times New Roman" pitchFamily="18" charset="0"/>
              <a:buChar char="ﻙ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виділяє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міжнародними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програмами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ﻙ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Крім того, активно розвиваються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Українсько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– Японські міжнародні відносини.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Flag-Pins-Japan-Ukraine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000" y="2928934"/>
            <a:ext cx="4613678" cy="3690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2747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ЯПОНІЇ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Культура Японії має велику кількість речових культурних надбань. Серед них прекрасні зразки образотворчого мистецтва давнини, шедеври архітектури і скульптури, світові пам'ятники японської поезії, літератури та драматургії, пам'ятки садового будівництва тощо. Поряд з ними існує багата спадщина японської культури релігійної та філософської думки, так званих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неречових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культурних надбань.</a:t>
            </a:r>
          </a:p>
          <a:p>
            <a:pPr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001-001-Delovaja-kultura-v-JApon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29198"/>
            <a:ext cx="2571736" cy="1928802"/>
          </a:xfrm>
          <a:prstGeom prst="rect">
            <a:avLst/>
          </a:prstGeom>
        </p:spPr>
      </p:pic>
      <p:pic>
        <p:nvPicPr>
          <p:cNvPr id="10" name="Рисунок 9" descr="kendo_pi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665" y="3714752"/>
            <a:ext cx="2740335" cy="1824022"/>
          </a:xfrm>
          <a:prstGeom prst="rect">
            <a:avLst/>
          </a:prstGeom>
        </p:spPr>
      </p:pic>
      <p:pic>
        <p:nvPicPr>
          <p:cNvPr id="9" name="Рисунок 8" descr="1303654540_9a5e9c2d057a.jpg.bambo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454130"/>
            <a:ext cx="2786082" cy="1514932"/>
          </a:xfrm>
          <a:prstGeom prst="rect">
            <a:avLst/>
          </a:prstGeom>
        </p:spPr>
      </p:pic>
      <p:pic>
        <p:nvPicPr>
          <p:cNvPr id="14" name="Рисунок 13" descr="kimo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920076"/>
            <a:ext cx="2428892" cy="1937924"/>
          </a:xfrm>
          <a:prstGeom prst="rect">
            <a:avLst/>
          </a:prstGeom>
        </p:spPr>
      </p:pic>
      <p:pic>
        <p:nvPicPr>
          <p:cNvPr id="8" name="Рисунок 7" descr="1276426641_1807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3471838"/>
            <a:ext cx="2357454" cy="1885963"/>
          </a:xfrm>
          <a:prstGeom prst="rect">
            <a:avLst/>
          </a:prstGeom>
        </p:spPr>
      </p:pic>
      <p:pic>
        <p:nvPicPr>
          <p:cNvPr id="11" name="Рисунок 10" descr="1342705984_s93-6317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786058"/>
            <a:ext cx="2530233" cy="178697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ПОЕЗІЯ ЯПОНІЇ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5143536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Легка одежда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На возлюбленном моем,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О </a:t>
            </a:r>
            <a:r>
              <a:rPr lang="ru-RU" sz="1800" b="1" dirty="0" err="1" smtClean="0">
                <a:solidFill>
                  <a:srgbClr val="C00000"/>
                </a:solidFill>
                <a:latin typeface="Comic Sans MS" pitchFamily="66" charset="0"/>
              </a:rPr>
              <a:t>ветер,дующий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 среди долин </a:t>
            </a:r>
            <a:r>
              <a:rPr lang="ru-RU" sz="1800" b="1" dirty="0" err="1" smtClean="0">
                <a:solidFill>
                  <a:srgbClr val="C00000"/>
                </a:solidFill>
                <a:latin typeface="Comic Sans MS" pitchFamily="66" charset="0"/>
              </a:rPr>
              <a:t>Сахо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Не дуй жестоко так до той поры,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Пока он не вернется в дом родной!</a:t>
            </a:r>
            <a:endParaRPr lang="uk-UA" sz="18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929066"/>
            <a:ext cx="4643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</a:rPr>
              <a:t>Когда, измучившись в тоске, Встречаюсь я с тобой,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</a:rPr>
              <a:t>Хотя б в минуты эти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</a:rPr>
              <a:t>Ты нежные слова скажи мне до конца,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" pitchFamily="18" charset="-127"/>
              </a:rPr>
              <a:t> Коль думаешь любить меня навеки!</a:t>
            </a:r>
            <a:endParaRPr lang="uk-UA" sz="2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Batang" pitchFamily="18" charset="-127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2666986" cy="2000240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86323"/>
            <a:ext cx="2685507" cy="2071678"/>
          </a:xfrm>
          <a:prstGeom prst="rect">
            <a:avLst/>
          </a:prstGeom>
        </p:spPr>
      </p:pic>
      <p:pic>
        <p:nvPicPr>
          <p:cNvPr id="10" name="Рисунок 9" descr="349111-2048x1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2643174" cy="1750070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142852"/>
            <a:ext cx="9144000" cy="78581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Японська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держава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86050" y="857232"/>
            <a:ext cx="6072230" cy="4786346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ﻣ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/>
              <a:t>377 944 </a:t>
            </a:r>
            <a:r>
              <a:rPr lang="uk-UA" dirty="0" err="1" smtClean="0"/>
              <a:t>км²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ﻣ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/>
              <a:t>127,5 </a:t>
            </a:r>
            <a:r>
              <a:rPr lang="uk-UA" dirty="0" err="1" smtClean="0"/>
              <a:t>млн</a:t>
            </a:r>
            <a:r>
              <a:rPr lang="uk-UA" dirty="0" smtClean="0"/>
              <a:t> осіб.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ﻣ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Столиця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Токіо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Японська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ﻣ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Основні релігії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синтоїзм і буддизм</a:t>
            </a:r>
            <a:r>
              <a:rPr lang="uk-UA" dirty="0" smtClean="0"/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устрій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Конституційна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монархія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ﻣ"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валюти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(¥) (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JPY)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ﻣ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ВВП </a:t>
            </a:r>
          </a:p>
          <a:p>
            <a:pPr>
              <a:buFontTx/>
              <a:buChar char="ﻣ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Повний$4.220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трильйонів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ﻣ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душу населення$33,100</a:t>
            </a:r>
          </a:p>
          <a:p>
            <a:pPr>
              <a:buFontTx/>
              <a:buChar char="ﻣ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jp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ﻣ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Телефонний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+81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865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387976">
            <a:off x="-167025" y="60946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日本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, 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にっぽん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/ 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にほん</a:t>
            </a:r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832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03-006-EGP-JAponi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23018"/>
            <a:ext cx="9144000" cy="633498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ЕГП Японії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4429132"/>
            <a:ext cx="56435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b="1" dirty="0" err="1" smtClean="0">
                <a:solidFill>
                  <a:srgbClr val="FF0000"/>
                </a:solidFill>
              </a:rPr>
              <a:t>Японія</a:t>
            </a:r>
            <a:r>
              <a:rPr lang="uk-UA" sz="2400" b="1" dirty="0" smtClean="0">
                <a:solidFill>
                  <a:srgbClr val="FF0000"/>
                </a:solidFill>
              </a:rPr>
              <a:t> — острівна держава. </a:t>
            </a:r>
            <a:r>
              <a:rPr lang="uk-UA" sz="2400" b="1" dirty="0" smtClean="0"/>
              <a:t>Більша частина території держави розташована на островах Хоккайдо, Хонсю, Кюсю та Сікоку, які омиваються морями Тихого океану. Крім того, їй належать ще близько 7 тис. дрібних островів.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b="1" dirty="0">
              <a:solidFill>
                <a:srgbClr val="FF0000"/>
              </a:solidFill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3817324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ПРИРОДНІ УМОВИ І РЕСУРСИ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252520" cy="5832648"/>
          </a:xfrm>
        </p:spPr>
        <p:txBody>
          <a:bodyPr>
            <a:noAutofit/>
          </a:bodyPr>
          <a:lstStyle/>
          <a:p>
            <a:pPr marL="0" indent="0">
              <a:buFont typeface="Times New Roman" pitchFamily="18" charset="0"/>
              <a:buChar char="ﻯ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бідна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мінерально-сировинні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Times New Roman" pitchFamily="18" charset="0"/>
              <a:buChar char="ﻯ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Times New Roman" pitchFamily="18" charset="0"/>
              <a:buChar char="ﻯ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Лісами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вкрито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63 %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Times New Roman" pitchFamily="18" charset="0"/>
              <a:buChar char="ﻯ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Японія — гірська країна.</a:t>
            </a:r>
          </a:p>
          <a:p>
            <a:pPr marL="0" indent="0">
              <a:buFont typeface="Times New Roman" pitchFamily="18" charset="0"/>
              <a:buChar char="ﻯ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Характерною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Times New Roman" pitchFamily="18" charset="0"/>
              <a:buChar char="ﻯ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сейсмічність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2400" b="1" dirty="0"/>
          </a:p>
        </p:txBody>
      </p:sp>
      <p:pic>
        <p:nvPicPr>
          <p:cNvPr id="10" name="Рисунок 9" descr="Pict12.12-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4818"/>
            <a:ext cx="2714612" cy="2643182"/>
          </a:xfrm>
          <a:prstGeom prst="rect">
            <a:avLst/>
          </a:prstGeom>
        </p:spPr>
      </p:pic>
      <p:pic>
        <p:nvPicPr>
          <p:cNvPr id="11" name="Рисунок 10" descr="13259439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191008"/>
            <a:ext cx="2666992" cy="2666992"/>
          </a:xfrm>
          <a:prstGeom prst="rect">
            <a:avLst/>
          </a:prstGeom>
        </p:spPr>
      </p:pic>
      <p:pic>
        <p:nvPicPr>
          <p:cNvPr id="12" name="Рисунок 11" descr="s2-516x3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416" y="4214818"/>
            <a:ext cx="3794583" cy="2643182"/>
          </a:xfrm>
          <a:prstGeom prst="rect">
            <a:avLst/>
          </a:prstGeom>
        </p:spPr>
      </p:pic>
      <p:pic>
        <p:nvPicPr>
          <p:cNvPr id="13" name="Рисунок 12" descr="загруженное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732978"/>
            <a:ext cx="3786182" cy="2510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198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429124" y="428604"/>
            <a:ext cx="4714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субтропічний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мусонний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Хокайдо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Агрокліматично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Японія розташована у вологій зоні помірного і субтропічного поясів.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Базою для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туризму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рекреації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самобутня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спадщина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291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РЕКРЕАЦІЙНІ РЕСУРСИ ЯПОНІЇ</a:t>
            </a:r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dostoprimechatelnosti-japonii-12922649173174_w514h3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430"/>
            <a:ext cx="3083248" cy="2171470"/>
          </a:xfrm>
        </p:spPr>
      </p:pic>
      <p:pic>
        <p:nvPicPr>
          <p:cNvPr id="17" name="Рисунок 16" descr="japan_p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500570"/>
            <a:ext cx="3143240" cy="2357430"/>
          </a:xfrm>
          <a:prstGeom prst="rect">
            <a:avLst/>
          </a:prstGeom>
        </p:spPr>
      </p:pic>
      <p:pic>
        <p:nvPicPr>
          <p:cNvPr id="18" name="Рисунок 17" descr="s_13039905963996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517136"/>
            <a:ext cx="3121152" cy="2340864"/>
          </a:xfrm>
          <a:prstGeom prst="rect">
            <a:avLst/>
          </a:prstGeom>
        </p:spPr>
      </p:pic>
      <p:pic>
        <p:nvPicPr>
          <p:cNvPr id="19" name="Рисунок 18" descr="Bud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54148"/>
            <a:ext cx="3071802" cy="2303852"/>
          </a:xfrm>
          <a:prstGeom prst="rect">
            <a:avLst/>
          </a:prstGeom>
        </p:spPr>
      </p:pic>
      <p:pic>
        <p:nvPicPr>
          <p:cNvPr id="20" name="Рисунок 19" descr="0d0c1b3ecee81993150a588c1ccb8cb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1" y="2357430"/>
            <a:ext cx="3220495" cy="2188472"/>
          </a:xfrm>
          <a:prstGeom prst="rect">
            <a:avLst/>
          </a:prstGeom>
        </p:spPr>
      </p:pic>
      <p:pic>
        <p:nvPicPr>
          <p:cNvPr id="21" name="Рисунок 20" descr="1-yaponia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479" y="2357430"/>
            <a:ext cx="2857521" cy="21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8220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19298" cy="57148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НАСЕЛЕННЯ ЯПОНІЇ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14876" y="785794"/>
            <a:ext cx="4429124" cy="3071834"/>
          </a:xfrm>
        </p:spPr>
        <p:txBody>
          <a:bodyPr>
            <a:normAutofit lnSpcReduction="10000"/>
          </a:bodyPr>
          <a:lstStyle/>
          <a:p>
            <a:pPr>
              <a:buFont typeface="Times New Roman" pitchFamily="18" charset="0"/>
              <a:buChar char="ﻏ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сформувався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ﻏ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99,4 %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ﻏ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густонаселена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337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км2).</a:t>
            </a:r>
          </a:p>
          <a:p>
            <a:pPr>
              <a:buFont typeface="Times New Roman" pitchFamily="18" charset="0"/>
              <a:buChar char="ﻏ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найурбанізованіших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78 %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проживає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Times New Roman" pitchFamily="18" charset="0"/>
              <a:buChar char="ﻏ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десять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міст-мільйонерів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Times New Roman" pitchFamily="18" charset="0"/>
              <a:buChar char="ﻏ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Зайнято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66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(52 %)</a:t>
            </a:r>
          </a:p>
          <a:p>
            <a:pPr>
              <a:buFont typeface="Times New Roman" pitchFamily="18" charset="0"/>
              <a:buChar char="ﻏ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характерна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незначна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безробітних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(1,3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2908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0373"/>
            <a:ext cx="4578815" cy="2571768"/>
          </a:xfrm>
          <a:prstGeom prst="rect">
            <a:avLst/>
          </a:prstGeom>
        </p:spPr>
      </p:pic>
      <p:pic>
        <p:nvPicPr>
          <p:cNvPr id="11" name="Рисунок 10" descr="b_35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76446"/>
            <a:ext cx="4572001" cy="2881554"/>
          </a:xfrm>
          <a:prstGeom prst="rect">
            <a:avLst/>
          </a:prstGeom>
        </p:spPr>
      </p:pic>
      <p:pic>
        <p:nvPicPr>
          <p:cNvPr id="12" name="Рисунок 11" descr="jap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54280"/>
            <a:ext cx="1785918" cy="1303720"/>
          </a:xfrm>
          <a:prstGeom prst="rect">
            <a:avLst/>
          </a:prstGeom>
        </p:spPr>
      </p:pic>
      <p:pic>
        <p:nvPicPr>
          <p:cNvPr id="13" name="Рисунок 12" descr="image-12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4356"/>
            <a:ext cx="4552950" cy="2286000"/>
          </a:xfrm>
          <a:prstGeom prst="rect">
            <a:avLst/>
          </a:prstGeom>
        </p:spPr>
      </p:pic>
      <p:pic>
        <p:nvPicPr>
          <p:cNvPr id="14" name="Рисунок 13" descr="AJDJ_banner_japan_geis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9" y="5520680"/>
            <a:ext cx="2786082" cy="1337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5226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71435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ГОСПОДАРСТВО ЯПОНІЇ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58" y="642918"/>
            <a:ext cx="5072098" cy="578647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ЗАГАЛЬНІ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РИСИ</a:t>
            </a:r>
          </a:p>
          <a:p>
            <a:pPr>
              <a:buFontTx/>
              <a:buChar char="ﻻ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воєнну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поразку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50-х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60-х роках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швидкий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названий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японським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дивом». </a:t>
            </a:r>
          </a:p>
          <a:p>
            <a:pPr>
              <a:buFontTx/>
              <a:buChar char="ﻻ"/>
            </a:pPr>
            <a:r>
              <a:rPr lang="ru-RU" sz="1800" dirty="0" err="1" smtClean="0"/>
              <a:t>Займаючи</a:t>
            </a:r>
            <a:r>
              <a:rPr lang="ru-RU" sz="1800" dirty="0" smtClean="0"/>
              <a:t> 0,3%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маючи</a:t>
            </a:r>
            <a:r>
              <a:rPr lang="ru-RU" sz="1800" dirty="0" smtClean="0"/>
              <a:t> 2,2% </a:t>
            </a:r>
            <a:r>
              <a:rPr lang="ru-RU" sz="1800" dirty="0" err="1" smtClean="0"/>
              <a:t>населення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світу</a:t>
            </a:r>
            <a:r>
              <a:rPr lang="ru-RU" sz="1800" dirty="0" smtClean="0"/>
              <a:t>, </a:t>
            </a:r>
            <a:r>
              <a:rPr lang="ru-RU" sz="1800" dirty="0" err="1" smtClean="0"/>
              <a:t>Японія</a:t>
            </a:r>
            <a:r>
              <a:rPr lang="ru-RU" sz="1800" dirty="0" smtClean="0"/>
              <a:t> 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виробляє</a:t>
            </a:r>
            <a:r>
              <a:rPr lang="ru-RU" sz="1800" dirty="0" smtClean="0"/>
              <a:t> 17% </a:t>
            </a:r>
            <a:r>
              <a:rPr lang="ru-RU" sz="1800" dirty="0" err="1" smtClean="0"/>
              <a:t>світового</a:t>
            </a:r>
            <a:r>
              <a:rPr lang="ru-RU" sz="1800" dirty="0" smtClean="0"/>
              <a:t> ВНП.</a:t>
            </a:r>
          </a:p>
          <a:p>
            <a:pPr>
              <a:buFontTx/>
              <a:buChar char="ﻻ"/>
            </a:pPr>
            <a:r>
              <a:rPr lang="ru-RU" sz="1800" dirty="0" err="1" smtClean="0"/>
              <a:t>Японія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виступає</a:t>
            </a:r>
            <a:r>
              <a:rPr lang="ru-RU" sz="1800" dirty="0" smtClean="0"/>
              <a:t> як </a:t>
            </a:r>
            <a:r>
              <a:rPr lang="ru-RU" sz="1800" dirty="0" err="1" smtClean="0"/>
              <a:t>третя</a:t>
            </a:r>
            <a:r>
              <a:rPr lang="ru-RU" sz="1800" dirty="0" smtClean="0"/>
              <a:t> </a:t>
            </a:r>
            <a:r>
              <a:rPr lang="ru-RU" sz="1800" dirty="0" err="1" smtClean="0"/>
              <a:t>торгова</a:t>
            </a:r>
            <a:r>
              <a:rPr lang="ru-RU" sz="1800" dirty="0" smtClean="0"/>
              <a:t> держава </a:t>
            </a:r>
            <a:r>
              <a:rPr lang="ru-RU" sz="1800" dirty="0" err="1" smtClean="0"/>
              <a:t>світу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США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Німеччини</a:t>
            </a:r>
            <a:r>
              <a:rPr lang="ru-RU" sz="1800" dirty="0" smtClean="0"/>
              <a:t>.</a:t>
            </a:r>
          </a:p>
          <a:p>
            <a:pPr>
              <a:buFontTx/>
              <a:buChar char="ﻻ"/>
            </a:pPr>
            <a:r>
              <a:rPr lang="ru-RU" sz="1800" dirty="0" err="1" smtClean="0"/>
              <a:t>Головним</a:t>
            </a:r>
            <a:r>
              <a:rPr lang="ru-RU" sz="1800" dirty="0" smtClean="0"/>
              <a:t> у </a:t>
            </a:r>
            <a:r>
              <a:rPr lang="ru-RU" sz="1800" dirty="0" err="1" smtClean="0"/>
              <a:t>японському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експорті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машинобудування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частка</a:t>
            </a:r>
            <a:r>
              <a:rPr lang="ru-RU" sz="1800" dirty="0" smtClean="0"/>
              <a:t> становить 3/4.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йдуть</a:t>
            </a:r>
            <a:r>
              <a:rPr lang="ru-RU" sz="1800" dirty="0" smtClean="0"/>
              <a:t> </a:t>
            </a:r>
            <a:r>
              <a:rPr lang="ru-RU" sz="1800" dirty="0" err="1" smtClean="0"/>
              <a:t>чорні</a:t>
            </a:r>
            <a:r>
              <a:rPr lang="ru-RU" sz="1800" dirty="0" smtClean="0"/>
              <a:t> метали, </a:t>
            </a:r>
            <a:r>
              <a:rPr lang="ru-RU" sz="1800" dirty="0" err="1" smtClean="0"/>
              <a:t>хімічні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текстильні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вироби</a:t>
            </a:r>
            <a:r>
              <a:rPr lang="ru-RU" sz="1800" dirty="0" smtClean="0"/>
              <a:t>. </a:t>
            </a:r>
          </a:p>
          <a:p>
            <a:pPr>
              <a:buFontTx/>
              <a:buChar char="ﻻ"/>
            </a:pPr>
            <a:r>
              <a:rPr lang="ru-RU" sz="1800" dirty="0" smtClean="0"/>
              <a:t>В </a:t>
            </a:r>
            <a:r>
              <a:rPr lang="ru-RU" sz="1800" dirty="0" err="1" smtClean="0"/>
              <a:t>імпорті</a:t>
            </a:r>
            <a:r>
              <a:rPr lang="ru-RU" sz="1800" dirty="0" smtClean="0"/>
              <a:t> </a:t>
            </a:r>
            <a:r>
              <a:rPr lang="ru-RU" sz="1800" dirty="0" err="1" smtClean="0"/>
              <a:t>головними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паливо</a:t>
            </a:r>
            <a:r>
              <a:rPr lang="ru-RU" sz="1800" dirty="0" smtClean="0"/>
              <a:t>, </a:t>
            </a:r>
            <a:r>
              <a:rPr lang="ru-RU" sz="1800" dirty="0" err="1" smtClean="0"/>
              <a:t>сировина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продовольство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машини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хімікати</a:t>
            </a:r>
            <a:r>
              <a:rPr lang="ru-RU" sz="1800" dirty="0" smtClean="0"/>
              <a:t>.</a:t>
            </a:r>
          </a:p>
          <a:p>
            <a:pPr>
              <a:buFontTx/>
              <a:buChar char="ﻻ"/>
            </a:pPr>
            <a:r>
              <a:rPr lang="uk-UA" sz="1800" dirty="0" smtClean="0"/>
              <a:t> Японія імпортує 86% потрібної енергії та 92% сировини.</a:t>
            </a:r>
          </a:p>
          <a:p>
            <a:pPr>
              <a:buFontTx/>
              <a:buChar char="ﻻ"/>
            </a:pPr>
            <a:r>
              <a:rPr lang="ru-RU" sz="1800" dirty="0" err="1" smtClean="0"/>
              <a:t>Крім</a:t>
            </a:r>
            <a:r>
              <a:rPr lang="ru-RU" sz="1800" dirty="0" smtClean="0"/>
              <a:t> того, </a:t>
            </a:r>
            <a:r>
              <a:rPr lang="ru-RU" sz="1800" dirty="0" err="1" smtClean="0"/>
              <a:t>Японія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екологічних</a:t>
            </a:r>
            <a:r>
              <a:rPr lang="ru-RU" sz="1800" dirty="0" smtClean="0"/>
              <a:t> проблем,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супроводжують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гірничодобувне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виробництво</a:t>
            </a:r>
            <a:r>
              <a:rPr lang="ru-RU" sz="1800" dirty="0" smtClean="0"/>
              <a:t>.</a:t>
            </a:r>
            <a:endParaRPr lang="uk-UA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</p:txBody>
      </p:sp>
      <p:pic>
        <p:nvPicPr>
          <p:cNvPr id="8" name="Рисунок 7" descr="Географія24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3810000" cy="5562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0593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214818"/>
            <a:ext cx="2500298" cy="1875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4291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ГОСПОДАРСТВО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ЯПОНІЇ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14356"/>
            <a:ext cx="8929718" cy="6143644"/>
          </a:xfrm>
        </p:spPr>
        <p:txBody>
          <a:bodyPr>
            <a:normAutofit/>
          </a:bodyPr>
          <a:lstStyle/>
          <a:p>
            <a:pPr algn="ctr"/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</a:p>
          <a:p>
            <a:pPr algn="ctr"/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66843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Char char="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енергобалансі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Японії частка вугілля — 17%, нафти і природного газу — 67%,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гідро-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 атомної енергії — 16%. </a:t>
            </a:r>
          </a:p>
          <a:p>
            <a:pPr>
              <a:buFont typeface="Times New Roman" pitchFamily="18" charset="0"/>
              <a:buChar char="ﻼ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Обробна промисловість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є вирішальною у матеріальному виробництві Японії. Має новітнє обладнання й технології. </a:t>
            </a:r>
          </a:p>
          <a:p>
            <a:pPr>
              <a:buFont typeface="Times New Roman" pitchFamily="18" charset="0"/>
              <a:buChar char="ﻼ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половину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обробної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машинобудування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металообробка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металургія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Font typeface="Times New Roman" pitchFamily="18" charset="0"/>
              <a:buChar char="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Країна займає провідні місця за розмірами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автомобіле-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 суднобудування. За рік виготовляють 8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легкових і 4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вантажних автомобілів, половина їх експортується.</a:t>
            </a:r>
          </a:p>
          <a:p>
            <a:pPr>
              <a:buFont typeface="Times New Roman" pitchFamily="18" charset="0"/>
              <a:buChar char="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Японія виділяється розвиненими 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хімічною і нафтохімічною, деревообробною і целюлозно-паперовою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промисловостями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найкращих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поліграфічних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баз.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6" name="Рисунок 5" descr="300px-Я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214818"/>
            <a:ext cx="2214558" cy="1889756"/>
          </a:xfrm>
          <a:prstGeom prst="rect">
            <a:avLst/>
          </a:prstGeom>
        </p:spPr>
      </p:pic>
      <p:pic>
        <p:nvPicPr>
          <p:cNvPr id="7" name="Рисунок 6" descr="1389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7694"/>
            <a:ext cx="2788834" cy="1857364"/>
          </a:xfrm>
          <a:prstGeom prst="rect">
            <a:avLst/>
          </a:prstGeom>
        </p:spPr>
      </p:pic>
      <p:pic>
        <p:nvPicPr>
          <p:cNvPr id="9" name="Рисунок 8" descr="a0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214818"/>
            <a:ext cx="2357454" cy="19046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xpert_831_113_jpg_450x270_crop_q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486410"/>
            <a:ext cx="2285984" cy="1371590"/>
          </a:xfrm>
          <a:prstGeom prst="rect">
            <a:avLst/>
          </a:prstGeom>
        </p:spPr>
      </p:pic>
      <p:pic>
        <p:nvPicPr>
          <p:cNvPr id="10" name="Рисунок 9" descr="рис-1-960x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357694"/>
            <a:ext cx="2571768" cy="1714512"/>
          </a:xfrm>
          <a:prstGeom prst="rect">
            <a:avLst/>
          </a:prstGeom>
        </p:spPr>
      </p:pic>
      <p:pic>
        <p:nvPicPr>
          <p:cNvPr id="13" name="Рисунок 12" descr="21646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411404"/>
            <a:ext cx="2500298" cy="1446596"/>
          </a:xfrm>
          <a:prstGeom prst="rect">
            <a:avLst/>
          </a:prstGeom>
        </p:spPr>
      </p:pic>
      <p:pic>
        <p:nvPicPr>
          <p:cNvPr id="12" name="Рисунок 11" descr="c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26081"/>
            <a:ext cx="2000232" cy="13319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56673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ГОСПОДАРСТВО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ЯПОНІЇ</a:t>
            </a:r>
            <a:endParaRPr lang="uk-U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71480"/>
            <a:ext cx="9144000" cy="6143668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господарство</a:t>
            </a: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імпортерів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Переважає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рослинництво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культура поливного рису.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Швидко зростає поголів'я великої рогатої худоби м'ясного та молочного напрямів, свиней і бройлерів та виробництво м'яса, молока і яєць.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справедливо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претендує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риболовецької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світу.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Лісовий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промисел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виняткове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ефективну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транспортну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систему,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трубопроводів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(вони не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річкового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транспорту (для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умов).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перевезенні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вантажів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автомобільний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каботажний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транспорт,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залізниць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мінімальна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7%).  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перевезенні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пасажирів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залізниці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внутрішньоміські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автомобілі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повітряного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флоту.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Морський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транспорт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виняткове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як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каботажних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зв'язках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Актуальною для Японії є проблема сполучення між островами. Діють постійні поромні переправи і регулярні морські лінії, а чотири головні острови зв'язані між собою підводними тунелями і мостами.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transport_plane_we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429132"/>
            <a:ext cx="3401600" cy="121444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Європа</Template>
  <TotalTime>571</TotalTime>
  <Words>430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Презентация5</vt:lpstr>
      <vt:lpstr>Оформление по умолчанию</vt:lpstr>
      <vt:lpstr>Тема Office</vt:lpstr>
      <vt:lpstr>Слайд 1</vt:lpstr>
      <vt:lpstr>Слайд 2</vt:lpstr>
      <vt:lpstr>     ЕГП Японії</vt:lpstr>
      <vt:lpstr>ПРИРОДНІ УМОВИ І РЕСУРСИ </vt:lpstr>
      <vt:lpstr>Слайд 5</vt:lpstr>
      <vt:lpstr> НАСЕЛЕННЯ ЯПОНІЇ</vt:lpstr>
      <vt:lpstr>ГОСПОДАРСТВО ЯПОНІЇ</vt:lpstr>
      <vt:lpstr>ГОСПОДАРСТВО ЯПОНІЇ</vt:lpstr>
      <vt:lpstr>ГОСПОДАРСТВО ЯПОНІЇ</vt:lpstr>
      <vt:lpstr>ГОСПОДАРСТВО ЯПОНІЇ</vt:lpstr>
      <vt:lpstr>КУЛЬТУРА ЯПОНІЇ</vt:lpstr>
      <vt:lpstr>ПОЕЗІЯ ЯПОНІЇ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Дом</cp:lastModifiedBy>
  <cp:revision>50</cp:revision>
  <dcterms:modified xsi:type="dcterms:W3CDTF">2014-03-30T17:32:05Z</dcterms:modified>
</cp:coreProperties>
</file>