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2" r:id="rId6"/>
    <p:sldId id="266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39" autoAdjust="0"/>
  </p:normalViewPr>
  <p:slideViewPr>
    <p:cSldViewPr>
      <p:cViewPr varScale="1">
        <p:scale>
          <a:sx n="123" d="100"/>
          <a:sy n="123" d="100"/>
        </p:scale>
        <p:origin x="-12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6714704" cy="20717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smtClean="0"/>
              <a:t/>
            </a:r>
            <a:br>
              <a:rPr smtClean="0"/>
            </a:br>
            <a:r>
              <a:rPr lang="uk-UA" sz="2400" dirty="0" smtClean="0"/>
              <a:t>Та її Історія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21444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99CCFF"/>
                </a:solidFill>
                <a:latin typeface="a_RewinderDemiSh" pitchFamily="82" charset="-52"/>
              </a:rPr>
              <a:t>Макет </a:t>
            </a:r>
            <a:r>
              <a:rPr lang="ru-RU" sz="4800" dirty="0" err="1" smtClean="0">
                <a:solidFill>
                  <a:srgbClr val="99CCFF"/>
                </a:solidFill>
                <a:latin typeface="a_RewinderDemiSh" pitchFamily="82" charset="-52"/>
              </a:rPr>
              <a:t>Запорозької</a:t>
            </a:r>
            <a:r>
              <a:rPr lang="ru-RU" sz="4800" dirty="0" smtClean="0">
                <a:solidFill>
                  <a:srgbClr val="99CCFF"/>
                </a:solidFill>
                <a:latin typeface="a_RewinderDemiSh" pitchFamily="82" charset="-52"/>
              </a:rPr>
              <a:t> </a:t>
            </a:r>
            <a:r>
              <a:rPr lang="ru-RU" sz="4800" dirty="0" err="1" smtClean="0">
                <a:solidFill>
                  <a:srgbClr val="99CCFF"/>
                </a:solidFill>
                <a:latin typeface="a_RewinderDemiSh" pitchFamily="82" charset="-52"/>
              </a:rPr>
              <a:t>Січі</a:t>
            </a:r>
            <a:r>
              <a:rPr lang="ru-RU" sz="4800" dirty="0" smtClean="0">
                <a:solidFill>
                  <a:srgbClr val="99CCFF"/>
                </a:solidFill>
                <a:latin typeface="a_RewinderDemiSh" pitchFamily="82" charset="-52"/>
              </a:rPr>
              <a:t/>
            </a:r>
            <a:br>
              <a:rPr lang="ru-RU" sz="4800" dirty="0" smtClean="0">
                <a:solidFill>
                  <a:srgbClr val="99CCFF"/>
                </a:solidFill>
                <a:latin typeface="a_RewinderDemiSh" pitchFamily="82" charset="-52"/>
              </a:rPr>
            </a:br>
            <a:endParaRPr lang="ru-RU" sz="4800" dirty="0">
              <a:solidFill>
                <a:srgbClr val="99CCFF"/>
              </a:solidFill>
              <a:latin typeface="a_RewinderDemiSh" pitchFamily="82" charset="-52"/>
            </a:endParaRPr>
          </a:p>
        </p:txBody>
      </p:sp>
      <p:pic>
        <p:nvPicPr>
          <p:cNvPr id="4" name="Содержимое 3" descr="Mak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928802"/>
            <a:ext cx="5715000" cy="4077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99CCFF"/>
                </a:solidFill>
              </a:rPr>
              <a:t>Українські гетьмани і кошові  отамани                     </a:t>
            </a:r>
            <a:endParaRPr lang="ru-RU" sz="3200" dirty="0">
              <a:solidFill>
                <a:srgbClr val="99CCFF"/>
              </a:solidFill>
            </a:endParaRPr>
          </a:p>
        </p:txBody>
      </p:sp>
      <p:pic>
        <p:nvPicPr>
          <p:cNvPr id="4" name="Содержимое 3" descr="410px-Ukrainian_cossack_lead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37467"/>
            <a:ext cx="3786214" cy="4809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200" dirty="0" smtClean="0"/>
              <a:t>1Томаківська Січ                              5 </a:t>
            </a:r>
            <a:r>
              <a:rPr lang="uk-UA" sz="2200" dirty="0" err="1" smtClean="0"/>
              <a:t>Кам</a:t>
            </a:r>
            <a:r>
              <a:rPr lang="en-US" sz="2200" dirty="0" smtClean="0"/>
              <a:t>’</a:t>
            </a:r>
            <a:r>
              <a:rPr lang="uk-UA" sz="2200" dirty="0" err="1" smtClean="0"/>
              <a:t>янська</a:t>
            </a:r>
            <a:r>
              <a:rPr lang="uk-UA" sz="2200" dirty="0" smtClean="0"/>
              <a:t> Січ</a:t>
            </a:r>
            <a:br>
              <a:rPr lang="uk-UA" sz="2200" dirty="0" smtClean="0"/>
            </a:br>
            <a:r>
              <a:rPr lang="uk-UA" sz="2200" dirty="0" smtClean="0"/>
              <a:t>2 </a:t>
            </a:r>
            <a:r>
              <a:rPr lang="uk-UA" sz="2200" dirty="0" err="1" smtClean="0"/>
              <a:t>Базавлуцька</a:t>
            </a:r>
            <a:r>
              <a:rPr lang="uk-UA" sz="2200" dirty="0" smtClean="0"/>
              <a:t> Січ                            6 </a:t>
            </a:r>
            <a:r>
              <a:rPr lang="uk-UA" sz="2200" dirty="0" err="1" smtClean="0"/>
              <a:t>Олешківська</a:t>
            </a:r>
            <a:r>
              <a:rPr lang="uk-UA" sz="2200" dirty="0" smtClean="0"/>
              <a:t> Січ  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2200" dirty="0" smtClean="0"/>
              <a:t>3 </a:t>
            </a:r>
            <a:r>
              <a:rPr lang="uk-UA" sz="2200" dirty="0" err="1" smtClean="0"/>
              <a:t>Микитинська</a:t>
            </a:r>
            <a:r>
              <a:rPr lang="uk-UA" sz="2200" dirty="0" smtClean="0"/>
              <a:t> Січ                            7 </a:t>
            </a:r>
            <a:r>
              <a:rPr lang="uk-UA" sz="2200" dirty="0" err="1" smtClean="0"/>
              <a:t>Підпільненська</a:t>
            </a:r>
            <a:r>
              <a:rPr lang="uk-UA" sz="2200" dirty="0" smtClean="0"/>
              <a:t>(Нова Січ) </a:t>
            </a:r>
            <a:br>
              <a:rPr lang="uk-UA" sz="2200" dirty="0" smtClean="0"/>
            </a:br>
            <a:r>
              <a:rPr lang="uk-UA" sz="2200" dirty="0" smtClean="0"/>
              <a:t>4 Чортомлицька Січ</a:t>
            </a:r>
            <a:endParaRPr lang="ru-RU" sz="2200" dirty="0"/>
          </a:p>
        </p:txBody>
      </p:sp>
      <p:pic>
        <p:nvPicPr>
          <p:cNvPr id="5" name="Содержимое 4" descr="606px-Sich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52488"/>
            <a:ext cx="3657600" cy="3621386"/>
          </a:xfrm>
        </p:spPr>
      </p:pic>
      <p:pic>
        <p:nvPicPr>
          <p:cNvPr id="6" name="Содержимое 5" descr="443px-Karta_si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000240"/>
            <a:ext cx="3071834" cy="37147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99CCFF"/>
                </a:solidFill>
              </a:rPr>
              <a:t>  Адміністративний устрій Нової Запорозької Січі</a:t>
            </a:r>
            <a:endParaRPr lang="ru-RU" sz="2400" dirty="0">
              <a:solidFill>
                <a:srgbClr val="99CCFF"/>
              </a:solidFill>
            </a:endParaRPr>
          </a:p>
        </p:txBody>
      </p:sp>
      <p:pic>
        <p:nvPicPr>
          <p:cNvPr id="5" name="Содержимое 4" descr="image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6437" y="1600200"/>
            <a:ext cx="3139125" cy="4525963"/>
          </a:xfrm>
        </p:spPr>
      </p:pic>
      <p:pic>
        <p:nvPicPr>
          <p:cNvPr id="6" name="Содержимое 5" descr="image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9" y="1643050"/>
            <a:ext cx="3567114" cy="45005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5357849" cy="55007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 38 </a:t>
            </a:r>
            <a:r>
              <a:rPr lang="ru-RU" sz="2000" dirty="0" err="1" smtClean="0"/>
              <a:t>куренів</a:t>
            </a:r>
            <a:r>
              <a:rPr lang="ru-RU" sz="2000" dirty="0" smtClean="0"/>
              <a:t> — по 140 руб.  </a:t>
            </a:r>
            <a:br>
              <a:rPr lang="ru-RU" sz="2000" dirty="0" smtClean="0"/>
            </a:br>
            <a:r>
              <a:rPr lang="ru-RU" sz="2000" dirty="0" err="1" smtClean="0"/>
              <a:t>Отаманові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кошовому</a:t>
            </a:r>
            <a:r>
              <a:rPr lang="ru-RU" sz="2000" dirty="0" smtClean="0"/>
              <a:t> — 70</a:t>
            </a:r>
            <a:br>
              <a:rPr lang="ru-RU" sz="2000" dirty="0" smtClean="0"/>
            </a:br>
            <a:r>
              <a:rPr lang="ru-RU" sz="2000" dirty="0" err="1" smtClean="0"/>
              <a:t>Військовому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судді</a:t>
            </a:r>
            <a:r>
              <a:rPr lang="ru-RU" sz="2000" dirty="0" smtClean="0"/>
              <a:t> — 60</a:t>
            </a:r>
            <a:br>
              <a:rPr lang="ru-RU" sz="2000" dirty="0" smtClean="0"/>
            </a:br>
            <a:r>
              <a:rPr lang="ru-RU" sz="2000" dirty="0" err="1" smtClean="0"/>
              <a:t>Військовому</a:t>
            </a:r>
            <a:r>
              <a:rPr lang="ru-RU" sz="2000" dirty="0" smtClean="0"/>
              <a:t> писарю — 50</a:t>
            </a:r>
            <a:br>
              <a:rPr lang="ru-RU" sz="2000" dirty="0" smtClean="0"/>
            </a:br>
            <a:r>
              <a:rPr lang="ru-RU" sz="2000" dirty="0" err="1" smtClean="0"/>
              <a:t>Осаулові</a:t>
            </a:r>
            <a:r>
              <a:rPr lang="ru-RU" sz="2000" dirty="0" smtClean="0"/>
              <a:t> — 40 </a:t>
            </a:r>
            <a:br>
              <a:rPr lang="ru-RU" sz="2000" dirty="0" smtClean="0"/>
            </a:br>
            <a:r>
              <a:rPr lang="ru-RU" sz="2000" dirty="0" err="1" smtClean="0"/>
              <a:t>Пушкареві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довбишеві</a:t>
            </a:r>
            <a:r>
              <a:rPr lang="ru-RU" sz="2000" dirty="0" smtClean="0"/>
              <a:t> — 3 Канцеляристам — 6 </a:t>
            </a:r>
            <a:br>
              <a:rPr lang="ru-RU" sz="2000" dirty="0" smtClean="0"/>
            </a:br>
            <a:r>
              <a:rPr lang="ru-RU" sz="2000" dirty="0" smtClean="0"/>
              <a:t>На 38 </a:t>
            </a:r>
            <a:r>
              <a:rPr lang="ru-RU" sz="2000" dirty="0" err="1" smtClean="0"/>
              <a:t>отаманів</a:t>
            </a:r>
            <a:r>
              <a:rPr lang="ru-RU" sz="2000" dirty="0" smtClean="0"/>
              <a:t> — 27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99CCFF"/>
                </a:solidFill>
              </a:rPr>
              <a:t>Не </a:t>
            </a:r>
            <a:r>
              <a:rPr lang="ru-RU" dirty="0" err="1" smtClean="0">
                <a:solidFill>
                  <a:srgbClr val="99CCFF"/>
                </a:solidFill>
              </a:rPr>
              <a:t>досить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чітка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юридична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врегульованість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господарських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відносин</a:t>
            </a:r>
            <a:r>
              <a:rPr lang="ru-RU" dirty="0" smtClean="0">
                <a:solidFill>
                  <a:srgbClr val="99CCFF"/>
                </a:solidFill>
              </a:rPr>
              <a:t>, авторитаризм старшин </a:t>
            </a:r>
            <a:r>
              <a:rPr lang="ru-RU" dirty="0" err="1" smtClean="0">
                <a:solidFill>
                  <a:srgbClr val="99CCFF"/>
                </a:solidFill>
              </a:rPr>
              <a:t>поступово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призвели</a:t>
            </a:r>
            <a:r>
              <a:rPr lang="ru-RU" dirty="0" smtClean="0">
                <a:solidFill>
                  <a:srgbClr val="99CCFF"/>
                </a:solidFill>
              </a:rPr>
              <a:t> до </a:t>
            </a:r>
            <a:r>
              <a:rPr lang="ru-RU" dirty="0" err="1" smtClean="0">
                <a:solidFill>
                  <a:srgbClr val="99CCFF"/>
                </a:solidFill>
              </a:rPr>
              <a:t>значної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фінансової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нерівності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між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запорожцями</a:t>
            </a:r>
            <a:r>
              <a:rPr lang="ru-RU" dirty="0" smtClean="0">
                <a:solidFill>
                  <a:srgbClr val="99CCFF"/>
                </a:solidFill>
              </a:rPr>
              <a:t>. Ось як </a:t>
            </a:r>
            <a:r>
              <a:rPr lang="ru-RU" dirty="0" err="1" smtClean="0">
                <a:solidFill>
                  <a:srgbClr val="99CCFF"/>
                </a:solidFill>
              </a:rPr>
              <a:t>нерівномірно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розподілялась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урядова</a:t>
            </a:r>
            <a:r>
              <a:rPr lang="ru-RU" dirty="0" smtClean="0">
                <a:solidFill>
                  <a:srgbClr val="99CCFF"/>
                </a:solidFill>
              </a:rPr>
              <a:t> </a:t>
            </a:r>
            <a:r>
              <a:rPr lang="ru-RU" dirty="0" err="1" smtClean="0">
                <a:solidFill>
                  <a:srgbClr val="99CCFF"/>
                </a:solidFill>
              </a:rPr>
              <a:t>платня</a:t>
            </a:r>
            <a:r>
              <a:rPr lang="ru-RU" dirty="0" smtClean="0">
                <a:solidFill>
                  <a:srgbClr val="99CCFF"/>
                </a:solidFill>
              </a:rPr>
              <a:t> за 1762 р</a:t>
            </a:r>
            <a:r>
              <a:rPr lang="ru-RU" dirty="0" smtClean="0"/>
              <a:t>.</a:t>
            </a:r>
          </a:p>
          <a:p>
            <a:endParaRPr lang="ru-RU" dirty="0">
              <a:solidFill>
                <a:srgbClr val="99CC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714477" y="714355"/>
            <a:ext cx="5072097" cy="56436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60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Запорозька Січ Та її Історія</vt:lpstr>
      <vt:lpstr>Макет Запорозької Січі </vt:lpstr>
      <vt:lpstr>Українські гетьмани і кошові  отамани                     </vt:lpstr>
      <vt:lpstr>1Томаківська Січ                              5 Кам’янська Січ 2 Базавлуцька Січ                            6 Олешківська Січ   3 Микитинська Січ                            7 Підпільненська(Нова Січ)  4 Чортомлицька Січ</vt:lpstr>
      <vt:lpstr>  Адміністративний устрій Нової Запорозької Січі</vt:lpstr>
      <vt:lpstr>Слайд 6</vt:lpstr>
      <vt:lpstr>На 38 куренів — по 140 руб.   Отаманові кошовому — 70 Військовому судді — 60 Військовому писарю — 50 Осаулові — 40  Пушкареві та довбишеві — 3 Канцеляристам — 6  На 38 отаманів — 27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Запорозька Січ Та її Історія</dc:title>
  <cp:lastModifiedBy>Loner-XP</cp:lastModifiedBy>
  <cp:revision>21</cp:revision>
  <dcterms:modified xsi:type="dcterms:W3CDTF">2011-04-06T04:24:51Z</dcterms:modified>
</cp:coreProperties>
</file>