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4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E1CE0F5E-2326-4C8A-9A9D-8762C8EECF37}" type="datetimeFigureOut">
              <a:rPr lang="en-US" smtClean="0"/>
              <a:t>10/23/2013</a:t>
            </a:fld>
            <a:endParaRPr lang="en-US"/>
          </a:p>
        </p:txBody>
      </p:sp>
      <p:sp>
        <p:nvSpPr>
          <p:cNvPr id="19" name="Нижний колонтитул 18"/>
          <p:cNvSpPr>
            <a:spLocks noGrp="1"/>
          </p:cNvSpPr>
          <p:nvPr>
            <p:ph type="ftr" sz="quarter" idx="11"/>
          </p:nvPr>
        </p:nvSpPr>
        <p:spPr/>
        <p:txBody>
          <a:bodyPr/>
          <a:lstStyle/>
          <a:p>
            <a:endParaRPr lang="en-US"/>
          </a:p>
        </p:txBody>
      </p:sp>
      <p:sp>
        <p:nvSpPr>
          <p:cNvPr id="27" name="Номер слайда 26"/>
          <p:cNvSpPr>
            <a:spLocks noGrp="1"/>
          </p:cNvSpPr>
          <p:nvPr>
            <p:ph type="sldNum" sz="quarter" idx="12"/>
          </p:nvPr>
        </p:nvSpPr>
        <p:spPr/>
        <p:txBody>
          <a:bodyPr/>
          <a:lstStyle/>
          <a:p>
            <a:fld id="{B92743B8-41E7-4D82-8862-5B964A90ABE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1CE0F5E-2326-4C8A-9A9D-8762C8EECF37}" type="datetimeFigureOut">
              <a:rPr lang="en-US" smtClean="0"/>
              <a:t>10/23/2013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92743B8-41E7-4D82-8862-5B964A90ABE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1CE0F5E-2326-4C8A-9A9D-8762C8EECF37}" type="datetimeFigureOut">
              <a:rPr lang="en-US" smtClean="0"/>
              <a:t>10/23/2013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92743B8-41E7-4D82-8862-5B964A90ABE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E1CE0F5E-2326-4C8A-9A9D-8762C8EECF37}" type="datetimeFigureOut">
              <a:rPr lang="en-US" smtClean="0"/>
              <a:t>10/23/2013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92743B8-41E7-4D82-8862-5B964A90ABE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E1CE0F5E-2326-4C8A-9A9D-8762C8EECF37}" type="datetimeFigureOut">
              <a:rPr lang="en-US" smtClean="0"/>
              <a:t>10/23/2013</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B92743B8-41E7-4D82-8862-5B964A90ABE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1CE0F5E-2326-4C8A-9A9D-8762C8EECF37}" type="datetimeFigureOut">
              <a:rPr lang="en-US" smtClean="0"/>
              <a:t>10/23/2013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92743B8-41E7-4D82-8862-5B964A90ABE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E1CE0F5E-2326-4C8A-9A9D-8762C8EECF37}" type="datetimeFigureOut">
              <a:rPr lang="en-US" smtClean="0"/>
              <a:t>10/23/2013</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B92743B8-41E7-4D82-8862-5B964A90ABE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E1CE0F5E-2326-4C8A-9A9D-8762C8EECF37}" type="datetimeFigureOut">
              <a:rPr lang="en-US" smtClean="0"/>
              <a:t>10/23/2013</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B92743B8-41E7-4D82-8862-5B964A90ABE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1CE0F5E-2326-4C8A-9A9D-8762C8EECF37}" type="datetimeFigureOut">
              <a:rPr lang="en-US" smtClean="0"/>
              <a:t>10/23/2013</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B92743B8-41E7-4D82-8862-5B964A90ABE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E1CE0F5E-2326-4C8A-9A9D-8762C8EECF37}" type="datetimeFigureOut">
              <a:rPr lang="en-US" smtClean="0"/>
              <a:t>10/23/2013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B92743B8-41E7-4D82-8862-5B964A90ABE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E1CE0F5E-2326-4C8A-9A9D-8762C8EECF37}" type="datetimeFigureOut">
              <a:rPr lang="en-US" smtClean="0"/>
              <a:t>10/23/2013</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a:xfrm>
            <a:off x="8077200" y="6356350"/>
            <a:ext cx="609600" cy="365125"/>
          </a:xfrm>
        </p:spPr>
        <p:txBody>
          <a:bodyPr/>
          <a:lstStyle/>
          <a:p>
            <a:fld id="{B92743B8-41E7-4D82-8862-5B964A90ABE9}" type="slidenum">
              <a:rPr lang="en-US" smtClean="0"/>
              <a:t>‹#›</a:t>
            </a:fld>
            <a:endParaRPr lang="en-US"/>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E1CE0F5E-2326-4C8A-9A9D-8762C8EECF37}" type="datetimeFigureOut">
              <a:rPr lang="en-US" smtClean="0"/>
              <a:t>10/23/2013</a:t>
            </a:fld>
            <a:endParaRPr lang="en-US"/>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2743B8-41E7-4D82-8862-5B964A90ABE9}" type="slidenum">
              <a:rPr lang="en-US" smtClean="0"/>
              <a:t>‹#›</a:t>
            </a:fld>
            <a:endParaRPr lang="en-US"/>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71472" y="4357694"/>
            <a:ext cx="7851648" cy="18288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72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Gap </a:t>
            </a:r>
            <a:r>
              <a:rPr lang="en-US" sz="7200"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year in Ukraine</a:t>
            </a:r>
            <a:endParaRPr lang="en-US" sz="7200"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218" name="Picture 2" descr="C:\Documents and Settings\Женя\Рабочий стол\Новая папка (5)\1285619481378.png"/>
          <p:cNvPicPr>
            <a:picLocks noChangeAspect="1" noChangeArrowheads="1"/>
          </p:cNvPicPr>
          <p:nvPr/>
        </p:nvPicPr>
        <p:blipFill>
          <a:blip r:embed="rId2"/>
          <a:srcRect/>
          <a:stretch>
            <a:fillRect/>
          </a:stretch>
        </p:blipFill>
        <p:spPr bwMode="auto">
          <a:xfrm>
            <a:off x="0" y="0"/>
            <a:ext cx="6886575" cy="46101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descr="C:\Documents and Settings\Женя\Рабочий стол\Новая папка (5)\12_05_31-mjs_ft_what-is-a-gap-year-2_9585926.jpg"/>
          <p:cNvPicPr>
            <a:picLocks noChangeAspect="1" noChangeArrowheads="1"/>
          </p:cNvPicPr>
          <p:nvPr/>
        </p:nvPicPr>
        <p:blipFill>
          <a:blip r:embed="rId2"/>
          <a:srcRect/>
          <a:stretch>
            <a:fillRect/>
          </a:stretch>
        </p:blipFill>
        <p:spPr bwMode="auto">
          <a:xfrm>
            <a:off x="500034" y="3427397"/>
            <a:ext cx="5141426" cy="343060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146" name="Picture 2" descr="C:\Documents and Settings\Женя\Рабочий стол\Новая папка (5)\12.05.31-mjs-what-is-a-gap-year-6_582_437.JPG"/>
          <p:cNvPicPr>
            <a:picLocks noChangeAspect="1" noChangeArrowheads="1"/>
          </p:cNvPicPr>
          <p:nvPr/>
        </p:nvPicPr>
        <p:blipFill>
          <a:blip r:embed="rId3"/>
          <a:srcRect/>
          <a:stretch>
            <a:fillRect/>
          </a:stretch>
        </p:blipFill>
        <p:spPr bwMode="auto">
          <a:xfrm>
            <a:off x="3643306" y="1500174"/>
            <a:ext cx="5786446" cy="434480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Заголовок 1"/>
          <p:cNvSpPr>
            <a:spLocks noGrp="1"/>
          </p:cNvSpPr>
          <p:nvPr>
            <p:ph type="title"/>
          </p:nvPr>
        </p:nvSpPr>
        <p:spPr>
          <a:xfrm>
            <a:off x="0" y="0"/>
            <a:ext cx="5186370" cy="85727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Dancing in the </a:t>
            </a: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sea</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0" y="928670"/>
            <a:ext cx="6072198" cy="4389120"/>
          </a:xfrm>
        </p:spPr>
        <p:txBody>
          <a:bodyPr/>
          <a:lstStyle/>
          <a:p>
            <a:pPr>
              <a:buNone/>
            </a:pPr>
            <a:r>
              <a:rPr lang="en-US" dirty="0" smtClean="0"/>
              <a:t>   The </a:t>
            </a:r>
            <a:r>
              <a:rPr lang="en-US" dirty="0" err="1" smtClean="0"/>
              <a:t>kaZantip</a:t>
            </a:r>
            <a:r>
              <a:rPr lang="en-US" dirty="0" smtClean="0"/>
              <a:t> music festival, a techno and house extravaganza on </a:t>
            </a:r>
            <a:r>
              <a:rPr lang="en-US" dirty="0" err="1" smtClean="0"/>
              <a:t>Popovka's</a:t>
            </a:r>
            <a:r>
              <a:rPr lang="en-US" dirty="0" smtClean="0"/>
              <a:t> sandy beaches, attracts hedonists from all over the world. Fans of the Jonas Brothers might want to give it a miss.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0"/>
            <a:ext cx="6615130" cy="85727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Uncovering a ghost </a:t>
            </a: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town</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142844" y="1785926"/>
            <a:ext cx="3829048" cy="4389120"/>
          </a:xfrm>
        </p:spPr>
        <p:txBody>
          <a:bodyPr/>
          <a:lstStyle/>
          <a:p>
            <a:pPr>
              <a:buNone/>
            </a:pPr>
            <a:r>
              <a:rPr lang="en-US" dirty="0" smtClean="0"/>
              <a:t>Chernobyl - scene of a horrific nuclear disaster in 1986 - is an eerie, thought-provoking place. Take a walk around the radioactive-dust-covered power plant and deserted city of </a:t>
            </a:r>
            <a:r>
              <a:rPr lang="en-US" dirty="0" err="1" smtClean="0"/>
              <a:t>Pripyat</a:t>
            </a:r>
            <a:r>
              <a:rPr lang="en-US" dirty="0" smtClean="0"/>
              <a:t>.</a:t>
            </a:r>
            <a:endParaRPr lang="en-US" dirty="0"/>
          </a:p>
        </p:txBody>
      </p:sp>
      <p:pic>
        <p:nvPicPr>
          <p:cNvPr id="7170" name="Picture 2" descr="C:\Documents and Settings\Женя\Рабочий стол\Новая папка (5)\954c11a9bb78.jpg"/>
          <p:cNvPicPr>
            <a:picLocks noChangeAspect="1" noChangeArrowheads="1"/>
          </p:cNvPicPr>
          <p:nvPr/>
        </p:nvPicPr>
        <p:blipFill>
          <a:blip r:embed="rId2"/>
          <a:srcRect/>
          <a:stretch>
            <a:fillRect/>
          </a:stretch>
        </p:blipFill>
        <p:spPr bwMode="auto">
          <a:xfrm>
            <a:off x="4000496" y="1000108"/>
            <a:ext cx="4905375" cy="5715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85852" y="0"/>
            <a:ext cx="6615130" cy="785834"/>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Mixing past and </a:t>
            </a: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present</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285720" y="1214422"/>
            <a:ext cx="8443914" cy="2000264"/>
          </a:xfrm>
        </p:spPr>
        <p:txBody>
          <a:bodyPr/>
          <a:lstStyle/>
          <a:p>
            <a:pPr>
              <a:buNone/>
            </a:pPr>
            <a:r>
              <a:rPr lang="en-US" dirty="0" smtClean="0"/>
              <a:t>Odessa is heavy with history - it's where the sailors of Battleship Potemkin revolted in 1905. These days the plethora of outdoor seafront nightclubs means the gatherings are somewhat friendlier.</a:t>
            </a:r>
            <a:endParaRPr lang="en-US" dirty="0"/>
          </a:p>
        </p:txBody>
      </p:sp>
      <p:pic>
        <p:nvPicPr>
          <p:cNvPr id="8194" name="Picture 2" descr="C:\Documents and Settings\Женя\Рабочий стол\Новая папка (5)\1263394106_7.jpg"/>
          <p:cNvPicPr>
            <a:picLocks noChangeAspect="1" noChangeArrowheads="1"/>
          </p:cNvPicPr>
          <p:nvPr/>
        </p:nvPicPr>
        <p:blipFill>
          <a:blip r:embed="rId2"/>
          <a:srcRect/>
          <a:stretch>
            <a:fillRect/>
          </a:stretch>
        </p:blipFill>
        <p:spPr bwMode="auto">
          <a:xfrm>
            <a:off x="0" y="3092636"/>
            <a:ext cx="9144000" cy="37653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642918"/>
            <a:ext cx="4786346" cy="621508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Many </a:t>
            </a:r>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students decide to take a gap year before they begin university. This can be a productive way to spend a year and is viewed as a positive experience by many universities and employers. However, you must use your year productively in order to show universities and employers that it was </a:t>
            </a:r>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worthwhile. And Ukraine is a perfect country for this action.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descr="C:\Documents and Settings\Женя\Рабочий стол\Новая папка (5)\uniadvicepack-a4_16-08-11-3_031.jpg"/>
          <p:cNvPicPr>
            <a:picLocks noChangeAspect="1" noChangeArrowheads="1"/>
          </p:cNvPicPr>
          <p:nvPr/>
        </p:nvPicPr>
        <p:blipFill>
          <a:blip r:embed="rId2"/>
          <a:srcRect/>
          <a:stretch>
            <a:fillRect/>
          </a:stretch>
        </p:blipFill>
        <p:spPr bwMode="auto">
          <a:xfrm>
            <a:off x="4929190" y="571480"/>
            <a:ext cx="4214810" cy="6255258"/>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Женя\Рабочий стол\Новая папка (5)\volun-money1.jpg"/>
          <p:cNvPicPr>
            <a:picLocks noChangeAspect="1" noChangeArrowheads="1"/>
          </p:cNvPicPr>
          <p:nvPr/>
        </p:nvPicPr>
        <p:blipFill>
          <a:blip r:embed="rId2"/>
          <a:srcRect/>
          <a:stretch>
            <a:fillRect/>
          </a:stretch>
        </p:blipFill>
        <p:spPr bwMode="auto">
          <a:xfrm rot="20367660">
            <a:off x="3828004" y="1470253"/>
            <a:ext cx="6449676" cy="50720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3" name="Содержимое 2"/>
          <p:cNvSpPr>
            <a:spLocks noGrp="1"/>
          </p:cNvSpPr>
          <p:nvPr>
            <p:ph idx="1"/>
          </p:nvPr>
        </p:nvSpPr>
        <p:spPr>
          <a:xfrm>
            <a:off x="0" y="2078332"/>
            <a:ext cx="3929090" cy="4779668"/>
          </a:xfrm>
        </p:spPr>
        <p:txBody>
          <a:bodyPr>
            <a:normAutofit/>
          </a:bodyPr>
          <a:lstStyle/>
          <a:p>
            <a:r>
              <a:rPr lang="en-US" b="1" i="1" dirty="0" smtClean="0">
                <a:effectLst>
                  <a:outerShdw blurRad="38100" dist="38100" dir="2700000" algn="tl">
                    <a:srgbClr val="000000">
                      <a:alpha val="43137"/>
                    </a:srgbClr>
                  </a:outerShdw>
                </a:effectLst>
              </a:rPr>
              <a:t>Capital </a:t>
            </a:r>
            <a:r>
              <a:rPr lang="en-US" b="1" i="1" dirty="0" err="1" smtClean="0">
                <a:effectLst>
                  <a:outerShdw blurRad="38100" dist="38100" dir="2700000" algn="tl">
                    <a:srgbClr val="000000">
                      <a:alpha val="43137"/>
                    </a:srgbClr>
                  </a:outerShdw>
                </a:effectLst>
              </a:rPr>
              <a:t>City</a:t>
            </a:r>
            <a:r>
              <a:rPr lang="en-US" b="1" dirty="0" err="1" smtClean="0"/>
              <a:t>:</a:t>
            </a:r>
            <a:r>
              <a:rPr lang="en-US" dirty="0" err="1" smtClean="0"/>
              <a:t>Kiev</a:t>
            </a:r>
            <a:endParaRPr lang="en-US" dirty="0" smtClean="0"/>
          </a:p>
          <a:p>
            <a:r>
              <a:rPr lang="en-US" b="1" i="1" dirty="0" err="1" smtClean="0">
                <a:effectLst>
                  <a:outerShdw blurRad="38100" dist="38100" dir="2700000" algn="tl">
                    <a:srgbClr val="000000">
                      <a:alpha val="43137"/>
                    </a:srgbClr>
                  </a:outerShdw>
                </a:effectLst>
              </a:rPr>
              <a:t>Currency</a:t>
            </a:r>
            <a:r>
              <a:rPr lang="en-US" b="1" dirty="0" err="1" smtClean="0"/>
              <a:t>:</a:t>
            </a:r>
            <a:r>
              <a:rPr lang="en-US" dirty="0" err="1" smtClean="0"/>
              <a:t>Hryvnia</a:t>
            </a:r>
            <a:r>
              <a:rPr lang="en-US" dirty="0" smtClean="0"/>
              <a:t>, UAH</a:t>
            </a:r>
          </a:p>
          <a:p>
            <a:r>
              <a:rPr lang="en-US" b="1" i="1" dirty="0" err="1" smtClean="0">
                <a:effectLst>
                  <a:outerShdw blurRad="38100" dist="38100" dir="2700000" algn="tl">
                    <a:srgbClr val="000000">
                      <a:alpha val="43137"/>
                    </a:srgbClr>
                  </a:outerShdw>
                </a:effectLst>
              </a:rPr>
              <a:t>Language</a:t>
            </a:r>
            <a:r>
              <a:rPr lang="en-US" b="1" dirty="0" err="1" smtClean="0"/>
              <a:t>:</a:t>
            </a:r>
            <a:r>
              <a:rPr lang="en-US" dirty="0" err="1" smtClean="0"/>
              <a:t>Ukrainian</a:t>
            </a:r>
            <a:r>
              <a:rPr lang="en-US" dirty="0" smtClean="0"/>
              <a:t>, Russian</a:t>
            </a:r>
          </a:p>
          <a:p>
            <a:r>
              <a:rPr lang="en-US" b="1" i="1" dirty="0" smtClean="0">
                <a:effectLst>
                  <a:outerShdw blurRad="38100" dist="38100" dir="2700000" algn="tl">
                    <a:srgbClr val="000000">
                      <a:alpha val="43137"/>
                    </a:srgbClr>
                  </a:outerShdw>
                </a:effectLst>
              </a:rPr>
              <a:t>Time Zone</a:t>
            </a:r>
            <a:r>
              <a:rPr lang="en-US" b="1" dirty="0" smtClean="0"/>
              <a:t>:</a:t>
            </a:r>
            <a:r>
              <a:rPr lang="en-US" dirty="0" smtClean="0"/>
              <a:t>+2 GMT</a:t>
            </a:r>
          </a:p>
          <a:p>
            <a:r>
              <a:rPr lang="en-US" b="1" i="1" dirty="0" err="1" smtClean="0">
                <a:effectLst>
                  <a:outerShdw blurRad="38100" dist="38100" dir="2700000" algn="tl">
                    <a:srgbClr val="000000">
                      <a:alpha val="43137"/>
                    </a:srgbClr>
                  </a:outerShdw>
                </a:effectLst>
              </a:rPr>
              <a:t>Dialling</a:t>
            </a:r>
            <a:r>
              <a:rPr lang="en-US" b="1" i="1" dirty="0" smtClean="0">
                <a:effectLst>
                  <a:outerShdw blurRad="38100" dist="38100" dir="2700000" algn="tl">
                    <a:srgbClr val="000000">
                      <a:alpha val="43137"/>
                    </a:srgbClr>
                  </a:outerShdw>
                </a:effectLst>
              </a:rPr>
              <a:t> Code</a:t>
            </a:r>
            <a:r>
              <a:rPr lang="en-US" b="1" dirty="0" smtClean="0"/>
              <a:t>:</a:t>
            </a:r>
            <a:r>
              <a:rPr lang="en-US" dirty="0" smtClean="0"/>
              <a:t>+</a:t>
            </a:r>
            <a:r>
              <a:rPr lang="en-US" dirty="0" smtClean="0"/>
              <a:t>380</a:t>
            </a:r>
          </a:p>
          <a:p>
            <a:r>
              <a:rPr lang="en-US" b="1" i="1" dirty="0" smtClean="0">
                <a:effectLst>
                  <a:outerShdw blurRad="38100" dist="38100" dir="2700000" algn="tl">
                    <a:srgbClr val="000000">
                      <a:alpha val="43137"/>
                    </a:srgbClr>
                  </a:outerShdw>
                </a:effectLst>
              </a:rPr>
              <a:t>Religion</a:t>
            </a:r>
            <a:r>
              <a:rPr lang="en-US" b="1" dirty="0" smtClean="0"/>
              <a:t> :</a:t>
            </a:r>
            <a:r>
              <a:rPr lang="en-US" dirty="0" smtClean="0"/>
              <a:t>Christianity</a:t>
            </a:r>
          </a:p>
          <a:p>
            <a:r>
              <a:rPr lang="en-US" b="1" i="1" dirty="0" smtClean="0">
                <a:effectLst>
                  <a:outerShdw blurRad="38100" dist="38100" dir="2700000" algn="tl">
                    <a:srgbClr val="000000">
                      <a:alpha val="43137"/>
                    </a:srgbClr>
                  </a:outerShdw>
                </a:effectLst>
              </a:rPr>
              <a:t>Total Area</a:t>
            </a:r>
            <a:r>
              <a:rPr lang="en-US" b="1" dirty="0" smtClean="0"/>
              <a:t>:</a:t>
            </a:r>
            <a:r>
              <a:rPr lang="en-US" dirty="0" smtClean="0"/>
              <a:t>603,700 square </a:t>
            </a:r>
            <a:r>
              <a:rPr lang="en-US" dirty="0" err="1" smtClean="0"/>
              <a:t>kilometres</a:t>
            </a:r>
            <a:endParaRPr lang="en-US" dirty="0" smtClean="0"/>
          </a:p>
          <a:p>
            <a:endParaRPr lang="en-US" dirty="0" smtClean="0"/>
          </a:p>
          <a:p>
            <a:pPr>
              <a:buNone/>
            </a:pPr>
            <a:endParaRPr lang="en-US" dirty="0"/>
          </a:p>
        </p:txBody>
      </p:sp>
      <p:sp>
        <p:nvSpPr>
          <p:cNvPr id="7" name="Заголовок 6"/>
          <p:cNvSpPr>
            <a:spLocks noGrp="1"/>
          </p:cNvSpPr>
          <p:nvPr>
            <p:ph type="title"/>
          </p:nvPr>
        </p:nvSpPr>
        <p:spPr>
          <a:xfrm>
            <a:off x="428596" y="357166"/>
            <a:ext cx="4471990" cy="1061294"/>
          </a:xfrm>
        </p:spPr>
        <p:style>
          <a:lnRef idx="3">
            <a:schemeClr val="lt1"/>
          </a:lnRef>
          <a:fillRef idx="1">
            <a:schemeClr val="accent5"/>
          </a:fillRef>
          <a:effectRef idx="1">
            <a:schemeClr val="accent5"/>
          </a:effectRef>
          <a:fontRef idx="minor">
            <a:schemeClr val="lt1"/>
          </a:fontRef>
        </p:style>
        <p:txBody>
          <a:bodyPr/>
          <a:lstStyle/>
          <a:p>
            <a:r>
              <a:rPr lang="en-US"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Quick Facts</a:t>
            </a:r>
            <a:endParaRPr lang="en-US"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1"/>
          </p:nvPr>
        </p:nvSpPr>
        <p:spPr>
          <a:xfrm>
            <a:off x="428596" y="714356"/>
            <a:ext cx="4040188" cy="785818"/>
          </a:xfrm>
        </p:spPr>
        <p:txBody>
          <a:bodyPr/>
          <a:lstStyle/>
          <a:p>
            <a:r>
              <a:rPr lang="en-US" sz="72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j-lt"/>
              </a:rPr>
              <a:t>Visas</a:t>
            </a:r>
          </a:p>
          <a:p>
            <a:endParaRPr lang="en-US" dirty="0"/>
          </a:p>
        </p:txBody>
      </p:sp>
      <p:sp>
        <p:nvSpPr>
          <p:cNvPr id="5" name="Текст 4"/>
          <p:cNvSpPr>
            <a:spLocks noGrp="1"/>
          </p:cNvSpPr>
          <p:nvPr>
            <p:ph type="body" sz="half" idx="3"/>
          </p:nvPr>
        </p:nvSpPr>
        <p:spPr>
          <a:xfrm>
            <a:off x="5102225" y="642918"/>
            <a:ext cx="4041775" cy="928694"/>
          </a:xfrm>
        </p:spPr>
        <p:txBody>
          <a:bodyPr>
            <a:normAutofit fontScale="77500" lnSpcReduction="20000"/>
          </a:bodyPr>
          <a:lstStyle/>
          <a:p>
            <a:r>
              <a:rPr lang="en-US" sz="93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j-lt"/>
              </a:rPr>
              <a:t>Safety</a:t>
            </a:r>
            <a:endParaRPr lang="en-US" sz="9300"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latin typeface="+mj-lt"/>
            </a:endParaRPr>
          </a:p>
          <a:p>
            <a:endParaRPr lang="en-US" dirty="0"/>
          </a:p>
        </p:txBody>
      </p:sp>
      <p:sp>
        <p:nvSpPr>
          <p:cNvPr id="3" name="Содержимое 2"/>
          <p:cNvSpPr>
            <a:spLocks noGrp="1"/>
          </p:cNvSpPr>
          <p:nvPr>
            <p:ph sz="quarter" idx="2"/>
          </p:nvPr>
        </p:nvSpPr>
        <p:spPr>
          <a:xfrm>
            <a:off x="214282" y="1928802"/>
            <a:ext cx="4040188" cy="4929198"/>
          </a:xfrm>
        </p:spPr>
        <p:txBody>
          <a:bodyPr>
            <a:normAutofit/>
          </a:bodyPr>
          <a:lstStyle/>
          <a:p>
            <a:pPr>
              <a:buNone/>
            </a:pPr>
            <a:r>
              <a:rPr lang="en-US" sz="2400" dirty="0" smtClean="0"/>
              <a:t>Tourist </a:t>
            </a:r>
            <a:r>
              <a:rPr lang="en-US" sz="2400" dirty="0" smtClean="0"/>
              <a:t>visas are not required for stays less than 90 days for visitors from the EU, USA and Canada. Australians and New Zealanders, on the other hand, can get visas a few hours after visiting a </a:t>
            </a:r>
            <a:r>
              <a:rPr lang="en-US" sz="2400" dirty="0" err="1" smtClean="0"/>
              <a:t>Ukranian</a:t>
            </a:r>
            <a:r>
              <a:rPr lang="en-US" sz="2400" dirty="0" smtClean="0"/>
              <a:t> consulate having received a letter of invitation from a lodging </a:t>
            </a:r>
            <a:r>
              <a:rPr lang="en-US" sz="2400" dirty="0" smtClean="0"/>
              <a:t>provider.</a:t>
            </a:r>
            <a:endParaRPr lang="en-US" sz="2400" dirty="0" smtClean="0"/>
          </a:p>
          <a:p>
            <a:endParaRPr lang="en-US" dirty="0"/>
          </a:p>
        </p:txBody>
      </p:sp>
      <p:sp>
        <p:nvSpPr>
          <p:cNvPr id="6" name="Содержимое 5"/>
          <p:cNvSpPr>
            <a:spLocks noGrp="1"/>
          </p:cNvSpPr>
          <p:nvPr>
            <p:ph sz="quarter" idx="4"/>
          </p:nvPr>
        </p:nvSpPr>
        <p:spPr>
          <a:xfrm>
            <a:off x="4645025" y="1928802"/>
            <a:ext cx="4041775" cy="4714908"/>
          </a:xfrm>
        </p:spPr>
        <p:txBody>
          <a:bodyPr/>
          <a:lstStyle/>
          <a:p>
            <a:pPr>
              <a:buNone/>
            </a:pPr>
            <a:r>
              <a:rPr lang="en-US" sz="2400" dirty="0" smtClean="0"/>
              <a:t>Ukraine is a fairly welcoming and safe place for </a:t>
            </a:r>
            <a:r>
              <a:rPr lang="en-US" sz="2400" dirty="0" err="1" smtClean="0"/>
              <a:t>travellers</a:t>
            </a:r>
            <a:r>
              <a:rPr lang="en-US" sz="2400" dirty="0" smtClean="0"/>
              <a:t> however there has been a few racially motivated cases in the past concerning </a:t>
            </a:r>
            <a:r>
              <a:rPr lang="en-US" sz="2400" dirty="0" err="1" smtClean="0"/>
              <a:t>travellers</a:t>
            </a:r>
            <a:r>
              <a:rPr lang="en-US" sz="2400" dirty="0" smtClean="0"/>
              <a:t> of Asian and Afro-Caribbean descent. Take extra care on public transport to keep your belongings safe and secure particularly in the busy metro areas of Kyiv.</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Documents and Settings\Женя\Рабочий стол\Новая папка (5)\234254-224087.jpg"/>
          <p:cNvPicPr>
            <a:picLocks noChangeAspect="1" noChangeArrowheads="1"/>
          </p:cNvPicPr>
          <p:nvPr/>
        </p:nvPicPr>
        <p:blipFill>
          <a:blip r:embed="rId2"/>
          <a:srcRect/>
          <a:stretch>
            <a:fillRect/>
          </a:stretch>
        </p:blipFill>
        <p:spPr bwMode="auto">
          <a:xfrm>
            <a:off x="214282" y="500042"/>
            <a:ext cx="3714776" cy="55721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Заголовок 1"/>
          <p:cNvSpPr>
            <a:spLocks noGrp="1"/>
          </p:cNvSpPr>
          <p:nvPr>
            <p:ph type="title"/>
          </p:nvPr>
        </p:nvSpPr>
        <p:spPr>
          <a:xfrm>
            <a:off x="3071802" y="0"/>
            <a:ext cx="6929454" cy="1143000"/>
          </a:xfrm>
        </p:spPr>
        <p:txBody>
          <a:bodyPr>
            <a:normAutofit fontScale="90000"/>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r>
            <a:b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Vaccinations and </a:t>
            </a:r>
            <a:r>
              <a:rPr lang="en-US"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Health</a:t>
            </a:r>
            <a:endParaRPr lang="en-US"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Содержимое 2"/>
          <p:cNvSpPr>
            <a:spLocks noGrp="1"/>
          </p:cNvSpPr>
          <p:nvPr>
            <p:ph idx="1"/>
          </p:nvPr>
        </p:nvSpPr>
        <p:spPr>
          <a:xfrm>
            <a:off x="4243382" y="1571612"/>
            <a:ext cx="4900618" cy="4389120"/>
          </a:xfrm>
        </p:spPr>
        <p:txBody>
          <a:bodyPr/>
          <a:lstStyle/>
          <a:p>
            <a:pPr>
              <a:buNone/>
            </a:pPr>
            <a:r>
              <a:rPr lang="en-US" dirty="0" smtClean="0"/>
              <a:t>Medical facilities in Ukraine are not considered to be the best by any means. That said private clinics and hospitals do offer adequate care but take out comprehensive medical insurance cover before your travel. Drink only boiled or bottled water too.</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7290" y="357166"/>
            <a:ext cx="6357982" cy="1143000"/>
          </a:xfrm>
        </p:spPr>
        <p:style>
          <a:lnRef idx="3">
            <a:schemeClr val="lt1"/>
          </a:lnRef>
          <a:fillRef idx="1">
            <a:schemeClr val="accent1"/>
          </a:fillRef>
          <a:effectRef idx="1">
            <a:schemeClr val="accent1"/>
          </a:effectRef>
          <a:fontRef idx="minor">
            <a:schemeClr val="lt1"/>
          </a:fontRef>
        </p:style>
        <p:txBody>
          <a:bodyPr>
            <a:normAutofit fontScale="90000"/>
          </a:bodyPr>
          <a:lstStyle/>
          <a:p>
            <a:r>
              <a:rPr lang="en-US" sz="6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Map of the country</a:t>
            </a:r>
            <a:endParaRPr lang="en-US" sz="6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2"/>
          <a:srcRect/>
          <a:stretch>
            <a:fillRect/>
          </a:stretch>
        </p:blipFill>
        <p:spPr bwMode="auto">
          <a:xfrm>
            <a:off x="0" y="1857364"/>
            <a:ext cx="9144000" cy="50006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500042"/>
            <a:ext cx="7329510" cy="1143000"/>
          </a:xfrm>
        </p:spPr>
        <p:style>
          <a:lnRef idx="1">
            <a:schemeClr val="accent5"/>
          </a:lnRef>
          <a:fillRef idx="2">
            <a:schemeClr val="accent5"/>
          </a:fillRef>
          <a:effectRef idx="1">
            <a:schemeClr val="accent5"/>
          </a:effectRef>
          <a:fontRef idx="minor">
            <a:schemeClr val="dk1"/>
          </a:fontRef>
        </p:style>
        <p:txBody>
          <a:bodyPr>
            <a:noAutofit/>
          </a:bodyPr>
          <a:lstStyle/>
          <a:p>
            <a:r>
              <a:rPr lang="en-US" sz="4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rPr>
              <a:t>The best cities to visit</a:t>
            </a:r>
            <a:endParaRPr lang="en-US" sz="4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57200" y="1935480"/>
            <a:ext cx="3257544" cy="4389120"/>
          </a:xfrm>
        </p:spPr>
        <p:txBody>
          <a:bodyPr>
            <a:normAutofit/>
          </a:bodyPr>
          <a:lstStyle/>
          <a:p>
            <a:pPr marL="137160" indent="0">
              <a:buClr>
                <a:schemeClr val="tx1">
                  <a:shade val="95000"/>
                </a:schemeClr>
              </a:buClr>
              <a:buNone/>
              <a:defRPr/>
            </a:pPr>
            <a:r>
              <a:rPr lang="en-US" dirty="0" smtClean="0"/>
              <a:t>Kiev</a:t>
            </a:r>
            <a:endParaRPr lang="en-US" dirty="0" smtClean="0"/>
          </a:p>
          <a:p>
            <a:pPr marL="137160" indent="0">
              <a:buClr>
                <a:schemeClr val="tx1">
                  <a:shade val="95000"/>
                </a:schemeClr>
              </a:buClr>
              <a:buNone/>
              <a:defRPr/>
            </a:pPr>
            <a:r>
              <a:rPr lang="en-US" dirty="0" err="1" smtClean="0"/>
              <a:t>Chernihiv</a:t>
            </a:r>
            <a:r>
              <a:rPr lang="en-US" dirty="0" smtClean="0"/>
              <a:t> </a:t>
            </a:r>
          </a:p>
          <a:p>
            <a:pPr marL="137160" indent="0">
              <a:buClr>
                <a:schemeClr val="tx1">
                  <a:shade val="95000"/>
                </a:schemeClr>
              </a:buClr>
              <a:buNone/>
              <a:defRPr/>
            </a:pPr>
            <a:r>
              <a:rPr lang="en-US" dirty="0" err="1" smtClean="0"/>
              <a:t>Chernivtsi</a:t>
            </a:r>
            <a:r>
              <a:rPr lang="en-US" dirty="0" smtClean="0"/>
              <a:t> </a:t>
            </a:r>
          </a:p>
          <a:p>
            <a:pPr marL="137160" indent="0">
              <a:buClr>
                <a:schemeClr val="tx1">
                  <a:shade val="95000"/>
                </a:schemeClr>
              </a:buClr>
              <a:buNone/>
              <a:defRPr/>
            </a:pPr>
            <a:r>
              <a:rPr lang="en-US" dirty="0" err="1" smtClean="0"/>
              <a:t>Dnipropetrovsk</a:t>
            </a:r>
            <a:r>
              <a:rPr lang="en-US" dirty="0" smtClean="0"/>
              <a:t> </a:t>
            </a:r>
          </a:p>
          <a:p>
            <a:pPr marL="137160" indent="0">
              <a:buClr>
                <a:schemeClr val="tx1">
                  <a:shade val="95000"/>
                </a:schemeClr>
              </a:buClr>
              <a:buNone/>
              <a:defRPr/>
            </a:pPr>
            <a:r>
              <a:rPr lang="en-US" dirty="0" smtClean="0"/>
              <a:t>Donetsk</a:t>
            </a:r>
          </a:p>
          <a:p>
            <a:pPr marL="137160" indent="0">
              <a:buClr>
                <a:schemeClr val="tx1">
                  <a:shade val="95000"/>
                </a:schemeClr>
              </a:buClr>
              <a:buNone/>
              <a:defRPr/>
            </a:pPr>
            <a:r>
              <a:rPr lang="en-US" dirty="0" err="1" smtClean="0"/>
              <a:t>Kharkiv</a:t>
            </a:r>
            <a:r>
              <a:rPr lang="en-US" dirty="0" smtClean="0"/>
              <a:t> </a:t>
            </a:r>
          </a:p>
          <a:p>
            <a:pPr marL="137160" indent="0">
              <a:buClr>
                <a:schemeClr val="tx1">
                  <a:shade val="95000"/>
                </a:schemeClr>
              </a:buClr>
              <a:buNone/>
              <a:defRPr/>
            </a:pPr>
            <a:r>
              <a:rPr lang="en-US" dirty="0" err="1" smtClean="0"/>
              <a:t>Lviv</a:t>
            </a:r>
            <a:endParaRPr lang="en-US" dirty="0" smtClean="0"/>
          </a:p>
          <a:p>
            <a:pPr marL="137160" indent="0">
              <a:buClr>
                <a:schemeClr val="tx1">
                  <a:shade val="95000"/>
                </a:schemeClr>
              </a:buClr>
              <a:buNone/>
              <a:defRPr/>
            </a:pPr>
            <a:r>
              <a:rPr lang="en-US" dirty="0" smtClean="0"/>
              <a:t>Odessa </a:t>
            </a:r>
          </a:p>
          <a:p>
            <a:pPr marL="137160" indent="0">
              <a:buClr>
                <a:schemeClr val="tx1">
                  <a:shade val="95000"/>
                </a:schemeClr>
              </a:buClr>
              <a:buNone/>
              <a:defRPr/>
            </a:pPr>
            <a:r>
              <a:rPr lang="en-US" dirty="0" smtClean="0"/>
              <a:t>Sevastopol </a:t>
            </a:r>
          </a:p>
          <a:p>
            <a:pPr>
              <a:buNone/>
            </a:pPr>
            <a:endParaRPr lang="en-US" dirty="0"/>
          </a:p>
        </p:txBody>
      </p:sp>
      <p:pic>
        <p:nvPicPr>
          <p:cNvPr id="4098" name="Picture 2" descr="C:\Documents and Settings\Женя\Рабочий стол\Новая папка (5)\4118498_w640_h640_fg517834.jpg"/>
          <p:cNvPicPr>
            <a:picLocks noChangeAspect="1" noChangeArrowheads="1"/>
          </p:cNvPicPr>
          <p:nvPr/>
        </p:nvPicPr>
        <p:blipFill>
          <a:blip r:embed="rId2"/>
          <a:srcRect/>
          <a:stretch>
            <a:fillRect/>
          </a:stretch>
        </p:blipFill>
        <p:spPr bwMode="auto">
          <a:xfrm>
            <a:off x="3929058" y="1330500"/>
            <a:ext cx="5000660" cy="5527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642918"/>
            <a:ext cx="5114932" cy="1143000"/>
          </a:xfrm>
        </p:spPr>
        <p:style>
          <a:lnRef idx="3">
            <a:schemeClr val="lt1"/>
          </a:lnRef>
          <a:fillRef idx="1">
            <a:schemeClr val="accent2"/>
          </a:fillRef>
          <a:effectRef idx="1">
            <a:schemeClr val="accent2"/>
          </a:effectRef>
          <a:fontRef idx="minor">
            <a:schemeClr val="lt1"/>
          </a:fontRef>
        </p:style>
        <p:txBody>
          <a:bodyPr>
            <a:normAutofit/>
          </a:bodyPr>
          <a:lstStyle/>
          <a:p>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Getting </a:t>
            </a:r>
            <a:r>
              <a:rPr lang="en-US"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Around</a:t>
            </a:r>
            <a:endPar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 name="Содержимое 2"/>
          <p:cNvSpPr>
            <a:spLocks noGrp="1"/>
          </p:cNvSpPr>
          <p:nvPr>
            <p:ph idx="1"/>
          </p:nvPr>
        </p:nvSpPr>
        <p:spPr>
          <a:xfrm>
            <a:off x="500034" y="2143116"/>
            <a:ext cx="8229600" cy="4389120"/>
          </a:xfrm>
        </p:spPr>
        <p:txBody>
          <a:bodyPr/>
          <a:lstStyle/>
          <a:p>
            <a:pPr>
              <a:buFont typeface="Wingdings" pitchFamily="2" charset="2"/>
              <a:buChar char="q"/>
            </a:pPr>
            <a:r>
              <a:rPr lang="en-US" sz="3200" i="1" dirty="0" smtClean="0">
                <a:effectLst>
                  <a:outerShdw blurRad="38100" dist="38100" dir="2700000" algn="tl">
                    <a:srgbClr val="000000">
                      <a:alpha val="43137"/>
                    </a:srgbClr>
                  </a:outerShdw>
                </a:effectLst>
              </a:rPr>
              <a:t>There are </a:t>
            </a:r>
            <a:r>
              <a:rPr lang="en-US" sz="3200" i="1" dirty="0" smtClean="0">
                <a:effectLst>
                  <a:outerShdw blurRad="38100" dist="38100" dir="2700000" algn="tl">
                    <a:srgbClr val="000000">
                      <a:alpha val="43137"/>
                    </a:srgbClr>
                  </a:outerShdw>
                </a:effectLst>
              </a:rPr>
              <a:t>trains </a:t>
            </a:r>
            <a:r>
              <a:rPr lang="en-US" sz="3200" i="1" dirty="0" smtClean="0">
                <a:effectLst>
                  <a:outerShdw blurRad="38100" dist="38100" dir="2700000" algn="tl">
                    <a:srgbClr val="000000">
                      <a:alpha val="43137"/>
                    </a:srgbClr>
                  </a:outerShdw>
                </a:effectLst>
              </a:rPr>
              <a:t>from Berlin, Vienna, Prague, Warsaw, </a:t>
            </a:r>
            <a:r>
              <a:rPr lang="en-US" sz="3200" i="1" dirty="0" smtClean="0">
                <a:effectLst>
                  <a:outerShdw blurRad="38100" dist="38100" dir="2700000" algn="tl">
                    <a:srgbClr val="000000">
                      <a:alpha val="43137"/>
                    </a:srgbClr>
                  </a:outerShdw>
                </a:effectLst>
              </a:rPr>
              <a:t>Budapest</a:t>
            </a:r>
            <a:r>
              <a:rPr lang="en-US" sz="3200" i="1" dirty="0" smtClean="0">
                <a:effectLst>
                  <a:outerShdw blurRad="38100" dist="38100" dir="2700000" algn="tl">
                    <a:srgbClr val="000000">
                      <a:alpha val="43137"/>
                    </a:srgbClr>
                  </a:outerShdw>
                </a:effectLst>
              </a:rPr>
              <a:t>, Bucharest and </a:t>
            </a:r>
            <a:r>
              <a:rPr lang="en-US" sz="3200" i="1" dirty="0" smtClean="0">
                <a:effectLst>
                  <a:outerShdw blurRad="38100" dist="38100" dir="2700000" algn="tl">
                    <a:srgbClr val="000000">
                      <a:alpha val="43137"/>
                    </a:srgbClr>
                  </a:outerShdw>
                </a:effectLst>
              </a:rPr>
              <a:t>to </a:t>
            </a:r>
            <a:r>
              <a:rPr lang="en-US" sz="3200" i="1" dirty="0" err="1" smtClean="0">
                <a:effectLst>
                  <a:outerShdw blurRad="38100" dist="38100" dir="2700000" algn="tl">
                    <a:srgbClr val="000000">
                      <a:alpha val="43137"/>
                    </a:srgbClr>
                  </a:outerShdw>
                </a:effectLst>
              </a:rPr>
              <a:t>Lviv</a:t>
            </a:r>
            <a:r>
              <a:rPr lang="en-US" sz="3200" i="1" dirty="0" smtClean="0">
                <a:effectLst>
                  <a:outerShdw blurRad="38100" dist="38100" dir="2700000" algn="tl">
                    <a:srgbClr val="000000">
                      <a:alpha val="43137"/>
                    </a:srgbClr>
                  </a:outerShdw>
                </a:effectLst>
              </a:rPr>
              <a:t> </a:t>
            </a:r>
            <a:r>
              <a:rPr lang="en-US" sz="3200" i="1" dirty="0" smtClean="0">
                <a:effectLst>
                  <a:outerShdw blurRad="38100" dist="38100" dir="2700000" algn="tl">
                    <a:srgbClr val="000000">
                      <a:alpha val="43137"/>
                    </a:srgbClr>
                  </a:outerShdw>
                </a:effectLst>
              </a:rPr>
              <a:t>or </a:t>
            </a:r>
            <a:r>
              <a:rPr lang="en-US" sz="3200" i="1" dirty="0" smtClean="0">
                <a:effectLst>
                  <a:outerShdw blurRad="38100" dist="38100" dir="2700000" algn="tl">
                    <a:srgbClr val="000000">
                      <a:alpha val="43137"/>
                    </a:srgbClr>
                  </a:outerShdw>
                </a:effectLst>
              </a:rPr>
              <a:t>Kiev. </a:t>
            </a:r>
            <a:endParaRPr lang="en-US" sz="3200" i="1" dirty="0" smtClean="0">
              <a:effectLst>
                <a:outerShdw blurRad="38100" dist="38100" dir="2700000" algn="tl">
                  <a:srgbClr val="000000">
                    <a:alpha val="43137"/>
                  </a:srgbClr>
                </a:outerShdw>
              </a:effectLst>
            </a:endParaRPr>
          </a:p>
          <a:p>
            <a:pPr>
              <a:buFont typeface="Wingdings" pitchFamily="2" charset="2"/>
              <a:buChar char="q"/>
            </a:pPr>
            <a:r>
              <a:rPr lang="en-US" sz="3200" i="1" dirty="0" smtClean="0">
                <a:effectLst>
                  <a:outerShdw blurRad="38100" dist="38100" dir="2700000" algn="tl">
                    <a:srgbClr val="000000">
                      <a:alpha val="43137"/>
                    </a:srgbClr>
                  </a:outerShdw>
                </a:effectLst>
              </a:rPr>
              <a:t>There are inexpensive direct bus services to </a:t>
            </a:r>
            <a:r>
              <a:rPr lang="en-US" sz="3200" i="1" dirty="0" err="1" smtClean="0">
                <a:effectLst>
                  <a:outerShdw blurRad="38100" dist="38100" dir="2700000" algn="tl">
                    <a:srgbClr val="000000">
                      <a:alpha val="43137"/>
                    </a:srgbClr>
                  </a:outerShdw>
                </a:effectLst>
              </a:rPr>
              <a:t>Lviv</a:t>
            </a:r>
            <a:r>
              <a:rPr lang="en-US" sz="3200" i="1" dirty="0" smtClean="0">
                <a:effectLst>
                  <a:outerShdw blurRad="38100" dist="38100" dir="2700000" algn="tl">
                    <a:srgbClr val="000000">
                      <a:alpha val="43137"/>
                    </a:srgbClr>
                  </a:outerShdw>
                </a:effectLst>
              </a:rPr>
              <a:t> and </a:t>
            </a:r>
            <a:r>
              <a:rPr lang="en-US" sz="3200" i="1" dirty="0" err="1" smtClean="0">
                <a:effectLst>
                  <a:outerShdw blurRad="38100" dist="38100" dir="2700000" algn="tl">
                    <a:srgbClr val="000000">
                      <a:alpha val="43137"/>
                    </a:srgbClr>
                  </a:outerShdw>
                </a:effectLst>
              </a:rPr>
              <a:t>Ivano-Frankivsk</a:t>
            </a:r>
            <a:r>
              <a:rPr lang="en-US" sz="3200" i="1" dirty="0" smtClean="0">
                <a:effectLst>
                  <a:outerShdw blurRad="38100" dist="38100" dir="2700000" algn="tl">
                    <a:srgbClr val="000000">
                      <a:alpha val="43137"/>
                    </a:srgbClr>
                  </a:outerShdw>
                </a:effectLst>
              </a:rPr>
              <a:t> from Poland. They usually offer a budget level of comfort and cost about 90 to 100 </a:t>
            </a:r>
            <a:r>
              <a:rPr lang="en-US" sz="3200" i="1" dirty="0" err="1" smtClean="0">
                <a:effectLst>
                  <a:outerShdw blurRad="38100" dist="38100" dir="2700000" algn="tl">
                    <a:srgbClr val="000000">
                      <a:alpha val="43137"/>
                    </a:srgbClr>
                  </a:outerShdw>
                </a:effectLst>
              </a:rPr>
              <a:t>hryvnia</a:t>
            </a:r>
            <a:r>
              <a:rPr lang="en-US" sz="3200" i="1" dirty="0" smtClean="0">
                <a:effectLst>
                  <a:outerShdw blurRad="38100" dist="38100" dir="2700000" algn="tl">
                    <a:srgbClr val="000000">
                      <a:alpha val="43137"/>
                    </a:srgbClr>
                  </a:outerShdw>
                </a:effectLst>
              </a:rPr>
              <a:t>.</a:t>
            </a:r>
            <a:endParaRPr lang="ru-RU" sz="3200" i="1" dirty="0" smtClean="0">
              <a:effectLst>
                <a:outerShdw blurRad="38100" dist="38100" dir="2700000" algn="tl">
                  <a:srgbClr val="000000">
                    <a:alpha val="43137"/>
                  </a:srgbClr>
                </a:outerShdw>
              </a:effectLst>
            </a:endParaRPr>
          </a:p>
          <a:p>
            <a:pPr>
              <a:buNone/>
            </a:pP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C:\Documents and Settings\Женя\Рабочий стол\Новая папка (5)\1342621840_002_16864_2.jpg"/>
          <p:cNvPicPr>
            <a:picLocks noChangeAspect="1" noChangeArrowheads="1"/>
          </p:cNvPicPr>
          <p:nvPr/>
        </p:nvPicPr>
        <p:blipFill>
          <a:blip r:embed="rId2"/>
          <a:srcRect/>
          <a:stretch>
            <a:fillRect/>
          </a:stretch>
        </p:blipFill>
        <p:spPr bwMode="auto">
          <a:xfrm>
            <a:off x="0" y="3960807"/>
            <a:ext cx="5391387" cy="2897193"/>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2" name="Заголовок 1"/>
          <p:cNvSpPr>
            <a:spLocks noGrp="1"/>
          </p:cNvSpPr>
          <p:nvPr>
            <p:ph type="title"/>
          </p:nvPr>
        </p:nvSpPr>
        <p:spPr>
          <a:xfrm>
            <a:off x="500034" y="0"/>
            <a:ext cx="8229600" cy="857272"/>
          </a:xfrm>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Don't Leave Here Without</a:t>
            </a:r>
            <a:r>
              <a:rPr lang="en-US" b="1"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n-US"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Содержимое 2"/>
          <p:cNvSpPr>
            <a:spLocks noGrp="1"/>
          </p:cNvSpPr>
          <p:nvPr>
            <p:ph idx="1"/>
          </p:nvPr>
        </p:nvSpPr>
        <p:spPr>
          <a:xfrm>
            <a:off x="0" y="1071546"/>
            <a:ext cx="5143504" cy="3922412"/>
          </a:xfrm>
        </p:spPr>
        <p:txBody>
          <a:bodyPr>
            <a:normAutofit/>
          </a:bodyPr>
          <a:lstStyle/>
          <a:p>
            <a:pPr algn="ctr">
              <a:buNone/>
            </a:pPr>
            <a:r>
              <a:rPr lang="en-US" b="1" i="1" dirty="0" smtClean="0">
                <a:effectLst>
                  <a:outerShdw blurRad="38100" dist="38100" dir="2700000" algn="tl">
                    <a:srgbClr val="000000">
                      <a:alpha val="43137"/>
                    </a:srgbClr>
                  </a:outerShdw>
                </a:effectLst>
              </a:rPr>
              <a:t>Walking with bears</a:t>
            </a:r>
          </a:p>
          <a:p>
            <a:pPr>
              <a:buNone/>
            </a:pPr>
            <a:r>
              <a:rPr lang="en-US" dirty="0" smtClean="0"/>
              <a:t>   Go </a:t>
            </a:r>
            <a:r>
              <a:rPr lang="en-US" dirty="0" smtClean="0"/>
              <a:t>hiking in the rugged Carpathian Mountains and you might just spot one of its brown furry residents. In winter, swap walking boots for skis and take to the slopes.</a:t>
            </a:r>
          </a:p>
          <a:p>
            <a:pPr>
              <a:buNone/>
            </a:pPr>
            <a:endParaRPr lang="en-US" dirty="0"/>
          </a:p>
        </p:txBody>
      </p:sp>
      <p:pic>
        <p:nvPicPr>
          <p:cNvPr id="5122" name="Picture 2" descr="C:\Documents and Settings\Женя\Рабочий стол\Новая папка (5)\1342621840_009_25405_9.jpg"/>
          <p:cNvPicPr>
            <a:picLocks noChangeAspect="1" noChangeArrowheads="1"/>
          </p:cNvPicPr>
          <p:nvPr/>
        </p:nvPicPr>
        <p:blipFill>
          <a:blip r:embed="rId3"/>
          <a:srcRect/>
          <a:stretch>
            <a:fillRect/>
          </a:stretch>
        </p:blipFill>
        <p:spPr bwMode="auto">
          <a:xfrm>
            <a:off x="5214942" y="1214422"/>
            <a:ext cx="3761541" cy="521497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69</TotalTime>
  <Words>473</Words>
  <Application>Microsoft Office PowerPoint</Application>
  <PresentationFormat>Экран (4:3)</PresentationFormat>
  <Paragraphs>39</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Поток</vt:lpstr>
      <vt:lpstr>Gap year in Ukraine</vt:lpstr>
      <vt:lpstr>Слайд 2</vt:lpstr>
      <vt:lpstr>Quick Facts</vt:lpstr>
      <vt:lpstr>Слайд 4</vt:lpstr>
      <vt:lpstr>    Vaccinations and Health</vt:lpstr>
      <vt:lpstr>Map of the country</vt:lpstr>
      <vt:lpstr>The best cities to visit</vt:lpstr>
      <vt:lpstr>Getting Around</vt:lpstr>
      <vt:lpstr>Don't Leave Here Without...</vt:lpstr>
      <vt:lpstr>Dancing in the sea</vt:lpstr>
      <vt:lpstr>Uncovering a ghost town</vt:lpstr>
      <vt:lpstr>Mixing past and present</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Gap year in Ukraine</dc:title>
  <dc:creator>Женя</dc:creator>
  <cp:lastModifiedBy>Женя</cp:lastModifiedBy>
  <cp:revision>7</cp:revision>
  <dcterms:created xsi:type="dcterms:W3CDTF">2013-10-23T17:34:51Z</dcterms:created>
  <dcterms:modified xsi:type="dcterms:W3CDTF">2013-10-23T18:44:08Z</dcterms:modified>
</cp:coreProperties>
</file>