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6D27A-7695-46CD-8D8A-F2089890956B}" type="datetimeFigureOut">
              <a:rPr lang="ru-RU" smtClean="0"/>
              <a:pPr/>
              <a:t>03.03.2014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B35E9-9FF0-4E02-96B8-1DE411814A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41B35E9-9FF0-4E02-96B8-1DE411814AAD}"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1702s.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lstStyle/>
          <a:p>
            <a:r>
              <a:rPr lang="en-US" dirty="0" smtClean="0">
                <a:latin typeface="Impact" pitchFamily="34" charset="0"/>
              </a:rPr>
              <a:t>Project  </a:t>
            </a:r>
            <a:r>
              <a:rPr lang="en-US" dirty="0" smtClean="0"/>
              <a:t/>
            </a:r>
            <a:br>
              <a:rPr lang="en-US" dirty="0" smtClean="0"/>
            </a:br>
            <a:r>
              <a:rPr lang="en-US" dirty="0" smtClean="0"/>
              <a:t>  </a:t>
            </a:r>
            <a:r>
              <a:rPr lang="en-US" dirty="0" smtClean="0">
                <a:latin typeface="Monotype Corsiva" pitchFamily="66" charset="0"/>
              </a:rPr>
              <a:t>Top-6 modern serials</a:t>
            </a:r>
            <a:endParaRPr lang="ru-RU" dirty="0">
              <a:latin typeface="Monotype Corsiva" pitchFamily="66" charset="0"/>
            </a:endParaRPr>
          </a:p>
        </p:txBody>
      </p:sp>
      <p:sp>
        <p:nvSpPr>
          <p:cNvPr id="3" name="Подзаголовок 2"/>
          <p:cNvSpPr>
            <a:spLocks noGrp="1"/>
          </p:cNvSpPr>
          <p:nvPr>
            <p:ph type="subTitle" idx="1"/>
          </p:nvPr>
        </p:nvSpPr>
        <p:spPr>
          <a:xfrm>
            <a:off x="1371600" y="3886200"/>
            <a:ext cx="7558118" cy="1752600"/>
          </a:xfrm>
        </p:spPr>
        <p:txBody>
          <a:bodyPr>
            <a:normAutofit/>
          </a:bodyPr>
          <a:lstStyle/>
          <a:p>
            <a:pPr algn="r"/>
            <a:r>
              <a:rPr lang="en-US" dirty="0" smtClean="0">
                <a:latin typeface="Comic Sans MS" pitchFamily="66" charset="0"/>
              </a:rPr>
              <a:t>Anastasia </a:t>
            </a:r>
            <a:r>
              <a:rPr lang="en-US" dirty="0" err="1" smtClean="0">
                <a:latin typeface="Comic Sans MS" pitchFamily="66" charset="0"/>
              </a:rPr>
              <a:t>Mamonova</a:t>
            </a:r>
            <a:endParaRPr lang="en-US" dirty="0" smtClean="0">
              <a:latin typeface="Comic Sans MS" pitchFamily="66" charset="0"/>
            </a:endParaRPr>
          </a:p>
          <a:p>
            <a:pPr algn="r"/>
            <a:r>
              <a:rPr lang="en-US" dirty="0" err="1" smtClean="0">
                <a:latin typeface="Comic Sans MS" pitchFamily="66" charset="0"/>
              </a:rPr>
              <a:t>Kirill</a:t>
            </a:r>
            <a:r>
              <a:rPr lang="en-US" dirty="0" smtClean="0">
                <a:latin typeface="Comic Sans MS" pitchFamily="66" charset="0"/>
              </a:rPr>
              <a:t> </a:t>
            </a:r>
            <a:r>
              <a:rPr lang="en-US" dirty="0" err="1" smtClean="0">
                <a:latin typeface="Comic Sans MS" pitchFamily="66" charset="0"/>
              </a:rPr>
              <a:t>Zhelezcov</a:t>
            </a:r>
            <a:endParaRPr lang="ru-RU"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1702s.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1285852" y="214290"/>
            <a:ext cx="7858148" cy="1143000"/>
          </a:xfrm>
        </p:spPr>
        <p:txBody>
          <a:bodyPr>
            <a:normAutofit/>
          </a:bodyPr>
          <a:lstStyle/>
          <a:p>
            <a:r>
              <a:rPr lang="en-US" b="1" dirty="0" smtClean="0"/>
              <a:t>Starring:</a:t>
            </a:r>
            <a:endParaRPr lang="ru-RU" dirty="0"/>
          </a:p>
        </p:txBody>
      </p:sp>
      <p:pic>
        <p:nvPicPr>
          <p:cNvPr id="6" name="Рисунок 5" descr="Кит харингтон.jpg"/>
          <p:cNvPicPr>
            <a:picLocks noChangeAspect="1"/>
          </p:cNvPicPr>
          <p:nvPr/>
        </p:nvPicPr>
        <p:blipFill>
          <a:blip r:embed="rId3"/>
          <a:srcRect l="22500"/>
          <a:stretch>
            <a:fillRect/>
          </a:stretch>
        </p:blipFill>
        <p:spPr>
          <a:xfrm>
            <a:off x="1285852" y="4343400"/>
            <a:ext cx="3690930" cy="2514600"/>
          </a:xfrm>
          <a:prstGeom prst="rect">
            <a:avLst/>
          </a:prstGeom>
        </p:spPr>
      </p:pic>
      <p:pic>
        <p:nvPicPr>
          <p:cNvPr id="9" name="Рисунок 8" descr="Nikolai.jpg"/>
          <p:cNvPicPr>
            <a:picLocks noChangeAspect="1"/>
          </p:cNvPicPr>
          <p:nvPr/>
        </p:nvPicPr>
        <p:blipFill>
          <a:blip r:embed="rId4"/>
          <a:srcRect l="10575"/>
          <a:stretch>
            <a:fillRect/>
          </a:stretch>
        </p:blipFill>
        <p:spPr>
          <a:xfrm>
            <a:off x="5916234" y="4572008"/>
            <a:ext cx="3227766" cy="2285992"/>
          </a:xfrm>
          <a:prstGeom prst="rect">
            <a:avLst/>
          </a:prstGeom>
        </p:spPr>
      </p:pic>
      <p:pic>
        <p:nvPicPr>
          <p:cNvPr id="8" name="Рисунок 7" descr="7F_6gFN2x_k.jpg"/>
          <p:cNvPicPr>
            <a:picLocks noChangeAspect="1"/>
          </p:cNvPicPr>
          <p:nvPr/>
        </p:nvPicPr>
        <p:blipFill>
          <a:blip r:embed="rId5"/>
          <a:srcRect l="9808" r="5192"/>
          <a:stretch>
            <a:fillRect/>
          </a:stretch>
        </p:blipFill>
        <p:spPr>
          <a:xfrm>
            <a:off x="3500430" y="2928934"/>
            <a:ext cx="3714776" cy="2272570"/>
          </a:xfrm>
          <a:prstGeom prst="rect">
            <a:avLst/>
          </a:prstGeom>
        </p:spPr>
      </p:pic>
      <p:pic>
        <p:nvPicPr>
          <p:cNvPr id="5" name="Рисунок 4" descr="Арья(Мейси).jpg"/>
          <p:cNvPicPr>
            <a:picLocks noChangeAspect="1"/>
          </p:cNvPicPr>
          <p:nvPr/>
        </p:nvPicPr>
        <p:blipFill>
          <a:blip r:embed="rId6"/>
          <a:stretch>
            <a:fillRect/>
          </a:stretch>
        </p:blipFill>
        <p:spPr>
          <a:xfrm>
            <a:off x="5776991" y="1071546"/>
            <a:ext cx="3367009" cy="2586040"/>
          </a:xfrm>
          <a:prstGeom prst="rect">
            <a:avLst/>
          </a:prstGeom>
        </p:spPr>
      </p:pic>
      <p:pic>
        <p:nvPicPr>
          <p:cNvPr id="7" name="Рисунок 6" descr="милия.jpg"/>
          <p:cNvPicPr>
            <a:picLocks noChangeAspect="1"/>
          </p:cNvPicPr>
          <p:nvPr/>
        </p:nvPicPr>
        <p:blipFill>
          <a:blip r:embed="rId7"/>
          <a:srcRect l="3774" r="25472"/>
          <a:stretch>
            <a:fillRect/>
          </a:stretch>
        </p:blipFill>
        <p:spPr>
          <a:xfrm>
            <a:off x="1285852" y="1357297"/>
            <a:ext cx="3071834" cy="244213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1702s.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1285852" y="285728"/>
            <a:ext cx="7715304" cy="1143000"/>
          </a:xfrm>
        </p:spPr>
        <p:txBody>
          <a:bodyPr>
            <a:normAutofit/>
          </a:bodyPr>
          <a:lstStyle/>
          <a:p>
            <a:r>
              <a:rPr lang="en-US" b="1" dirty="0" smtClean="0">
                <a:latin typeface="Arial Black" pitchFamily="34" charset="0"/>
              </a:rPr>
              <a:t>№ 3 - </a:t>
            </a:r>
            <a:r>
              <a:rPr lang="en-US" dirty="0" smtClean="0">
                <a:latin typeface="Monotype Corsiva" pitchFamily="66" charset="0"/>
              </a:rPr>
              <a:t>The Walking Dead </a:t>
            </a:r>
            <a:endParaRPr lang="ru-RU" dirty="0">
              <a:latin typeface="Monotype Corsiva" pitchFamily="66" charset="0"/>
            </a:endParaRPr>
          </a:p>
        </p:txBody>
      </p:sp>
      <p:sp>
        <p:nvSpPr>
          <p:cNvPr id="3" name="Содержимое 2"/>
          <p:cNvSpPr>
            <a:spLocks noGrp="1"/>
          </p:cNvSpPr>
          <p:nvPr>
            <p:ph idx="1"/>
          </p:nvPr>
        </p:nvSpPr>
        <p:spPr>
          <a:xfrm>
            <a:off x="1285852" y="1571612"/>
            <a:ext cx="7572428" cy="1714511"/>
          </a:xfrm>
        </p:spPr>
        <p:txBody>
          <a:bodyPr/>
          <a:lstStyle/>
          <a:p>
            <a:pPr marL="0" indent="0">
              <a:spcBef>
                <a:spcPts val="0"/>
              </a:spcBef>
            </a:pPr>
            <a:r>
              <a:rPr lang="en-US" sz="2200" dirty="0" smtClean="0"/>
              <a:t>Original run: </a:t>
            </a:r>
            <a:r>
              <a:rPr lang="en-US" sz="2200" dirty="0" smtClean="0">
                <a:latin typeface="Monotype Corsiva"/>
                <a:ea typeface="Times New Roman"/>
                <a:cs typeface="Times New Roman"/>
              </a:rPr>
              <a:t>October 31, 2010 – present</a:t>
            </a:r>
            <a:endParaRPr lang="ru-RU" sz="2200" dirty="0" smtClean="0">
              <a:latin typeface="Monotype Corsiva" pitchFamily="66" charset="0"/>
            </a:endParaRPr>
          </a:p>
          <a:p>
            <a:pPr marL="0" indent="0">
              <a:lnSpc>
                <a:spcPct val="90000"/>
              </a:lnSpc>
              <a:spcBef>
                <a:spcPts val="0"/>
              </a:spcBef>
            </a:pPr>
            <a:r>
              <a:rPr lang="en-US" sz="2200" dirty="0" smtClean="0"/>
              <a:t>Genre: </a:t>
            </a:r>
            <a:r>
              <a:rPr lang="en-US" sz="2200" dirty="0" smtClean="0">
                <a:latin typeface="Monotype Corsiva"/>
                <a:cs typeface="Times New Roman"/>
              </a:rPr>
              <a:t>H</a:t>
            </a:r>
            <a:r>
              <a:rPr lang="en-US" sz="2200" dirty="0" smtClean="0">
                <a:latin typeface="Monotype Corsiva"/>
                <a:ea typeface="Times New Roman"/>
                <a:cs typeface="Times New Roman"/>
              </a:rPr>
              <a:t>orror , Drama</a:t>
            </a:r>
            <a:endParaRPr lang="ru-RU" sz="2200" dirty="0" smtClean="0">
              <a:latin typeface="Monotype Corsiva" pitchFamily="66" charset="0"/>
            </a:endParaRPr>
          </a:p>
          <a:p>
            <a:pPr marL="0" indent="0">
              <a:lnSpc>
                <a:spcPct val="90000"/>
              </a:lnSpc>
              <a:spcBef>
                <a:spcPts val="0"/>
              </a:spcBef>
            </a:pPr>
            <a:r>
              <a:rPr lang="en-US" sz="2200" dirty="0" smtClean="0"/>
              <a:t>Country of origin: </a:t>
            </a:r>
            <a:r>
              <a:rPr lang="en-US" sz="2200" dirty="0" smtClean="0">
                <a:latin typeface="Monotype Corsiva" pitchFamily="66" charset="0"/>
              </a:rPr>
              <a:t>United States</a:t>
            </a:r>
            <a:endParaRPr lang="ru-RU" sz="2200" dirty="0" smtClean="0">
              <a:latin typeface="Monotype Corsiva" pitchFamily="66" charset="0"/>
            </a:endParaRPr>
          </a:p>
          <a:p>
            <a:pPr marL="0" indent="0">
              <a:lnSpc>
                <a:spcPct val="90000"/>
              </a:lnSpc>
              <a:spcBef>
                <a:spcPts val="0"/>
              </a:spcBef>
            </a:pPr>
            <a:r>
              <a:rPr lang="en-US" sz="2200" dirty="0" smtClean="0"/>
              <a:t>No. of seasons</a:t>
            </a:r>
            <a:r>
              <a:rPr lang="ru-RU" sz="2200" dirty="0" smtClean="0"/>
              <a:t>:</a:t>
            </a:r>
            <a:r>
              <a:rPr lang="en-US" sz="2200" dirty="0" smtClean="0"/>
              <a:t> </a:t>
            </a:r>
            <a:r>
              <a:rPr lang="ru-RU" sz="2200" dirty="0" smtClean="0">
                <a:latin typeface="Monotype Corsiva" pitchFamily="66" charset="0"/>
              </a:rPr>
              <a:t>4</a:t>
            </a:r>
            <a:endParaRPr lang="en-US" sz="2200" dirty="0" smtClean="0">
              <a:latin typeface="Monotype Corsiva" pitchFamily="66" charset="0"/>
            </a:endParaRPr>
          </a:p>
          <a:p>
            <a:pPr marL="0" indent="0">
              <a:lnSpc>
                <a:spcPct val="90000"/>
              </a:lnSpc>
              <a:spcBef>
                <a:spcPts val="0"/>
              </a:spcBef>
            </a:pPr>
            <a:r>
              <a:rPr lang="en-US" sz="2200" dirty="0" smtClean="0"/>
              <a:t>No. of episodes</a:t>
            </a:r>
            <a:r>
              <a:rPr lang="ru-RU" sz="2200" dirty="0" smtClean="0"/>
              <a:t>: </a:t>
            </a:r>
            <a:r>
              <a:rPr lang="ru-RU" sz="2200" dirty="0" smtClean="0">
                <a:latin typeface="Monotype Corsiva" pitchFamily="66" charset="0"/>
              </a:rPr>
              <a:t>43</a:t>
            </a:r>
            <a:endParaRPr lang="ru-RU" sz="2200" dirty="0" smtClean="0">
              <a:latin typeface="Monotype Corsiva" pitchFamily="66" charset="0"/>
              <a:ea typeface="Times New Roman"/>
              <a:cs typeface="Times New Roman"/>
            </a:endParaRPr>
          </a:p>
          <a:p>
            <a:pPr marL="0" indent="0">
              <a:spcBef>
                <a:spcPts val="0"/>
              </a:spcBef>
            </a:pPr>
            <a:endParaRPr lang="ru-RU" sz="2400" dirty="0" smtClean="0">
              <a:latin typeface="Monotype Corsiva" pitchFamily="66" charset="0"/>
            </a:endParaRPr>
          </a:p>
          <a:p>
            <a:endParaRPr lang="ru-RU" dirty="0"/>
          </a:p>
        </p:txBody>
      </p:sp>
      <p:pic>
        <p:nvPicPr>
          <p:cNvPr id="6" name="Рисунок 5" descr="442501-1680x1050.jpg"/>
          <p:cNvPicPr>
            <a:picLocks noChangeAspect="1"/>
          </p:cNvPicPr>
          <p:nvPr/>
        </p:nvPicPr>
        <p:blipFill>
          <a:blip r:embed="rId3"/>
          <a:stretch>
            <a:fillRect/>
          </a:stretch>
        </p:blipFill>
        <p:spPr>
          <a:xfrm>
            <a:off x="1500166" y="3643314"/>
            <a:ext cx="7275789" cy="288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idx="1"/>
          </p:nvPr>
        </p:nvPicPr>
        <p:blipFill>
          <a:blip r:embed="rId2"/>
          <a:stretch>
            <a:fillRect/>
          </a:stretch>
        </p:blipFill>
        <p:spPr>
          <a:xfrm>
            <a:off x="-1" y="0"/>
            <a:ext cx="9144001" cy="6858000"/>
          </a:xfrm>
        </p:spPr>
      </p:pic>
      <p:sp>
        <p:nvSpPr>
          <p:cNvPr id="2" name="Заголовок 1"/>
          <p:cNvSpPr>
            <a:spLocks noGrp="1"/>
          </p:cNvSpPr>
          <p:nvPr>
            <p:ph type="title"/>
          </p:nvPr>
        </p:nvSpPr>
        <p:spPr>
          <a:xfrm>
            <a:off x="1285852" y="0"/>
            <a:ext cx="3008313" cy="500042"/>
          </a:xfrm>
        </p:spPr>
        <p:txBody>
          <a:bodyPr/>
          <a:lstStyle/>
          <a:p>
            <a:pPr algn="ctr"/>
            <a:r>
              <a:rPr lang="en-US" dirty="0" smtClean="0">
                <a:latin typeface="Arial Black" pitchFamily="34" charset="0"/>
              </a:rPr>
              <a:t>Brief description:</a:t>
            </a:r>
            <a:endParaRPr lang="ru-RU" dirty="0"/>
          </a:p>
        </p:txBody>
      </p:sp>
      <p:sp>
        <p:nvSpPr>
          <p:cNvPr id="4" name="Текст 3"/>
          <p:cNvSpPr>
            <a:spLocks noGrp="1"/>
          </p:cNvSpPr>
          <p:nvPr>
            <p:ph type="body" sz="half" idx="2"/>
          </p:nvPr>
        </p:nvSpPr>
        <p:spPr>
          <a:xfrm>
            <a:off x="1285852" y="785794"/>
            <a:ext cx="3008313" cy="6072206"/>
          </a:xfrm>
        </p:spPr>
        <p:txBody>
          <a:bodyPr>
            <a:normAutofit/>
          </a:bodyPr>
          <a:lstStyle/>
          <a:p>
            <a:pPr algn="ctr">
              <a:spcBef>
                <a:spcPts val="0"/>
              </a:spcBef>
              <a:spcAft>
                <a:spcPts val="0"/>
              </a:spcAft>
            </a:pPr>
            <a:r>
              <a:rPr lang="en-US" sz="1600" b="1" dirty="0" smtClean="0">
                <a:latin typeface="+mj-lt"/>
                <a:ea typeface="Times New Roman"/>
                <a:cs typeface="Times New Roman"/>
              </a:rPr>
              <a:t>Deputy Sheriff Rick Grimes gets serious gunshot wound during a shootout with criminals, resulting falls into a coma. Waking up in the hospital, he notices that the entire medical staff is absent, and in the building has a ruin. Gradually, he realizes that the tragedy occurred, somehow related to the revived corpses. </a:t>
            </a:r>
            <a:r>
              <a:rPr lang="en-US" sz="1600" b="1" dirty="0" smtClean="0">
                <a:solidFill>
                  <a:srgbClr val="000000"/>
                </a:solidFill>
                <a:latin typeface="+mj-lt"/>
                <a:ea typeface="Times New Roman"/>
                <a:cs typeface="Times New Roman"/>
              </a:rPr>
              <a:t>He is trying by all means to find his wife and son, apparently managed to survive, and help them survive in the new dangerous world. In the plot, he meets with other survivors and thanks to his leadership abilities leads the struggle for survival.</a:t>
            </a:r>
            <a:endParaRPr lang="ru-RU" sz="1600" b="1" dirty="0" smtClean="0">
              <a:latin typeface="+mj-lt"/>
              <a:ea typeface="Times New Roman"/>
              <a:cs typeface="Times New Roman"/>
            </a:endParaRPr>
          </a:p>
          <a:p>
            <a:endParaRPr lang="ru-RU" dirty="0"/>
          </a:p>
        </p:txBody>
      </p:sp>
      <p:pic>
        <p:nvPicPr>
          <p:cNvPr id="6" name="Рисунок 5" descr="kinopoisk.ru-The-Walking-Dead-1390204.jpg"/>
          <p:cNvPicPr>
            <a:picLocks noChangeAspect="1"/>
          </p:cNvPicPr>
          <p:nvPr/>
        </p:nvPicPr>
        <p:blipFill>
          <a:blip r:embed="rId3" cstate="print"/>
          <a:srcRect b="5468"/>
          <a:stretch>
            <a:fillRect/>
          </a:stretch>
        </p:blipFill>
        <p:spPr>
          <a:xfrm>
            <a:off x="4286248" y="428604"/>
            <a:ext cx="3287318" cy="2071702"/>
          </a:xfrm>
          <a:prstGeom prst="rect">
            <a:avLst/>
          </a:prstGeom>
        </p:spPr>
      </p:pic>
      <p:pic>
        <p:nvPicPr>
          <p:cNvPr id="7" name="Рисунок 6" descr="kinopoisk.ru-The-Walking-Dead-2276937.jpg"/>
          <p:cNvPicPr>
            <a:picLocks noChangeAspect="1"/>
          </p:cNvPicPr>
          <p:nvPr/>
        </p:nvPicPr>
        <p:blipFill>
          <a:blip r:embed="rId4"/>
          <a:srcRect b="5547"/>
          <a:stretch>
            <a:fillRect/>
          </a:stretch>
        </p:blipFill>
        <p:spPr>
          <a:xfrm>
            <a:off x="5643570" y="2357430"/>
            <a:ext cx="3224183" cy="2143140"/>
          </a:xfrm>
          <a:prstGeom prst="rect">
            <a:avLst/>
          </a:prstGeom>
        </p:spPr>
      </p:pic>
      <p:pic>
        <p:nvPicPr>
          <p:cNvPr id="8" name="Рисунок 7" descr="kinopoisk.ru-The-Walking-Dead-2274580.jpg"/>
          <p:cNvPicPr>
            <a:picLocks noChangeAspect="1"/>
          </p:cNvPicPr>
          <p:nvPr/>
        </p:nvPicPr>
        <p:blipFill>
          <a:blip r:embed="rId5"/>
          <a:srcRect b="6687"/>
          <a:stretch>
            <a:fillRect/>
          </a:stretch>
        </p:blipFill>
        <p:spPr>
          <a:xfrm>
            <a:off x="4286248" y="4286256"/>
            <a:ext cx="3214710" cy="21110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sz="half"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1285852" y="214290"/>
            <a:ext cx="7858148" cy="1143000"/>
          </a:xfrm>
        </p:spPr>
        <p:txBody>
          <a:bodyPr/>
          <a:lstStyle/>
          <a:p>
            <a:r>
              <a:rPr lang="en-US" b="1" dirty="0" smtClean="0"/>
              <a:t>Starring:</a:t>
            </a:r>
            <a:endParaRPr lang="ru-RU" dirty="0"/>
          </a:p>
        </p:txBody>
      </p:sp>
      <p:pic>
        <p:nvPicPr>
          <p:cNvPr id="6" name="Содержимое 5" descr="1374567073_y_7b31e37c.jpg"/>
          <p:cNvPicPr>
            <a:picLocks noGrp="1" noChangeAspect="1"/>
          </p:cNvPicPr>
          <p:nvPr>
            <p:ph sz="half" idx="2"/>
          </p:nvPr>
        </p:nvPicPr>
        <p:blipFill>
          <a:blip r:embed="rId3"/>
          <a:stretch>
            <a:fillRect/>
          </a:stretch>
        </p:blipFill>
        <p:spPr>
          <a:xfrm>
            <a:off x="1285852" y="4500570"/>
            <a:ext cx="3309129" cy="1928802"/>
          </a:xfrm>
        </p:spPr>
      </p:pic>
      <p:pic>
        <p:nvPicPr>
          <p:cNvPr id="10" name="Рисунок 9" descr="julien-kang_1377616622_20130827_stevenyeun-537x505.jpg"/>
          <p:cNvPicPr>
            <a:picLocks noChangeAspect="1"/>
          </p:cNvPicPr>
          <p:nvPr/>
        </p:nvPicPr>
        <p:blipFill>
          <a:blip r:embed="rId4"/>
          <a:srcRect r="10203"/>
          <a:stretch>
            <a:fillRect/>
          </a:stretch>
        </p:blipFill>
        <p:spPr>
          <a:xfrm>
            <a:off x="5786446" y="4214818"/>
            <a:ext cx="3143304" cy="2280904"/>
          </a:xfrm>
          <a:prstGeom prst="rect">
            <a:avLst/>
          </a:prstGeom>
        </p:spPr>
      </p:pic>
      <p:pic>
        <p:nvPicPr>
          <p:cNvPr id="9" name="Рисунок 8" descr="iicDoB7XM9A.jpg"/>
          <p:cNvPicPr>
            <a:picLocks noChangeAspect="1"/>
          </p:cNvPicPr>
          <p:nvPr/>
        </p:nvPicPr>
        <p:blipFill>
          <a:blip r:embed="rId5" cstate="print"/>
          <a:stretch>
            <a:fillRect/>
          </a:stretch>
        </p:blipFill>
        <p:spPr>
          <a:xfrm>
            <a:off x="3643306" y="2714620"/>
            <a:ext cx="3298232" cy="2071702"/>
          </a:xfrm>
          <a:prstGeom prst="rect">
            <a:avLst/>
          </a:prstGeom>
        </p:spPr>
      </p:pic>
      <p:pic>
        <p:nvPicPr>
          <p:cNvPr id="8" name="Рисунок 7" descr="GRD8sCmLFss.jpg"/>
          <p:cNvPicPr>
            <a:picLocks noChangeAspect="1"/>
          </p:cNvPicPr>
          <p:nvPr/>
        </p:nvPicPr>
        <p:blipFill>
          <a:blip r:embed="rId6"/>
          <a:stretch>
            <a:fillRect/>
          </a:stretch>
        </p:blipFill>
        <p:spPr>
          <a:xfrm>
            <a:off x="6072198" y="1357298"/>
            <a:ext cx="3071802" cy="1975760"/>
          </a:xfrm>
          <a:prstGeom prst="rect">
            <a:avLst/>
          </a:prstGeom>
        </p:spPr>
      </p:pic>
      <p:pic>
        <p:nvPicPr>
          <p:cNvPr id="7" name="Рисунок 6" descr="ano262-CKOM.jpg"/>
          <p:cNvPicPr>
            <a:picLocks noChangeAspect="1"/>
          </p:cNvPicPr>
          <p:nvPr/>
        </p:nvPicPr>
        <p:blipFill>
          <a:blip r:embed="rId7"/>
          <a:stretch>
            <a:fillRect/>
          </a:stretch>
        </p:blipFill>
        <p:spPr>
          <a:xfrm>
            <a:off x="1357290" y="1428736"/>
            <a:ext cx="3125294" cy="19288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1702s.jpg"/>
          <p:cNvPicPr>
            <a:picLocks noGrp="1" noChangeAspect="1"/>
          </p:cNvPicPr>
          <p:nvPr>
            <p:ph sz="half"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normAutofit/>
          </a:bodyPr>
          <a:lstStyle/>
          <a:p>
            <a:r>
              <a:rPr lang="ru-RU" b="1" dirty="0" smtClean="0">
                <a:latin typeface="Arial Black" pitchFamily="34" charset="0"/>
              </a:rPr>
              <a:t>№</a:t>
            </a:r>
            <a:r>
              <a:rPr lang="en-US" b="1" dirty="0" smtClean="0">
                <a:latin typeface="Arial Black" pitchFamily="34" charset="0"/>
              </a:rPr>
              <a:t> </a:t>
            </a:r>
            <a:r>
              <a:rPr lang="ru-RU" b="1" dirty="0" smtClean="0">
                <a:latin typeface="Arial Black" pitchFamily="34" charset="0"/>
              </a:rPr>
              <a:t>2</a:t>
            </a:r>
            <a:r>
              <a:rPr lang="en-US" b="1" dirty="0" smtClean="0">
                <a:latin typeface="Arial Black" pitchFamily="34" charset="0"/>
              </a:rPr>
              <a:t> - </a:t>
            </a:r>
            <a:r>
              <a:rPr lang="en-US" dirty="0" smtClean="0">
                <a:latin typeface="Monotype Corsiva"/>
                <a:ea typeface="Times New Roman"/>
                <a:cs typeface="Times New Roman"/>
              </a:rPr>
              <a:t>Sherlock </a:t>
            </a:r>
            <a:endParaRPr lang="ru-RU" dirty="0"/>
          </a:p>
        </p:txBody>
      </p:sp>
      <p:sp>
        <p:nvSpPr>
          <p:cNvPr id="7" name="Содержимое 6"/>
          <p:cNvSpPr>
            <a:spLocks noGrp="1"/>
          </p:cNvSpPr>
          <p:nvPr>
            <p:ph sz="half" idx="2"/>
          </p:nvPr>
        </p:nvSpPr>
        <p:spPr>
          <a:xfrm>
            <a:off x="1285852" y="1600201"/>
            <a:ext cx="7400948" cy="1685923"/>
          </a:xfrm>
        </p:spPr>
        <p:txBody>
          <a:bodyPr>
            <a:normAutofit fontScale="92500" lnSpcReduction="10000"/>
          </a:bodyPr>
          <a:lstStyle/>
          <a:p>
            <a:pPr marL="0" indent="0">
              <a:spcBef>
                <a:spcPts val="0"/>
              </a:spcBef>
            </a:pPr>
            <a:r>
              <a:rPr lang="en-US" sz="2400" dirty="0" smtClean="0"/>
              <a:t>Original run: </a:t>
            </a:r>
            <a:r>
              <a:rPr lang="en-US" sz="2400" dirty="0" smtClean="0">
                <a:latin typeface="Monotype Corsiva"/>
                <a:ea typeface="Times New Roman"/>
                <a:cs typeface="Times New Roman"/>
              </a:rPr>
              <a:t>25 July, 2010 – present</a:t>
            </a:r>
            <a:endParaRPr lang="ru-RU" sz="2400" dirty="0" smtClean="0"/>
          </a:p>
          <a:p>
            <a:pPr marL="0" indent="0">
              <a:spcBef>
                <a:spcPts val="0"/>
              </a:spcBef>
            </a:pPr>
            <a:r>
              <a:rPr lang="en-US" sz="2400" dirty="0" smtClean="0"/>
              <a:t>Genre: </a:t>
            </a:r>
            <a:r>
              <a:rPr lang="en-US" sz="2400" dirty="0" smtClean="0">
                <a:latin typeface="Monotype Corsiva"/>
                <a:ea typeface="Times New Roman"/>
                <a:cs typeface="Times New Roman"/>
              </a:rPr>
              <a:t>Crime drama</a:t>
            </a:r>
            <a:endParaRPr lang="ru-RU" sz="2400" dirty="0" smtClean="0"/>
          </a:p>
          <a:p>
            <a:pPr marL="0" indent="0">
              <a:spcBef>
                <a:spcPts val="0"/>
              </a:spcBef>
            </a:pPr>
            <a:r>
              <a:rPr lang="en-US" sz="2400" dirty="0" smtClean="0"/>
              <a:t>Country of origin: </a:t>
            </a:r>
            <a:r>
              <a:rPr lang="en-US" sz="2400" dirty="0" smtClean="0">
                <a:latin typeface="Monotype Corsiva" pitchFamily="66" charset="0"/>
              </a:rPr>
              <a:t>United Kingdom </a:t>
            </a:r>
            <a:endParaRPr lang="ru-RU" sz="2400" dirty="0" smtClean="0">
              <a:latin typeface="Monotype Corsiva" pitchFamily="66" charset="0"/>
            </a:endParaRPr>
          </a:p>
          <a:p>
            <a:pPr marL="0" indent="0">
              <a:spcBef>
                <a:spcPts val="0"/>
              </a:spcBef>
            </a:pPr>
            <a:r>
              <a:rPr lang="en-US" sz="2400" dirty="0" smtClean="0"/>
              <a:t>No. of seasons</a:t>
            </a:r>
            <a:r>
              <a:rPr lang="ru-RU" sz="2400" dirty="0" smtClean="0"/>
              <a:t>:</a:t>
            </a:r>
            <a:r>
              <a:rPr lang="en-US" sz="2400" dirty="0" smtClean="0"/>
              <a:t> </a:t>
            </a:r>
            <a:r>
              <a:rPr lang="ru-RU" sz="2400" dirty="0" smtClean="0">
                <a:latin typeface="Monotype Corsiva" pitchFamily="66" charset="0"/>
              </a:rPr>
              <a:t>3</a:t>
            </a:r>
            <a:endParaRPr lang="en-US" sz="2400" dirty="0" smtClean="0">
              <a:latin typeface="Monotype Corsiva" pitchFamily="66" charset="0"/>
            </a:endParaRPr>
          </a:p>
          <a:p>
            <a:pPr marL="0" indent="0">
              <a:spcBef>
                <a:spcPts val="0"/>
              </a:spcBef>
            </a:pPr>
            <a:r>
              <a:rPr lang="en-US" sz="2400" dirty="0" smtClean="0"/>
              <a:t>No. of episodes</a:t>
            </a:r>
            <a:r>
              <a:rPr lang="ru-RU" sz="2400" dirty="0" smtClean="0"/>
              <a:t>: </a:t>
            </a:r>
            <a:r>
              <a:rPr lang="ru-RU" sz="2400" dirty="0" smtClean="0">
                <a:latin typeface="Monotype Corsiva" pitchFamily="66" charset="0"/>
              </a:rPr>
              <a:t>9</a:t>
            </a:r>
            <a:endParaRPr lang="ru-RU" sz="2400" dirty="0" smtClean="0">
              <a:latin typeface="Monotype Corsiva" pitchFamily="66" charset="0"/>
              <a:ea typeface="Times New Roman"/>
              <a:cs typeface="Times New Roman"/>
            </a:endParaRPr>
          </a:p>
          <a:p>
            <a:endParaRPr lang="ru-RU" dirty="0" smtClean="0">
              <a:latin typeface="Monotype Corsiva" pitchFamily="66" charset="0"/>
            </a:endParaRPr>
          </a:p>
          <a:p>
            <a:endParaRPr lang="ru-RU" dirty="0"/>
          </a:p>
        </p:txBody>
      </p:sp>
      <p:pic>
        <p:nvPicPr>
          <p:cNvPr id="8" name="Рисунок 7" descr="Sherlock_(TV_series).jpg"/>
          <p:cNvPicPr>
            <a:picLocks noChangeAspect="1"/>
          </p:cNvPicPr>
          <p:nvPr/>
        </p:nvPicPr>
        <p:blipFill>
          <a:blip r:embed="rId3"/>
          <a:stretch>
            <a:fillRect/>
          </a:stretch>
        </p:blipFill>
        <p:spPr>
          <a:xfrm>
            <a:off x="1500166" y="3643314"/>
            <a:ext cx="7275789" cy="288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idx="1"/>
          </p:nvPr>
        </p:nvPicPr>
        <p:blipFill>
          <a:blip r:embed="rId2"/>
          <a:stretch>
            <a:fillRect/>
          </a:stretch>
        </p:blipFill>
        <p:spPr>
          <a:xfrm>
            <a:off x="-1" y="0"/>
            <a:ext cx="9144001" cy="6858000"/>
          </a:xfrm>
        </p:spPr>
      </p:pic>
      <p:sp>
        <p:nvSpPr>
          <p:cNvPr id="2" name="Заголовок 1"/>
          <p:cNvSpPr>
            <a:spLocks noGrp="1"/>
          </p:cNvSpPr>
          <p:nvPr>
            <p:ph type="title"/>
          </p:nvPr>
        </p:nvSpPr>
        <p:spPr>
          <a:xfrm>
            <a:off x="1285852" y="0"/>
            <a:ext cx="3008313" cy="584182"/>
          </a:xfrm>
        </p:spPr>
        <p:txBody>
          <a:bodyPr/>
          <a:lstStyle/>
          <a:p>
            <a:pPr algn="ctr"/>
            <a:r>
              <a:rPr lang="en-US" dirty="0" smtClean="0">
                <a:latin typeface="Arial Black" pitchFamily="34" charset="0"/>
              </a:rPr>
              <a:t>Brief description:</a:t>
            </a:r>
            <a:endParaRPr lang="ru-RU" dirty="0"/>
          </a:p>
        </p:txBody>
      </p:sp>
      <p:sp>
        <p:nvSpPr>
          <p:cNvPr id="4" name="Текст 3"/>
          <p:cNvSpPr>
            <a:spLocks noGrp="1"/>
          </p:cNvSpPr>
          <p:nvPr>
            <p:ph type="body" sz="half" idx="2"/>
          </p:nvPr>
        </p:nvSpPr>
        <p:spPr>
          <a:xfrm>
            <a:off x="1285852" y="857232"/>
            <a:ext cx="3008313" cy="6000768"/>
          </a:xfrm>
        </p:spPr>
        <p:txBody>
          <a:bodyPr>
            <a:normAutofit/>
          </a:bodyPr>
          <a:lstStyle/>
          <a:p>
            <a:pPr algn="ctr">
              <a:spcBef>
                <a:spcPts val="0"/>
              </a:spcBef>
            </a:pPr>
            <a:r>
              <a:rPr lang="en-US" sz="1600" b="1" dirty="0" smtClean="0"/>
              <a:t>Sherlock is a British television crime drama that presents a contemporary adaptation of Sir Arthur Conan Doyle's Sherlock Holmes detective stories. Sherlock depicts "consulting detective" Holmes, assisting the Metropolitan Police Service, primarily Detective Inspector Greg </a:t>
            </a:r>
            <a:r>
              <a:rPr lang="en-US" sz="1600" b="1" dirty="0" err="1" smtClean="0"/>
              <a:t>Lestrade</a:t>
            </a:r>
            <a:r>
              <a:rPr lang="en-US" sz="1600" b="1" dirty="0" smtClean="0"/>
              <a:t>, in solving various crimes. Holmes is assisted by his </a:t>
            </a:r>
            <a:r>
              <a:rPr lang="en-US" sz="1600" b="1" dirty="0" err="1" smtClean="0"/>
              <a:t>flatmate</a:t>
            </a:r>
            <a:r>
              <a:rPr lang="en-US" sz="1600" b="1" dirty="0" smtClean="0"/>
              <a:t>, Dr John Watson, who has returned from military service in Afghanistan. Although the series depicts a variety of crimes and perpetrators, Holmes' conflict </a:t>
            </a:r>
            <a:r>
              <a:rPr lang="en-US" sz="1600" b="1" smtClean="0"/>
              <a:t>with </a:t>
            </a:r>
            <a:r>
              <a:rPr lang="en-US" sz="1600" b="1" smtClean="0"/>
              <a:t>his archnemesis</a:t>
            </a:r>
            <a:r>
              <a:rPr lang="en-US" sz="1600" b="1" dirty="0" smtClean="0"/>
              <a:t> Jim Moriarty is a recurring feature. Molly Hooper , a pathologist at St. Bart's Hospital occasionally assists Holmes in his cases.</a:t>
            </a:r>
          </a:p>
          <a:p>
            <a:endParaRPr lang="ru-RU" dirty="0"/>
          </a:p>
        </p:txBody>
      </p:sp>
      <p:pic>
        <p:nvPicPr>
          <p:cNvPr id="6" name="Рисунок 5" descr="kinopoisk.ru-Sherlock-1341173.jpg"/>
          <p:cNvPicPr>
            <a:picLocks noChangeAspect="1"/>
          </p:cNvPicPr>
          <p:nvPr/>
        </p:nvPicPr>
        <p:blipFill>
          <a:blip r:embed="rId3" cstate="print"/>
          <a:srcRect b="5413"/>
          <a:stretch>
            <a:fillRect/>
          </a:stretch>
        </p:blipFill>
        <p:spPr>
          <a:xfrm>
            <a:off x="4357686" y="285728"/>
            <a:ext cx="3516354" cy="2214578"/>
          </a:xfrm>
          <a:prstGeom prst="rect">
            <a:avLst/>
          </a:prstGeom>
        </p:spPr>
      </p:pic>
      <p:pic>
        <p:nvPicPr>
          <p:cNvPr id="8" name="Рисунок 7" descr="kinopoisk.ru-Sherlock-2302936.jpg"/>
          <p:cNvPicPr>
            <a:picLocks noChangeAspect="1"/>
          </p:cNvPicPr>
          <p:nvPr/>
        </p:nvPicPr>
        <p:blipFill>
          <a:blip r:embed="rId4"/>
          <a:srcRect r="8888"/>
          <a:stretch>
            <a:fillRect/>
          </a:stretch>
        </p:blipFill>
        <p:spPr>
          <a:xfrm>
            <a:off x="6215010" y="2285992"/>
            <a:ext cx="2928990" cy="2143140"/>
          </a:xfrm>
          <a:prstGeom prst="rect">
            <a:avLst/>
          </a:prstGeom>
        </p:spPr>
      </p:pic>
      <p:pic>
        <p:nvPicPr>
          <p:cNvPr id="7" name="Рисунок 6" descr="kinopoisk.ru-Sherlock-1804871.jpg"/>
          <p:cNvPicPr>
            <a:picLocks noChangeAspect="1"/>
          </p:cNvPicPr>
          <p:nvPr/>
        </p:nvPicPr>
        <p:blipFill>
          <a:blip r:embed="rId5"/>
          <a:srcRect b="8572"/>
          <a:stretch>
            <a:fillRect/>
          </a:stretch>
        </p:blipFill>
        <p:spPr>
          <a:xfrm>
            <a:off x="4357686" y="4286256"/>
            <a:ext cx="3571279" cy="21693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sz="half"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1285852" y="285728"/>
            <a:ext cx="7858148" cy="1143000"/>
          </a:xfrm>
        </p:spPr>
        <p:txBody>
          <a:bodyPr/>
          <a:lstStyle/>
          <a:p>
            <a:r>
              <a:rPr lang="en-US" b="1" dirty="0" smtClean="0"/>
              <a:t>Starring:</a:t>
            </a:r>
            <a:endParaRPr lang="ru-RU" dirty="0"/>
          </a:p>
        </p:txBody>
      </p:sp>
      <p:pic>
        <p:nvPicPr>
          <p:cNvPr id="6" name="Содержимое 5" descr="wJzFe5_ZtBE.jpg"/>
          <p:cNvPicPr>
            <a:picLocks noGrp="1" noChangeAspect="1"/>
          </p:cNvPicPr>
          <p:nvPr>
            <p:ph sz="half" idx="2"/>
          </p:nvPr>
        </p:nvPicPr>
        <p:blipFill>
          <a:blip r:embed="rId3"/>
          <a:stretch>
            <a:fillRect/>
          </a:stretch>
        </p:blipFill>
        <p:spPr>
          <a:xfrm>
            <a:off x="5857884" y="4643446"/>
            <a:ext cx="3116555" cy="2013295"/>
          </a:xfrm>
        </p:spPr>
      </p:pic>
      <p:pic>
        <p:nvPicPr>
          <p:cNvPr id="8" name="Рисунок 7" descr="x_1654001c.jpg"/>
          <p:cNvPicPr>
            <a:picLocks noChangeAspect="1"/>
          </p:cNvPicPr>
          <p:nvPr/>
        </p:nvPicPr>
        <p:blipFill>
          <a:blip r:embed="rId4"/>
          <a:stretch>
            <a:fillRect/>
          </a:stretch>
        </p:blipFill>
        <p:spPr>
          <a:xfrm>
            <a:off x="1357290" y="4714884"/>
            <a:ext cx="3429366" cy="1930438"/>
          </a:xfrm>
          <a:prstGeom prst="rect">
            <a:avLst/>
          </a:prstGeom>
        </p:spPr>
      </p:pic>
      <p:pic>
        <p:nvPicPr>
          <p:cNvPr id="9" name="Рисунок 8" descr="x_d4d7f4e8.jpg"/>
          <p:cNvPicPr>
            <a:picLocks noChangeAspect="1"/>
          </p:cNvPicPr>
          <p:nvPr/>
        </p:nvPicPr>
        <p:blipFill>
          <a:blip r:embed="rId5"/>
          <a:stretch>
            <a:fillRect/>
          </a:stretch>
        </p:blipFill>
        <p:spPr>
          <a:xfrm>
            <a:off x="3286116" y="3143248"/>
            <a:ext cx="3578390" cy="2286852"/>
          </a:xfrm>
          <a:prstGeom prst="rect">
            <a:avLst/>
          </a:prstGeom>
        </p:spPr>
      </p:pic>
      <p:pic>
        <p:nvPicPr>
          <p:cNvPr id="10" name="Рисунок 9" descr="w9OK6Zude28.jpg"/>
          <p:cNvPicPr>
            <a:picLocks noChangeAspect="1"/>
          </p:cNvPicPr>
          <p:nvPr/>
        </p:nvPicPr>
        <p:blipFill>
          <a:blip r:embed="rId6"/>
          <a:stretch>
            <a:fillRect/>
          </a:stretch>
        </p:blipFill>
        <p:spPr>
          <a:xfrm>
            <a:off x="5572132" y="1571612"/>
            <a:ext cx="3239809" cy="2236866"/>
          </a:xfrm>
          <a:prstGeom prst="rect">
            <a:avLst/>
          </a:prstGeom>
        </p:spPr>
      </p:pic>
      <p:pic>
        <p:nvPicPr>
          <p:cNvPr id="7" name="Рисунок 6" descr="j0Sfc-7A2yk.jpg"/>
          <p:cNvPicPr>
            <a:picLocks noChangeAspect="1"/>
          </p:cNvPicPr>
          <p:nvPr/>
        </p:nvPicPr>
        <p:blipFill>
          <a:blip r:embed="rId7"/>
          <a:stretch>
            <a:fillRect/>
          </a:stretch>
        </p:blipFill>
        <p:spPr>
          <a:xfrm>
            <a:off x="1310345" y="1571612"/>
            <a:ext cx="3196340" cy="19288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1702s.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1285852" y="285728"/>
            <a:ext cx="7858148" cy="1143000"/>
          </a:xfrm>
        </p:spPr>
        <p:txBody>
          <a:bodyPr>
            <a:normAutofit/>
          </a:bodyPr>
          <a:lstStyle/>
          <a:p>
            <a:r>
              <a:rPr lang="en-US" b="1" dirty="0" smtClean="0">
                <a:latin typeface="Arial Black" pitchFamily="34" charset="0"/>
              </a:rPr>
              <a:t>№ 1 - </a:t>
            </a:r>
            <a:r>
              <a:rPr lang="en-US" dirty="0" smtClean="0">
                <a:latin typeface="Monotype Corsiva"/>
                <a:ea typeface="Times New Roman"/>
                <a:cs typeface="Times New Roman"/>
              </a:rPr>
              <a:t>The Big Bang Theory</a:t>
            </a:r>
            <a:endParaRPr lang="ru-RU" dirty="0">
              <a:latin typeface="Arial Black" pitchFamily="34" charset="0"/>
            </a:endParaRPr>
          </a:p>
        </p:txBody>
      </p:sp>
      <p:sp>
        <p:nvSpPr>
          <p:cNvPr id="3" name="Содержимое 2"/>
          <p:cNvSpPr>
            <a:spLocks noGrp="1"/>
          </p:cNvSpPr>
          <p:nvPr>
            <p:ph idx="1"/>
          </p:nvPr>
        </p:nvSpPr>
        <p:spPr>
          <a:xfrm>
            <a:off x="1285852" y="1571613"/>
            <a:ext cx="8229600" cy="1714512"/>
          </a:xfrm>
        </p:spPr>
        <p:txBody>
          <a:bodyPr>
            <a:normAutofit fontScale="92500" lnSpcReduction="10000"/>
          </a:bodyPr>
          <a:lstStyle/>
          <a:p>
            <a:pPr marL="0" indent="0">
              <a:spcBef>
                <a:spcPts val="0"/>
              </a:spcBef>
            </a:pPr>
            <a:r>
              <a:rPr lang="en-US" sz="2400" dirty="0" smtClean="0">
                <a:solidFill>
                  <a:prstClr val="black"/>
                </a:solidFill>
              </a:rPr>
              <a:t>Original run: </a:t>
            </a:r>
            <a:r>
              <a:rPr lang="en-US" sz="2400" dirty="0" smtClean="0">
                <a:latin typeface="Monotype Corsiva"/>
                <a:ea typeface="Times New Roman"/>
                <a:cs typeface="Times New Roman"/>
              </a:rPr>
              <a:t>September 24, 2007 – present</a:t>
            </a:r>
            <a:endParaRPr lang="ru-RU" sz="2400" dirty="0" smtClean="0">
              <a:solidFill>
                <a:prstClr val="black"/>
              </a:solidFill>
            </a:endParaRPr>
          </a:p>
          <a:p>
            <a:pPr marL="0" indent="0">
              <a:spcBef>
                <a:spcPts val="0"/>
              </a:spcBef>
            </a:pPr>
            <a:r>
              <a:rPr lang="en-US" sz="2400" dirty="0" smtClean="0">
                <a:solidFill>
                  <a:prstClr val="black"/>
                </a:solidFill>
              </a:rPr>
              <a:t>Genre: </a:t>
            </a:r>
            <a:r>
              <a:rPr lang="en-US" sz="2400" dirty="0" smtClean="0">
                <a:latin typeface="Monotype Corsiva"/>
                <a:ea typeface="Times New Roman"/>
                <a:cs typeface="Times New Roman"/>
              </a:rPr>
              <a:t>Sitcom</a:t>
            </a:r>
            <a:endParaRPr lang="ru-RU" sz="2400" dirty="0" smtClean="0">
              <a:solidFill>
                <a:prstClr val="black"/>
              </a:solidFill>
            </a:endParaRPr>
          </a:p>
          <a:p>
            <a:pPr marL="0" lvl="0" indent="0">
              <a:spcBef>
                <a:spcPts val="0"/>
              </a:spcBef>
            </a:pPr>
            <a:r>
              <a:rPr lang="en-US" sz="2400" dirty="0" smtClean="0">
                <a:solidFill>
                  <a:prstClr val="black"/>
                </a:solidFill>
              </a:rPr>
              <a:t>Country of origin: </a:t>
            </a:r>
            <a:r>
              <a:rPr lang="en-US" sz="2400" dirty="0" smtClean="0">
                <a:solidFill>
                  <a:prstClr val="black"/>
                </a:solidFill>
                <a:latin typeface="Monotype Corsiva" pitchFamily="66" charset="0"/>
              </a:rPr>
              <a:t>United States</a:t>
            </a:r>
            <a:endParaRPr lang="ru-RU" sz="2400" dirty="0" smtClean="0">
              <a:solidFill>
                <a:prstClr val="black"/>
              </a:solidFill>
              <a:latin typeface="Monotype Corsiva" pitchFamily="66" charset="0"/>
            </a:endParaRPr>
          </a:p>
          <a:p>
            <a:pPr marL="0" indent="0">
              <a:spcBef>
                <a:spcPts val="0"/>
              </a:spcBef>
            </a:pPr>
            <a:r>
              <a:rPr lang="en-US" sz="2400" dirty="0" smtClean="0"/>
              <a:t>No. of seasons</a:t>
            </a:r>
            <a:r>
              <a:rPr lang="ru-RU" sz="2400" dirty="0" smtClean="0"/>
              <a:t>:</a:t>
            </a:r>
            <a:r>
              <a:rPr lang="en-US" sz="2400" dirty="0" smtClean="0"/>
              <a:t> </a:t>
            </a:r>
            <a:r>
              <a:rPr lang="ru-RU" sz="2400" dirty="0" smtClean="0">
                <a:latin typeface="Monotype Corsiva" pitchFamily="66" charset="0"/>
              </a:rPr>
              <a:t>7</a:t>
            </a:r>
            <a:endParaRPr lang="en-US" sz="2400" dirty="0" smtClean="0">
              <a:latin typeface="Monotype Corsiva" pitchFamily="66" charset="0"/>
            </a:endParaRPr>
          </a:p>
          <a:p>
            <a:pPr marL="0" indent="0">
              <a:spcBef>
                <a:spcPts val="0"/>
              </a:spcBef>
            </a:pPr>
            <a:r>
              <a:rPr lang="en-US" sz="2400" dirty="0" smtClean="0"/>
              <a:t>No. of episodes</a:t>
            </a:r>
            <a:r>
              <a:rPr lang="ru-RU" sz="2400" dirty="0" smtClean="0"/>
              <a:t>: </a:t>
            </a:r>
            <a:r>
              <a:rPr lang="ru-RU" sz="2400" dirty="0" smtClean="0">
                <a:latin typeface="Monotype Corsiva" pitchFamily="66" charset="0"/>
              </a:rPr>
              <a:t>150</a:t>
            </a:r>
            <a:endParaRPr lang="ru-RU" sz="2400" dirty="0" smtClean="0">
              <a:latin typeface="Monotype Corsiva" pitchFamily="66" charset="0"/>
              <a:ea typeface="Times New Roman"/>
              <a:cs typeface="Times New Roman"/>
            </a:endParaRPr>
          </a:p>
          <a:p>
            <a:pPr marL="0" lvl="0" indent="0">
              <a:spcBef>
                <a:spcPts val="0"/>
              </a:spcBef>
            </a:pPr>
            <a:endParaRPr lang="ru-RU" sz="2400" dirty="0" smtClean="0">
              <a:solidFill>
                <a:prstClr val="black"/>
              </a:solidFill>
              <a:latin typeface="Monotype Corsiva" pitchFamily="66" charset="0"/>
            </a:endParaRPr>
          </a:p>
          <a:p>
            <a:endParaRPr lang="ru-RU" dirty="0"/>
          </a:p>
        </p:txBody>
      </p:sp>
      <p:pic>
        <p:nvPicPr>
          <p:cNvPr id="6" name="Рисунок 5" descr="8btRQ-dcmagnets.ru-the-big-bang-theory.jpg"/>
          <p:cNvPicPr>
            <a:picLocks noChangeAspect="1"/>
          </p:cNvPicPr>
          <p:nvPr/>
        </p:nvPicPr>
        <p:blipFill>
          <a:blip r:embed="rId3"/>
          <a:stretch>
            <a:fillRect/>
          </a:stretch>
        </p:blipFill>
        <p:spPr>
          <a:xfrm>
            <a:off x="1500166" y="3643314"/>
            <a:ext cx="7275789" cy="288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idx="1"/>
          </p:nvPr>
        </p:nvPicPr>
        <p:blipFill>
          <a:blip r:embed="rId2"/>
          <a:stretch>
            <a:fillRect/>
          </a:stretch>
        </p:blipFill>
        <p:spPr>
          <a:xfrm>
            <a:off x="-1" y="0"/>
            <a:ext cx="9144001" cy="6858000"/>
          </a:xfrm>
        </p:spPr>
      </p:pic>
      <p:sp>
        <p:nvSpPr>
          <p:cNvPr id="2" name="Заголовок 1"/>
          <p:cNvSpPr>
            <a:spLocks noGrp="1"/>
          </p:cNvSpPr>
          <p:nvPr>
            <p:ph type="title"/>
          </p:nvPr>
        </p:nvSpPr>
        <p:spPr>
          <a:xfrm>
            <a:off x="1285852" y="0"/>
            <a:ext cx="3008313" cy="512744"/>
          </a:xfrm>
        </p:spPr>
        <p:txBody>
          <a:bodyPr/>
          <a:lstStyle/>
          <a:p>
            <a:pPr algn="ctr"/>
            <a:r>
              <a:rPr lang="en-US" dirty="0" smtClean="0">
                <a:latin typeface="Arial Black" pitchFamily="34" charset="0"/>
              </a:rPr>
              <a:t>Brief description:</a:t>
            </a:r>
            <a:endParaRPr lang="ru-RU" dirty="0"/>
          </a:p>
        </p:txBody>
      </p:sp>
      <p:sp>
        <p:nvSpPr>
          <p:cNvPr id="4" name="Текст 3"/>
          <p:cNvSpPr>
            <a:spLocks noGrp="1"/>
          </p:cNvSpPr>
          <p:nvPr>
            <p:ph type="body" sz="half" idx="2"/>
          </p:nvPr>
        </p:nvSpPr>
        <p:spPr>
          <a:xfrm>
            <a:off x="1285852" y="785794"/>
            <a:ext cx="3008313" cy="6072206"/>
          </a:xfrm>
        </p:spPr>
        <p:txBody>
          <a:bodyPr>
            <a:normAutofit/>
          </a:bodyPr>
          <a:lstStyle/>
          <a:p>
            <a:pPr algn="ctr"/>
            <a:r>
              <a:rPr lang="en-US" sz="1600" b="1" dirty="0" smtClean="0"/>
              <a:t>Two brilliant physics, Leonard and Sheldon, consider themselves "great minds" (total IQ - 360: Sheldon's IQ - 187). But their genius does not help them to communicate with people, especially with women. Everything starts to change when in front of them settled pretty girl Penny. Leonard takes an interest in her, but Sheldon realizes that his friend's dreams will not come true. At the main characters have unusual friends Howard </a:t>
            </a:r>
            <a:r>
              <a:rPr lang="en-US" sz="1600" b="1" dirty="0" err="1" smtClean="0"/>
              <a:t>Wolowitz</a:t>
            </a:r>
            <a:r>
              <a:rPr lang="en-US" sz="1600" b="1" dirty="0" smtClean="0"/>
              <a:t>, lustful women freak engineer, and Rajesh </a:t>
            </a:r>
            <a:r>
              <a:rPr lang="en-US" sz="1600" b="1" dirty="0" err="1" smtClean="0"/>
              <a:t>Koothrappali</a:t>
            </a:r>
            <a:r>
              <a:rPr lang="en-US" sz="1600" b="1" dirty="0" smtClean="0"/>
              <a:t>, indecisive astrophysicist who cannot say a word the girls, if you do not drink even a little alcohol.</a:t>
            </a:r>
            <a:endParaRPr lang="ru-RU" sz="1600" b="1" dirty="0" smtClean="0"/>
          </a:p>
          <a:p>
            <a:endParaRPr lang="ru-RU" dirty="0"/>
          </a:p>
        </p:txBody>
      </p:sp>
      <p:pic>
        <p:nvPicPr>
          <p:cNvPr id="7" name="Рисунок 6" descr="kinopoisk.ru-The-Big-Bang-Theory-1538819.jpg"/>
          <p:cNvPicPr>
            <a:picLocks noChangeAspect="1"/>
          </p:cNvPicPr>
          <p:nvPr/>
        </p:nvPicPr>
        <p:blipFill>
          <a:blip r:embed="rId3" cstate="print"/>
          <a:srcRect b="5585"/>
          <a:stretch>
            <a:fillRect/>
          </a:stretch>
        </p:blipFill>
        <p:spPr>
          <a:xfrm>
            <a:off x="4572000" y="571480"/>
            <a:ext cx="3429024" cy="2158335"/>
          </a:xfrm>
          <a:prstGeom prst="rect">
            <a:avLst/>
          </a:prstGeom>
        </p:spPr>
      </p:pic>
      <p:pic>
        <p:nvPicPr>
          <p:cNvPr id="8" name="Рисунок 7" descr="kinopoisk.ru-The-Big-Bang-Theory-1826127.jpg"/>
          <p:cNvPicPr>
            <a:picLocks noChangeAspect="1"/>
          </p:cNvPicPr>
          <p:nvPr/>
        </p:nvPicPr>
        <p:blipFill>
          <a:blip r:embed="rId4" cstate="print"/>
          <a:srcRect b="5535"/>
          <a:stretch>
            <a:fillRect/>
          </a:stretch>
        </p:blipFill>
        <p:spPr>
          <a:xfrm>
            <a:off x="5429256" y="2428868"/>
            <a:ext cx="3429024" cy="2151377"/>
          </a:xfrm>
          <a:prstGeom prst="rect">
            <a:avLst/>
          </a:prstGeom>
        </p:spPr>
      </p:pic>
      <p:pic>
        <p:nvPicPr>
          <p:cNvPr id="6" name="Рисунок 5" descr="kinopoisk.ru-The-Big-Bang-Theory-606658.jpg"/>
          <p:cNvPicPr>
            <a:picLocks noChangeAspect="1"/>
          </p:cNvPicPr>
          <p:nvPr/>
        </p:nvPicPr>
        <p:blipFill>
          <a:blip r:embed="rId5"/>
          <a:srcRect b="11826"/>
          <a:stretch>
            <a:fillRect/>
          </a:stretch>
        </p:blipFill>
        <p:spPr>
          <a:xfrm>
            <a:off x="4500562" y="4286256"/>
            <a:ext cx="3428348" cy="21431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sz="half"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1285852" y="274638"/>
            <a:ext cx="7643866" cy="1143000"/>
          </a:xfrm>
        </p:spPr>
        <p:txBody>
          <a:bodyPr/>
          <a:lstStyle/>
          <a:p>
            <a:r>
              <a:rPr lang="en-US" b="1" dirty="0" smtClean="0"/>
              <a:t>Starring:</a:t>
            </a:r>
            <a:endParaRPr lang="ru-RU" dirty="0"/>
          </a:p>
        </p:txBody>
      </p:sp>
      <p:pic>
        <p:nvPicPr>
          <p:cNvPr id="9" name="Рисунок 8" descr="адж.jpg"/>
          <p:cNvPicPr>
            <a:picLocks noChangeAspect="1"/>
          </p:cNvPicPr>
          <p:nvPr/>
        </p:nvPicPr>
        <p:blipFill>
          <a:blip r:embed="rId3" cstate="print"/>
          <a:srcRect b="11350"/>
          <a:stretch>
            <a:fillRect/>
          </a:stretch>
        </p:blipFill>
        <p:spPr>
          <a:xfrm>
            <a:off x="5753188" y="4714884"/>
            <a:ext cx="3023810" cy="1785950"/>
          </a:xfrm>
          <a:prstGeom prst="rect">
            <a:avLst/>
          </a:prstGeom>
        </p:spPr>
      </p:pic>
      <p:pic>
        <p:nvPicPr>
          <p:cNvPr id="11" name="Рисунок 10" descr="говард.jpg"/>
          <p:cNvPicPr>
            <a:picLocks noChangeAspect="1"/>
          </p:cNvPicPr>
          <p:nvPr/>
        </p:nvPicPr>
        <p:blipFill>
          <a:blip r:embed="rId4"/>
          <a:srcRect r="14527"/>
          <a:stretch>
            <a:fillRect/>
          </a:stretch>
        </p:blipFill>
        <p:spPr>
          <a:xfrm>
            <a:off x="1285852" y="4286256"/>
            <a:ext cx="3000396" cy="2289624"/>
          </a:xfrm>
          <a:prstGeom prst="rect">
            <a:avLst/>
          </a:prstGeom>
        </p:spPr>
      </p:pic>
      <p:pic>
        <p:nvPicPr>
          <p:cNvPr id="6" name="Содержимое 5" descr="335749666.jpg"/>
          <p:cNvPicPr>
            <a:picLocks noGrp="1" noChangeAspect="1"/>
          </p:cNvPicPr>
          <p:nvPr>
            <p:ph sz="half" idx="2"/>
          </p:nvPr>
        </p:nvPicPr>
        <p:blipFill>
          <a:blip r:embed="rId5"/>
          <a:stretch>
            <a:fillRect/>
          </a:stretch>
        </p:blipFill>
        <p:spPr>
          <a:xfrm>
            <a:off x="3428992" y="3071810"/>
            <a:ext cx="3332497" cy="2071702"/>
          </a:xfrm>
        </p:spPr>
      </p:pic>
      <p:pic>
        <p:nvPicPr>
          <p:cNvPr id="7" name="Рисунок 6" descr="1299239548_013.jpg"/>
          <p:cNvPicPr>
            <a:picLocks noChangeAspect="1"/>
          </p:cNvPicPr>
          <p:nvPr/>
        </p:nvPicPr>
        <p:blipFill>
          <a:blip r:embed="rId6"/>
          <a:stretch>
            <a:fillRect/>
          </a:stretch>
        </p:blipFill>
        <p:spPr>
          <a:xfrm>
            <a:off x="1285852" y="1571613"/>
            <a:ext cx="2948235" cy="1857388"/>
          </a:xfrm>
          <a:prstGeom prst="rect">
            <a:avLst/>
          </a:prstGeom>
        </p:spPr>
      </p:pic>
      <p:pic>
        <p:nvPicPr>
          <p:cNvPr id="8" name="Рисунок 7" descr="2AfQ3SmET65.jpeg"/>
          <p:cNvPicPr>
            <a:picLocks noChangeAspect="1"/>
          </p:cNvPicPr>
          <p:nvPr/>
        </p:nvPicPr>
        <p:blipFill>
          <a:blip r:embed="rId7" cstate="print"/>
          <a:stretch>
            <a:fillRect/>
          </a:stretch>
        </p:blipFill>
        <p:spPr>
          <a:xfrm>
            <a:off x="5934804" y="1571612"/>
            <a:ext cx="3024974" cy="2000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1702s.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latin typeface="Arial Black" pitchFamily="34" charset="0"/>
              </a:rPr>
              <a:t>№ 6</a:t>
            </a:r>
            <a:r>
              <a:rPr lang="en-US" dirty="0" smtClean="0">
                <a:latin typeface="Arial Black" pitchFamily="34" charset="0"/>
              </a:rPr>
              <a:t> </a:t>
            </a:r>
            <a:r>
              <a:rPr lang="en-US" dirty="0" smtClean="0"/>
              <a:t>- </a:t>
            </a:r>
            <a:r>
              <a:rPr lang="en-US" dirty="0" smtClean="0">
                <a:latin typeface="Monotype Corsiva" pitchFamily="66" charset="0"/>
              </a:rPr>
              <a:t>Pretty Little Liars </a:t>
            </a:r>
            <a:endParaRPr lang="ru-RU" dirty="0">
              <a:latin typeface="Monotype Corsiva" pitchFamily="66" charset="0"/>
            </a:endParaRPr>
          </a:p>
        </p:txBody>
      </p:sp>
      <p:sp>
        <p:nvSpPr>
          <p:cNvPr id="3" name="Содержимое 2"/>
          <p:cNvSpPr>
            <a:spLocks noGrp="1"/>
          </p:cNvSpPr>
          <p:nvPr>
            <p:ph idx="1"/>
          </p:nvPr>
        </p:nvSpPr>
        <p:spPr>
          <a:xfrm>
            <a:off x="1285852" y="1643050"/>
            <a:ext cx="7115196" cy="1714512"/>
          </a:xfrm>
        </p:spPr>
        <p:txBody>
          <a:bodyPr anchor="t">
            <a:normAutofit fontScale="92500" lnSpcReduction="10000"/>
          </a:bodyPr>
          <a:lstStyle/>
          <a:p>
            <a:pPr marL="0" indent="0">
              <a:spcBef>
                <a:spcPts val="0"/>
              </a:spcBef>
            </a:pPr>
            <a:r>
              <a:rPr lang="en-US" sz="2400" dirty="0" smtClean="0"/>
              <a:t>Original run: </a:t>
            </a:r>
            <a:r>
              <a:rPr lang="en-US" sz="2400" dirty="0" smtClean="0">
                <a:latin typeface="Monotype Corsiva" pitchFamily="66" charset="0"/>
              </a:rPr>
              <a:t>June 8, 2010 – present</a:t>
            </a:r>
            <a:endParaRPr lang="ru-RU" sz="2400" dirty="0" smtClean="0">
              <a:latin typeface="Monotype Corsiva" pitchFamily="66" charset="0"/>
            </a:endParaRPr>
          </a:p>
          <a:p>
            <a:pPr marL="0" indent="0">
              <a:spcBef>
                <a:spcPts val="0"/>
              </a:spcBef>
            </a:pPr>
            <a:r>
              <a:rPr lang="en-US" sz="2400" dirty="0" smtClean="0"/>
              <a:t>Genre: </a:t>
            </a:r>
            <a:r>
              <a:rPr lang="en-US" sz="2400" dirty="0" smtClean="0">
                <a:latin typeface="Monotype Corsiva" pitchFamily="66" charset="0"/>
              </a:rPr>
              <a:t>Teen drama, Mystery-thriller</a:t>
            </a:r>
            <a:endParaRPr lang="ru-RU" sz="2400" dirty="0" smtClean="0">
              <a:latin typeface="Monotype Corsiva" pitchFamily="66" charset="0"/>
            </a:endParaRPr>
          </a:p>
          <a:p>
            <a:pPr marL="0" indent="0">
              <a:spcBef>
                <a:spcPts val="0"/>
              </a:spcBef>
            </a:pPr>
            <a:r>
              <a:rPr lang="en-US" sz="2400" dirty="0" smtClean="0"/>
              <a:t>Country of origin: </a:t>
            </a:r>
            <a:r>
              <a:rPr lang="en-US" sz="2400" dirty="0" smtClean="0">
                <a:latin typeface="Monotype Corsiva" pitchFamily="66" charset="0"/>
              </a:rPr>
              <a:t>United States</a:t>
            </a:r>
          </a:p>
          <a:p>
            <a:pPr marL="0" indent="0">
              <a:spcBef>
                <a:spcPts val="0"/>
              </a:spcBef>
            </a:pPr>
            <a:r>
              <a:rPr lang="en-US" sz="2400" dirty="0" smtClean="0"/>
              <a:t>No. of seasons</a:t>
            </a:r>
            <a:r>
              <a:rPr lang="ru-RU" sz="2400" dirty="0" smtClean="0"/>
              <a:t>:</a:t>
            </a:r>
            <a:r>
              <a:rPr lang="en-US" sz="2400" dirty="0" smtClean="0"/>
              <a:t> </a:t>
            </a:r>
            <a:r>
              <a:rPr lang="en-US" sz="2400" dirty="0" smtClean="0">
                <a:latin typeface="Monotype Corsiva" pitchFamily="66" charset="0"/>
              </a:rPr>
              <a:t>4</a:t>
            </a:r>
          </a:p>
          <a:p>
            <a:pPr marL="0" indent="0">
              <a:spcBef>
                <a:spcPts val="0"/>
              </a:spcBef>
            </a:pPr>
            <a:r>
              <a:rPr lang="en-US" sz="2400" dirty="0" smtClean="0"/>
              <a:t>No. of episodes</a:t>
            </a:r>
            <a:r>
              <a:rPr lang="ru-RU" sz="2400" dirty="0" smtClean="0"/>
              <a:t>:</a:t>
            </a:r>
            <a:r>
              <a:rPr lang="en-US" sz="2400" dirty="0" smtClean="0"/>
              <a:t> </a:t>
            </a:r>
            <a:r>
              <a:rPr lang="en-US" sz="2400" dirty="0" smtClean="0">
                <a:latin typeface="Monotype Corsiva" pitchFamily="66" charset="0"/>
              </a:rPr>
              <a:t>90</a:t>
            </a:r>
            <a:endParaRPr lang="ru-RU" sz="2400" dirty="0" smtClean="0">
              <a:latin typeface="Monotype Corsiva" pitchFamily="66" charset="0"/>
            </a:endParaRPr>
          </a:p>
          <a:p>
            <a:pPr>
              <a:buNone/>
            </a:pPr>
            <a:endParaRPr lang="ru-RU" dirty="0"/>
          </a:p>
        </p:txBody>
      </p:sp>
      <p:pic>
        <p:nvPicPr>
          <p:cNvPr id="6" name="Рисунок 5" descr="sYXBSKP0D0w.jpg"/>
          <p:cNvPicPr>
            <a:picLocks noChangeAspect="1"/>
          </p:cNvPicPr>
          <p:nvPr/>
        </p:nvPicPr>
        <p:blipFill>
          <a:blip r:embed="rId3"/>
          <a:stretch>
            <a:fillRect/>
          </a:stretch>
        </p:blipFill>
        <p:spPr>
          <a:xfrm>
            <a:off x="1500166" y="3643314"/>
            <a:ext cx="7275790" cy="2880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idx="1"/>
          </p:nvPr>
        </p:nvPicPr>
        <p:blipFill>
          <a:blip r:embed="rId2"/>
          <a:stretch>
            <a:fillRect/>
          </a:stretch>
        </p:blipFill>
        <p:spPr>
          <a:xfrm>
            <a:off x="-1" y="0"/>
            <a:ext cx="9144001" cy="6858000"/>
          </a:xfrm>
        </p:spPr>
      </p:pic>
      <p:sp>
        <p:nvSpPr>
          <p:cNvPr id="2" name="Заголовок 1"/>
          <p:cNvSpPr>
            <a:spLocks noGrp="1"/>
          </p:cNvSpPr>
          <p:nvPr>
            <p:ph type="title"/>
          </p:nvPr>
        </p:nvSpPr>
        <p:spPr>
          <a:xfrm>
            <a:off x="1285852" y="0"/>
            <a:ext cx="3008313" cy="857232"/>
          </a:xfrm>
        </p:spPr>
        <p:txBody>
          <a:bodyPr/>
          <a:lstStyle/>
          <a:p>
            <a:pPr algn="ctr"/>
            <a:r>
              <a:rPr lang="en-US" dirty="0" smtClean="0">
                <a:latin typeface="Arial Black" pitchFamily="34" charset="0"/>
              </a:rPr>
              <a:t>Brief description: </a:t>
            </a:r>
            <a:r>
              <a:rPr lang="ru-RU" dirty="0" smtClean="0"/>
              <a:t/>
            </a:r>
            <a:br>
              <a:rPr lang="ru-RU" dirty="0" smtClean="0"/>
            </a:br>
            <a:endParaRPr lang="ru-RU" dirty="0"/>
          </a:p>
        </p:txBody>
      </p:sp>
      <p:sp>
        <p:nvSpPr>
          <p:cNvPr id="4" name="Текст 3"/>
          <p:cNvSpPr>
            <a:spLocks noGrp="1"/>
          </p:cNvSpPr>
          <p:nvPr>
            <p:ph type="body" sz="half" idx="2"/>
          </p:nvPr>
        </p:nvSpPr>
        <p:spPr>
          <a:xfrm>
            <a:off x="1285852" y="785794"/>
            <a:ext cx="3114668" cy="6072206"/>
          </a:xfrm>
        </p:spPr>
        <p:txBody>
          <a:bodyPr>
            <a:normAutofit/>
          </a:bodyPr>
          <a:lstStyle/>
          <a:p>
            <a:pPr algn="ctr">
              <a:spcBef>
                <a:spcPts val="0"/>
              </a:spcBef>
            </a:pPr>
            <a:r>
              <a:rPr lang="en-US" sz="1600" b="1" dirty="0" smtClean="0"/>
              <a:t>Set in the fictional town of Rosewood, Pennsylvania, the series follows the lives of Spencer Hastings, Hanna Marin, Emily Fields, and Aria Montgomery, who are four girls whose life falls apart after the disappearance of her best friend, Alison </a:t>
            </a:r>
            <a:r>
              <a:rPr lang="en-US" sz="1600" b="1" dirty="0" err="1" smtClean="0"/>
              <a:t>DiLaurentis</a:t>
            </a:r>
            <a:r>
              <a:rPr lang="en-US" sz="1600" b="1" dirty="0" smtClean="0"/>
              <a:t>. One year later, they begin receiving messages from a mysterious figure using the name "A", who threatens to expose their secrets. At first, they think it's Alison herself, but after her body is found, the girls realize that someone else knows their secrets—including long-hidden ones they thought only Alison knew. "A" also stalked Alison, and the girls continue to discover more and more information about "A" and Alison's disappearance—all while risking their lives.</a:t>
            </a:r>
            <a:endParaRPr lang="ru-RU" sz="1600" b="1" dirty="0" smtClean="0"/>
          </a:p>
          <a:p>
            <a:pPr>
              <a:lnSpc>
                <a:spcPct val="110000"/>
              </a:lnSpc>
              <a:spcBef>
                <a:spcPts val="0"/>
              </a:spcBef>
            </a:pPr>
            <a:endParaRPr lang="ru-RU" b="1" dirty="0"/>
          </a:p>
        </p:txBody>
      </p:sp>
      <p:pic>
        <p:nvPicPr>
          <p:cNvPr id="6" name="Рисунок 5" descr="VA97-INSxrA.jpg"/>
          <p:cNvPicPr>
            <a:picLocks noChangeAspect="1"/>
          </p:cNvPicPr>
          <p:nvPr/>
        </p:nvPicPr>
        <p:blipFill>
          <a:blip r:embed="rId3"/>
          <a:stretch>
            <a:fillRect/>
          </a:stretch>
        </p:blipFill>
        <p:spPr>
          <a:xfrm>
            <a:off x="4357686" y="428604"/>
            <a:ext cx="2891538" cy="2143140"/>
          </a:xfrm>
          <a:prstGeom prst="rect">
            <a:avLst/>
          </a:prstGeom>
        </p:spPr>
      </p:pic>
      <p:pic>
        <p:nvPicPr>
          <p:cNvPr id="7" name="Рисунок 6" descr="skX-24YKqpo.jpg"/>
          <p:cNvPicPr>
            <a:picLocks noChangeAspect="1"/>
          </p:cNvPicPr>
          <p:nvPr/>
        </p:nvPicPr>
        <p:blipFill>
          <a:blip r:embed="rId4"/>
          <a:srcRect l="2473" r="8487"/>
          <a:stretch>
            <a:fillRect/>
          </a:stretch>
        </p:blipFill>
        <p:spPr>
          <a:xfrm>
            <a:off x="6000760" y="2428868"/>
            <a:ext cx="2857520" cy="2143140"/>
          </a:xfrm>
          <a:prstGeom prst="rect">
            <a:avLst/>
          </a:prstGeom>
        </p:spPr>
      </p:pic>
      <p:pic>
        <p:nvPicPr>
          <p:cNvPr id="8" name="Рисунок 7" descr="yxEyQl1k4RQ.jpg"/>
          <p:cNvPicPr>
            <a:picLocks noChangeAspect="1"/>
          </p:cNvPicPr>
          <p:nvPr/>
        </p:nvPicPr>
        <p:blipFill>
          <a:blip r:embed="rId5" cstate="print"/>
          <a:stretch>
            <a:fillRect/>
          </a:stretch>
        </p:blipFill>
        <p:spPr>
          <a:xfrm>
            <a:off x="4500562" y="4429132"/>
            <a:ext cx="2901172" cy="19288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1702s.jpg"/>
          <p:cNvPicPr>
            <a:picLocks noChangeAspect="1"/>
          </p:cNvPicPr>
          <p:nvPr/>
        </p:nvPicPr>
        <p:blipFill>
          <a:blip r:embed="rId2"/>
          <a:stretch>
            <a:fillRect/>
          </a:stretch>
        </p:blipFill>
        <p:spPr>
          <a:xfrm>
            <a:off x="0" y="0"/>
            <a:ext cx="9144000" cy="6858000"/>
          </a:xfrm>
          <a:prstGeom prst="rect">
            <a:avLst/>
          </a:prstGeom>
        </p:spPr>
      </p:pic>
      <p:sp>
        <p:nvSpPr>
          <p:cNvPr id="3" name="Заголовок 2"/>
          <p:cNvSpPr>
            <a:spLocks noGrp="1"/>
          </p:cNvSpPr>
          <p:nvPr>
            <p:ph type="title"/>
          </p:nvPr>
        </p:nvSpPr>
        <p:spPr>
          <a:xfrm>
            <a:off x="1285852" y="214290"/>
            <a:ext cx="7858148" cy="1143000"/>
          </a:xfrm>
        </p:spPr>
        <p:txBody>
          <a:bodyPr>
            <a:normAutofit/>
          </a:bodyPr>
          <a:lstStyle/>
          <a:p>
            <a:r>
              <a:rPr lang="en-US" b="1" dirty="0" smtClean="0"/>
              <a:t>Starring:</a:t>
            </a:r>
            <a:endParaRPr lang="ru-RU" dirty="0"/>
          </a:p>
        </p:txBody>
      </p:sp>
      <p:pic>
        <p:nvPicPr>
          <p:cNvPr id="8" name="Рисунок 7" descr="2ktIqr7sbAo.jpg"/>
          <p:cNvPicPr>
            <a:picLocks noChangeAspect="1"/>
          </p:cNvPicPr>
          <p:nvPr/>
        </p:nvPicPr>
        <p:blipFill>
          <a:blip r:embed="rId3" cstate="print"/>
          <a:stretch>
            <a:fillRect/>
          </a:stretch>
        </p:blipFill>
        <p:spPr>
          <a:xfrm>
            <a:off x="1285852" y="4500570"/>
            <a:ext cx="3305246" cy="2160950"/>
          </a:xfrm>
          <a:prstGeom prst="rect">
            <a:avLst/>
          </a:prstGeom>
        </p:spPr>
      </p:pic>
      <p:pic>
        <p:nvPicPr>
          <p:cNvPr id="10" name="Рисунок 9" descr="cDGQXTkg97Y.jpg"/>
          <p:cNvPicPr>
            <a:picLocks noChangeAspect="1"/>
          </p:cNvPicPr>
          <p:nvPr/>
        </p:nvPicPr>
        <p:blipFill>
          <a:blip r:embed="rId4"/>
          <a:stretch>
            <a:fillRect/>
          </a:stretch>
        </p:blipFill>
        <p:spPr>
          <a:xfrm>
            <a:off x="6286512" y="4143380"/>
            <a:ext cx="2395375" cy="2478934"/>
          </a:xfrm>
          <a:prstGeom prst="rect">
            <a:avLst/>
          </a:prstGeom>
        </p:spPr>
      </p:pic>
      <p:pic>
        <p:nvPicPr>
          <p:cNvPr id="9" name="Рисунок 8" descr="7_vtL1AOSKM.jpg"/>
          <p:cNvPicPr>
            <a:picLocks noChangeAspect="1"/>
          </p:cNvPicPr>
          <p:nvPr/>
        </p:nvPicPr>
        <p:blipFill>
          <a:blip r:embed="rId5"/>
          <a:stretch>
            <a:fillRect/>
          </a:stretch>
        </p:blipFill>
        <p:spPr>
          <a:xfrm>
            <a:off x="3786182" y="3214686"/>
            <a:ext cx="2904892" cy="2364880"/>
          </a:xfrm>
          <a:prstGeom prst="rect">
            <a:avLst/>
          </a:prstGeom>
        </p:spPr>
      </p:pic>
      <p:pic>
        <p:nvPicPr>
          <p:cNvPr id="7" name="Содержимое 6" descr="2FN5RyDxlvI.jpg"/>
          <p:cNvPicPr>
            <a:picLocks noGrp="1" noChangeAspect="1"/>
          </p:cNvPicPr>
          <p:nvPr>
            <p:ph idx="1"/>
          </p:nvPr>
        </p:nvPicPr>
        <p:blipFill>
          <a:blip r:embed="rId6" cstate="print"/>
          <a:stretch>
            <a:fillRect/>
          </a:stretch>
        </p:blipFill>
        <p:spPr>
          <a:xfrm>
            <a:off x="1285852" y="1714488"/>
            <a:ext cx="2855426" cy="2071702"/>
          </a:xfrm>
        </p:spPr>
      </p:pic>
      <p:pic>
        <p:nvPicPr>
          <p:cNvPr id="11" name="Рисунок 10" descr="pi0FQ5-pWI4.jpg"/>
          <p:cNvPicPr>
            <a:picLocks noChangeAspect="1"/>
          </p:cNvPicPr>
          <p:nvPr/>
        </p:nvPicPr>
        <p:blipFill>
          <a:blip r:embed="rId7" cstate="print"/>
          <a:stretch>
            <a:fillRect/>
          </a:stretch>
        </p:blipFill>
        <p:spPr>
          <a:xfrm>
            <a:off x="6000760" y="1571612"/>
            <a:ext cx="2907719" cy="21431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81702s.jpg"/>
          <p:cNvPicPr>
            <a:picLocks noGrp="1" noChangeAspect="1"/>
          </p:cNvPicPr>
          <p:nvPr>
            <p:ph sz="half" idx="1"/>
          </p:nvPr>
        </p:nvPicPr>
        <p:blipFill>
          <a:blip r:embed="rId3"/>
          <a:stretch>
            <a:fillRect/>
          </a:stretch>
        </p:blipFill>
        <p:spPr>
          <a:xfrm>
            <a:off x="0" y="0"/>
            <a:ext cx="9144000" cy="6858000"/>
          </a:xfrm>
        </p:spPr>
      </p:pic>
      <p:sp>
        <p:nvSpPr>
          <p:cNvPr id="7" name="Заголовок 6"/>
          <p:cNvSpPr>
            <a:spLocks noGrp="1"/>
          </p:cNvSpPr>
          <p:nvPr>
            <p:ph type="title"/>
          </p:nvPr>
        </p:nvSpPr>
        <p:spPr>
          <a:xfrm>
            <a:off x="1285852" y="274638"/>
            <a:ext cx="7400948" cy="1143000"/>
          </a:xfrm>
        </p:spPr>
        <p:txBody>
          <a:bodyPr>
            <a:noAutofit/>
          </a:bodyPr>
          <a:lstStyle/>
          <a:p>
            <a:pPr>
              <a:lnSpc>
                <a:spcPct val="115000"/>
              </a:lnSpc>
              <a:spcAft>
                <a:spcPts val="1000"/>
              </a:spcAft>
            </a:pPr>
            <a:r>
              <a:rPr lang="en-US" b="1" dirty="0" smtClean="0">
                <a:latin typeface="Arial Black" pitchFamily="34" charset="0"/>
                <a:ea typeface="Times New Roman"/>
                <a:cs typeface="Times New Roman"/>
              </a:rPr>
              <a:t>№ 5 - </a:t>
            </a:r>
            <a:r>
              <a:rPr lang="en-US" dirty="0" smtClean="0">
                <a:latin typeface="Monotype Corsiva"/>
                <a:ea typeface="Times New Roman"/>
                <a:cs typeface="Times New Roman"/>
              </a:rPr>
              <a:t>Breaking Bad</a:t>
            </a:r>
            <a:endParaRPr lang="ru-RU" dirty="0">
              <a:latin typeface="Arial Black" pitchFamily="34" charset="0"/>
            </a:endParaRPr>
          </a:p>
        </p:txBody>
      </p:sp>
      <p:sp>
        <p:nvSpPr>
          <p:cNvPr id="8" name="Содержимое 7"/>
          <p:cNvSpPr>
            <a:spLocks noGrp="1"/>
          </p:cNvSpPr>
          <p:nvPr>
            <p:ph sz="half" idx="2"/>
          </p:nvPr>
        </p:nvSpPr>
        <p:spPr>
          <a:xfrm>
            <a:off x="1285852" y="1600200"/>
            <a:ext cx="7400948" cy="1685923"/>
          </a:xfrm>
        </p:spPr>
        <p:txBody>
          <a:bodyPr>
            <a:normAutofit fontScale="92500" lnSpcReduction="10000"/>
          </a:bodyPr>
          <a:lstStyle/>
          <a:p>
            <a:pPr marL="0" indent="0">
              <a:spcBef>
                <a:spcPts val="0"/>
              </a:spcBef>
            </a:pPr>
            <a:r>
              <a:rPr lang="en-US" sz="2400" dirty="0" smtClean="0">
                <a:ea typeface="Times New Roman"/>
                <a:cs typeface="Times New Roman"/>
              </a:rPr>
              <a:t>Original run: </a:t>
            </a:r>
            <a:r>
              <a:rPr lang="en-US" sz="2400" dirty="0" smtClean="0">
                <a:latin typeface="Monotype Corsiva"/>
                <a:ea typeface="Times New Roman"/>
                <a:cs typeface="Times New Roman"/>
              </a:rPr>
              <a:t>January 20, 2008 – September 29, 2013</a:t>
            </a:r>
          </a:p>
          <a:p>
            <a:pPr marL="0" indent="0">
              <a:spcBef>
                <a:spcPts val="0"/>
              </a:spcBef>
            </a:pPr>
            <a:r>
              <a:rPr lang="en-US" sz="2400" dirty="0" smtClean="0">
                <a:ea typeface="Times New Roman"/>
                <a:cs typeface="Times New Roman"/>
              </a:rPr>
              <a:t>Genre:</a:t>
            </a:r>
            <a:r>
              <a:rPr lang="en-US" sz="2400" dirty="0" smtClean="0">
                <a:latin typeface="Arial Black"/>
                <a:ea typeface="Times New Roman"/>
                <a:cs typeface="Times New Roman"/>
              </a:rPr>
              <a:t> </a:t>
            </a:r>
            <a:r>
              <a:rPr lang="en-US" sz="2400" dirty="0" smtClean="0">
                <a:latin typeface="Monotype Corsiva"/>
                <a:ea typeface="Times New Roman"/>
                <a:cs typeface="Times New Roman"/>
              </a:rPr>
              <a:t>Crime drama, Thriller</a:t>
            </a:r>
            <a:endParaRPr lang="ru-RU" sz="2400" dirty="0" smtClean="0">
              <a:ea typeface="Times New Roman"/>
              <a:cs typeface="Times New Roman"/>
            </a:endParaRPr>
          </a:p>
          <a:p>
            <a:pPr marL="0" indent="0">
              <a:spcBef>
                <a:spcPts val="0"/>
              </a:spcBef>
            </a:pPr>
            <a:r>
              <a:rPr lang="en-US" sz="2400" dirty="0" smtClean="0">
                <a:ea typeface="Times New Roman"/>
                <a:cs typeface="Times New Roman"/>
              </a:rPr>
              <a:t>Country of origin: </a:t>
            </a:r>
            <a:r>
              <a:rPr lang="en-US" sz="2400" dirty="0" smtClean="0">
                <a:latin typeface="Monotype Corsiva"/>
                <a:ea typeface="Times New Roman"/>
                <a:cs typeface="Times New Roman"/>
              </a:rPr>
              <a:t>United States</a:t>
            </a:r>
            <a:endParaRPr lang="ru-RU" sz="2400" dirty="0" smtClean="0">
              <a:latin typeface="Monotype Corsiva"/>
              <a:ea typeface="Times New Roman"/>
              <a:cs typeface="Times New Roman"/>
            </a:endParaRPr>
          </a:p>
          <a:p>
            <a:pPr marL="0" indent="0">
              <a:spcBef>
                <a:spcPts val="0"/>
              </a:spcBef>
            </a:pPr>
            <a:r>
              <a:rPr lang="en-US" sz="2400" dirty="0" smtClean="0"/>
              <a:t>No. of seasons</a:t>
            </a:r>
            <a:r>
              <a:rPr lang="ru-RU" sz="2400" dirty="0" smtClean="0"/>
              <a:t>:</a:t>
            </a:r>
            <a:r>
              <a:rPr lang="en-US" sz="2400" dirty="0" smtClean="0"/>
              <a:t> </a:t>
            </a:r>
            <a:r>
              <a:rPr lang="ru-RU" sz="2400" dirty="0" smtClean="0">
                <a:latin typeface="Monotype Corsiva" pitchFamily="66" charset="0"/>
              </a:rPr>
              <a:t>5</a:t>
            </a:r>
            <a:endParaRPr lang="en-US" sz="2400" dirty="0" smtClean="0">
              <a:latin typeface="Monotype Corsiva" pitchFamily="66" charset="0"/>
            </a:endParaRPr>
          </a:p>
          <a:p>
            <a:pPr marL="0" indent="0">
              <a:spcBef>
                <a:spcPts val="0"/>
              </a:spcBef>
            </a:pPr>
            <a:r>
              <a:rPr lang="en-US" sz="2400" dirty="0" smtClean="0"/>
              <a:t>No. of episodes</a:t>
            </a:r>
            <a:r>
              <a:rPr lang="ru-RU" sz="2400" dirty="0" smtClean="0"/>
              <a:t>: </a:t>
            </a:r>
            <a:r>
              <a:rPr lang="ru-RU" sz="2400" dirty="0" smtClean="0">
                <a:latin typeface="Monotype Corsiva" pitchFamily="66" charset="0"/>
              </a:rPr>
              <a:t>62</a:t>
            </a:r>
            <a:endParaRPr lang="ru-RU" sz="2400" dirty="0" smtClean="0">
              <a:latin typeface="Monotype Corsiva" pitchFamily="66" charset="0"/>
              <a:ea typeface="Times New Roman"/>
              <a:cs typeface="Times New Roman"/>
            </a:endParaRPr>
          </a:p>
          <a:p>
            <a:pPr>
              <a:buNone/>
            </a:pPr>
            <a:endParaRPr lang="ru-RU" dirty="0"/>
          </a:p>
        </p:txBody>
      </p:sp>
      <p:pic>
        <p:nvPicPr>
          <p:cNvPr id="6" name="Рисунок 5" descr="breaking_bad_title-l.jpg"/>
          <p:cNvPicPr>
            <a:picLocks noChangeAspect="1"/>
          </p:cNvPicPr>
          <p:nvPr/>
        </p:nvPicPr>
        <p:blipFill>
          <a:blip r:embed="rId4"/>
          <a:stretch>
            <a:fillRect/>
          </a:stretch>
        </p:blipFill>
        <p:spPr>
          <a:xfrm>
            <a:off x="1500166" y="3643314"/>
            <a:ext cx="7275797" cy="288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idx="1"/>
          </p:nvPr>
        </p:nvPicPr>
        <p:blipFill>
          <a:blip r:embed="rId2"/>
          <a:stretch>
            <a:fillRect/>
          </a:stretch>
        </p:blipFill>
        <p:spPr>
          <a:xfrm>
            <a:off x="-1" y="0"/>
            <a:ext cx="9144001" cy="6858000"/>
          </a:xfrm>
        </p:spPr>
      </p:pic>
      <p:sp>
        <p:nvSpPr>
          <p:cNvPr id="2" name="Заголовок 1"/>
          <p:cNvSpPr>
            <a:spLocks noGrp="1"/>
          </p:cNvSpPr>
          <p:nvPr>
            <p:ph type="title"/>
          </p:nvPr>
        </p:nvSpPr>
        <p:spPr>
          <a:xfrm>
            <a:off x="1285852" y="0"/>
            <a:ext cx="3008313" cy="857232"/>
          </a:xfrm>
        </p:spPr>
        <p:txBody>
          <a:bodyPr/>
          <a:lstStyle/>
          <a:p>
            <a:pPr algn="ctr"/>
            <a:r>
              <a:rPr lang="en-US" dirty="0" smtClean="0">
                <a:latin typeface="Arial Black" pitchFamily="34" charset="0"/>
              </a:rPr>
              <a:t>Brief description: </a:t>
            </a:r>
            <a:r>
              <a:rPr lang="ru-RU" dirty="0" smtClean="0">
                <a:latin typeface="Arial Black" pitchFamily="34" charset="0"/>
              </a:rPr>
              <a:t/>
            </a:r>
            <a:br>
              <a:rPr lang="ru-RU" dirty="0" smtClean="0">
                <a:latin typeface="Arial Black" pitchFamily="34" charset="0"/>
              </a:rPr>
            </a:br>
            <a:endParaRPr lang="ru-RU" dirty="0">
              <a:latin typeface="Arial Black" pitchFamily="34" charset="0"/>
            </a:endParaRPr>
          </a:p>
        </p:txBody>
      </p:sp>
      <p:sp>
        <p:nvSpPr>
          <p:cNvPr id="4" name="Текст 3"/>
          <p:cNvSpPr>
            <a:spLocks noGrp="1"/>
          </p:cNvSpPr>
          <p:nvPr>
            <p:ph type="body" sz="half" idx="2"/>
          </p:nvPr>
        </p:nvSpPr>
        <p:spPr>
          <a:xfrm>
            <a:off x="1285852" y="500042"/>
            <a:ext cx="3214710" cy="5405443"/>
          </a:xfrm>
        </p:spPr>
        <p:txBody>
          <a:bodyPr>
            <a:normAutofit fontScale="25000" lnSpcReduction="20000"/>
          </a:bodyPr>
          <a:lstStyle/>
          <a:p>
            <a:pPr algn="ctr">
              <a:lnSpc>
                <a:spcPct val="120000"/>
              </a:lnSpc>
              <a:spcBef>
                <a:spcPts val="0"/>
              </a:spcBef>
            </a:pPr>
            <a:r>
              <a:rPr lang="en-US" sz="6400" b="1" dirty="0" smtClean="0"/>
              <a:t>The main plot line develops around school chemistry teacher Walter White, who discovers that he is ill with inoperable lung cancer. Given the difficult financial situation of the family, as well as prospects (Walter's wife, </a:t>
            </a:r>
            <a:r>
              <a:rPr lang="en-US" sz="6400" b="1" dirty="0" err="1" smtClean="0"/>
              <a:t>Skyler</a:t>
            </a:r>
            <a:r>
              <a:rPr lang="en-US" sz="6400" b="1" dirty="0" smtClean="0"/>
              <a:t>, is pregnant with her second child, and the son of cerebral palsy), Walter decides to engage in the manufacture of methamphetamine. For this he draws his former student Jesse </a:t>
            </a:r>
            <a:r>
              <a:rPr lang="en-US" sz="6400" b="1" dirty="0" err="1" smtClean="0"/>
              <a:t>Pinkman</a:t>
            </a:r>
            <a:r>
              <a:rPr lang="en-US" sz="6400" b="1" dirty="0" smtClean="0"/>
              <a:t>, once expelled from school, with the active assistance of the White. </a:t>
            </a:r>
            <a:r>
              <a:rPr lang="en-US" sz="6400" b="1" dirty="0" err="1" smtClean="0"/>
              <a:t>Pinkman</a:t>
            </a:r>
            <a:r>
              <a:rPr lang="en-US" sz="6400" b="1" dirty="0" smtClean="0"/>
              <a:t> himself engaged in the manufacture of meth, but on the eve of the DEA in the raid, he lost his partner in crime and the lab. White learns on the news of the capture of large quantities of drugs, and learns how much revenue you can get engaged in this business. Briefly down to provide for his family he embarks "in all serious."</a:t>
            </a:r>
            <a:endParaRPr lang="ru-RU" sz="6400" b="1" dirty="0" smtClean="0"/>
          </a:p>
          <a:p>
            <a:pPr>
              <a:lnSpc>
                <a:spcPct val="120000"/>
              </a:lnSpc>
              <a:spcBef>
                <a:spcPts val="0"/>
              </a:spcBef>
            </a:pPr>
            <a:endParaRPr lang="ru-RU" dirty="0"/>
          </a:p>
        </p:txBody>
      </p:sp>
      <p:pic>
        <p:nvPicPr>
          <p:cNvPr id="6" name="Рисунок 5" descr="141217.jpg"/>
          <p:cNvPicPr>
            <a:picLocks noChangeAspect="1"/>
          </p:cNvPicPr>
          <p:nvPr/>
        </p:nvPicPr>
        <p:blipFill>
          <a:blip r:embed="rId3"/>
          <a:stretch>
            <a:fillRect/>
          </a:stretch>
        </p:blipFill>
        <p:spPr>
          <a:xfrm>
            <a:off x="4500562" y="714356"/>
            <a:ext cx="3044952" cy="1901952"/>
          </a:xfrm>
          <a:prstGeom prst="rect">
            <a:avLst/>
          </a:prstGeom>
        </p:spPr>
      </p:pic>
      <p:pic>
        <p:nvPicPr>
          <p:cNvPr id="7" name="Рисунок 6" descr="317769.jpg"/>
          <p:cNvPicPr>
            <a:picLocks noChangeAspect="1"/>
          </p:cNvPicPr>
          <p:nvPr/>
        </p:nvPicPr>
        <p:blipFill>
          <a:blip r:embed="rId4"/>
          <a:stretch>
            <a:fillRect/>
          </a:stretch>
        </p:blipFill>
        <p:spPr>
          <a:xfrm>
            <a:off x="5929322" y="2357430"/>
            <a:ext cx="3000396" cy="2000264"/>
          </a:xfrm>
          <a:prstGeom prst="rect">
            <a:avLst/>
          </a:prstGeom>
        </p:spPr>
      </p:pic>
      <p:pic>
        <p:nvPicPr>
          <p:cNvPr id="8" name="Рисунок 7" descr="317654.jpg"/>
          <p:cNvPicPr>
            <a:picLocks noChangeAspect="1"/>
          </p:cNvPicPr>
          <p:nvPr/>
        </p:nvPicPr>
        <p:blipFill>
          <a:blip r:embed="rId5"/>
          <a:stretch>
            <a:fillRect/>
          </a:stretch>
        </p:blipFill>
        <p:spPr>
          <a:xfrm>
            <a:off x="4572000" y="4143380"/>
            <a:ext cx="3250652" cy="21621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1702s.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1285852" y="214290"/>
            <a:ext cx="7858148" cy="1143000"/>
          </a:xfrm>
        </p:spPr>
        <p:txBody>
          <a:bodyPr/>
          <a:lstStyle/>
          <a:p>
            <a:r>
              <a:rPr lang="en-US" b="1" dirty="0" smtClean="0"/>
              <a:t>Starring:</a:t>
            </a:r>
            <a:endParaRPr lang="ru-RU" dirty="0"/>
          </a:p>
        </p:txBody>
      </p:sp>
      <p:pic>
        <p:nvPicPr>
          <p:cNvPr id="10" name="Рисунок 9" descr="Dean Norris.jpeg"/>
          <p:cNvPicPr>
            <a:picLocks noChangeAspect="1"/>
          </p:cNvPicPr>
          <p:nvPr/>
        </p:nvPicPr>
        <p:blipFill>
          <a:blip r:embed="rId3"/>
          <a:srcRect l="17468" r="19287" b="12586"/>
          <a:stretch>
            <a:fillRect/>
          </a:stretch>
        </p:blipFill>
        <p:spPr>
          <a:xfrm>
            <a:off x="6196889" y="4048564"/>
            <a:ext cx="2760867" cy="2428892"/>
          </a:xfrm>
          <a:prstGeom prst="rect">
            <a:avLst/>
          </a:prstGeom>
        </p:spPr>
      </p:pic>
      <p:pic>
        <p:nvPicPr>
          <p:cNvPr id="12" name="Рисунок 11" descr="Bob Odenkirk).jpg"/>
          <p:cNvPicPr>
            <a:picLocks noChangeAspect="1"/>
          </p:cNvPicPr>
          <p:nvPr/>
        </p:nvPicPr>
        <p:blipFill>
          <a:blip r:embed="rId4"/>
          <a:srcRect l="15311" r="18899"/>
          <a:stretch>
            <a:fillRect/>
          </a:stretch>
        </p:blipFill>
        <p:spPr>
          <a:xfrm>
            <a:off x="1285852" y="4214818"/>
            <a:ext cx="2992174" cy="2357454"/>
          </a:xfrm>
          <a:prstGeom prst="rect">
            <a:avLst/>
          </a:prstGeom>
        </p:spPr>
      </p:pic>
      <p:pic>
        <p:nvPicPr>
          <p:cNvPr id="7" name="Рисунок 6" descr="Bryan Cranston.jpg"/>
          <p:cNvPicPr>
            <a:picLocks noChangeAspect="1"/>
          </p:cNvPicPr>
          <p:nvPr/>
        </p:nvPicPr>
        <p:blipFill>
          <a:blip r:embed="rId5"/>
          <a:srcRect l="3934" r="3607"/>
          <a:stretch>
            <a:fillRect/>
          </a:stretch>
        </p:blipFill>
        <p:spPr>
          <a:xfrm>
            <a:off x="3286116" y="3000372"/>
            <a:ext cx="3357586" cy="2308133"/>
          </a:xfrm>
          <a:prstGeom prst="rect">
            <a:avLst/>
          </a:prstGeom>
        </p:spPr>
      </p:pic>
      <p:pic>
        <p:nvPicPr>
          <p:cNvPr id="5" name="Рисунок 4" descr="Aaron Paull.jpg"/>
          <p:cNvPicPr>
            <a:picLocks noChangeAspect="1"/>
          </p:cNvPicPr>
          <p:nvPr/>
        </p:nvPicPr>
        <p:blipFill>
          <a:blip r:embed="rId6"/>
          <a:stretch>
            <a:fillRect/>
          </a:stretch>
        </p:blipFill>
        <p:spPr>
          <a:xfrm>
            <a:off x="1285852" y="1428736"/>
            <a:ext cx="3110046" cy="1928826"/>
          </a:xfrm>
          <a:prstGeom prst="rect">
            <a:avLst/>
          </a:prstGeom>
        </p:spPr>
      </p:pic>
      <p:pic>
        <p:nvPicPr>
          <p:cNvPr id="9" name="Рисунок 8" descr="Giancarlo Esposito).jpg"/>
          <p:cNvPicPr>
            <a:picLocks noChangeAspect="1"/>
          </p:cNvPicPr>
          <p:nvPr/>
        </p:nvPicPr>
        <p:blipFill>
          <a:blip r:embed="rId7"/>
          <a:stretch>
            <a:fillRect/>
          </a:stretch>
        </p:blipFill>
        <p:spPr>
          <a:xfrm>
            <a:off x="5643570" y="1357298"/>
            <a:ext cx="3105068" cy="20717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1702s.jpg"/>
          <p:cNvPicPr>
            <a:picLocks noGrp="1" noChangeAspect="1"/>
          </p:cNvPicPr>
          <p:nvPr>
            <p:ph sz="half"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1285852" y="285728"/>
            <a:ext cx="7858148" cy="1143000"/>
          </a:xfrm>
        </p:spPr>
        <p:txBody>
          <a:bodyPr>
            <a:normAutofit/>
          </a:bodyPr>
          <a:lstStyle/>
          <a:p>
            <a:r>
              <a:rPr lang="ru-RU" b="1" dirty="0" smtClean="0">
                <a:latin typeface="Arial Black" pitchFamily="34" charset="0"/>
              </a:rPr>
              <a:t>№ 4</a:t>
            </a:r>
            <a:r>
              <a:rPr lang="en-US" b="1" dirty="0" smtClean="0">
                <a:latin typeface="Arial Black" pitchFamily="34" charset="0"/>
              </a:rPr>
              <a:t> - </a:t>
            </a:r>
            <a:r>
              <a:rPr lang="en-US" dirty="0" smtClean="0">
                <a:latin typeface="Monotype Corsiva"/>
                <a:ea typeface="Times New Roman"/>
                <a:cs typeface="Times New Roman"/>
              </a:rPr>
              <a:t>Game of Thrones</a:t>
            </a:r>
            <a:endParaRPr lang="ru-RU" dirty="0"/>
          </a:p>
        </p:txBody>
      </p:sp>
      <p:sp>
        <p:nvSpPr>
          <p:cNvPr id="7" name="Содержимое 6"/>
          <p:cNvSpPr>
            <a:spLocks noGrp="1"/>
          </p:cNvSpPr>
          <p:nvPr>
            <p:ph sz="half" idx="2"/>
          </p:nvPr>
        </p:nvSpPr>
        <p:spPr>
          <a:xfrm>
            <a:off x="1285852" y="1600201"/>
            <a:ext cx="7400948" cy="1685923"/>
          </a:xfrm>
        </p:spPr>
        <p:txBody>
          <a:bodyPr>
            <a:normAutofit/>
          </a:bodyPr>
          <a:lstStyle/>
          <a:p>
            <a:pPr marL="0" indent="0">
              <a:lnSpc>
                <a:spcPct val="90000"/>
              </a:lnSpc>
              <a:spcBef>
                <a:spcPts val="0"/>
              </a:spcBef>
            </a:pPr>
            <a:r>
              <a:rPr lang="en-US" sz="2200" dirty="0" smtClean="0"/>
              <a:t>Original run: </a:t>
            </a:r>
            <a:r>
              <a:rPr lang="en-US" sz="2200" dirty="0" smtClean="0">
                <a:latin typeface="Monotype Corsiva"/>
                <a:ea typeface="Times New Roman"/>
                <a:cs typeface="Times New Roman"/>
              </a:rPr>
              <a:t>April 17, 2011 – present</a:t>
            </a:r>
            <a:endParaRPr lang="ru-RU" sz="2200" dirty="0" smtClean="0">
              <a:latin typeface="Monotype Corsiva" pitchFamily="66" charset="0"/>
            </a:endParaRPr>
          </a:p>
          <a:p>
            <a:pPr marL="0" indent="0">
              <a:lnSpc>
                <a:spcPct val="90000"/>
              </a:lnSpc>
              <a:spcBef>
                <a:spcPts val="0"/>
              </a:spcBef>
            </a:pPr>
            <a:r>
              <a:rPr lang="en-US" sz="2200" dirty="0" smtClean="0"/>
              <a:t>Genre: </a:t>
            </a:r>
            <a:r>
              <a:rPr lang="en-US" sz="2200" dirty="0" smtClean="0">
                <a:latin typeface="Monotype Corsiva"/>
                <a:ea typeface="Times New Roman"/>
                <a:cs typeface="Times New Roman"/>
              </a:rPr>
              <a:t>Fantasy, Drama</a:t>
            </a:r>
            <a:endParaRPr lang="ru-RU" sz="2200" dirty="0" smtClean="0">
              <a:latin typeface="Monotype Corsiva" pitchFamily="66" charset="0"/>
            </a:endParaRPr>
          </a:p>
          <a:p>
            <a:pPr marL="0" indent="0">
              <a:lnSpc>
                <a:spcPct val="90000"/>
              </a:lnSpc>
              <a:spcBef>
                <a:spcPts val="0"/>
              </a:spcBef>
            </a:pPr>
            <a:r>
              <a:rPr lang="en-US" sz="2200" dirty="0" smtClean="0"/>
              <a:t>Country of origin: </a:t>
            </a:r>
            <a:r>
              <a:rPr lang="en-US" sz="2200" dirty="0" smtClean="0">
                <a:latin typeface="Monotype Corsiva" pitchFamily="66" charset="0"/>
              </a:rPr>
              <a:t>United States</a:t>
            </a:r>
            <a:endParaRPr lang="ru-RU" sz="2200" dirty="0" smtClean="0">
              <a:latin typeface="Monotype Corsiva" pitchFamily="66" charset="0"/>
            </a:endParaRPr>
          </a:p>
          <a:p>
            <a:pPr marL="0" indent="0">
              <a:lnSpc>
                <a:spcPct val="90000"/>
              </a:lnSpc>
              <a:spcBef>
                <a:spcPts val="0"/>
              </a:spcBef>
            </a:pPr>
            <a:r>
              <a:rPr lang="en-US" sz="2200" dirty="0" smtClean="0"/>
              <a:t>No. of seasons</a:t>
            </a:r>
            <a:r>
              <a:rPr lang="ru-RU" sz="2200" dirty="0" smtClean="0"/>
              <a:t>:</a:t>
            </a:r>
            <a:r>
              <a:rPr lang="en-US" sz="2200" dirty="0" smtClean="0"/>
              <a:t> </a:t>
            </a:r>
            <a:r>
              <a:rPr lang="ru-RU" sz="2200" dirty="0" smtClean="0">
                <a:latin typeface="Monotype Corsiva" pitchFamily="66" charset="0"/>
              </a:rPr>
              <a:t>3</a:t>
            </a:r>
            <a:endParaRPr lang="en-US" sz="2200" dirty="0" smtClean="0">
              <a:latin typeface="Monotype Corsiva" pitchFamily="66" charset="0"/>
            </a:endParaRPr>
          </a:p>
          <a:p>
            <a:pPr marL="0" indent="0">
              <a:lnSpc>
                <a:spcPct val="90000"/>
              </a:lnSpc>
              <a:spcBef>
                <a:spcPts val="0"/>
              </a:spcBef>
            </a:pPr>
            <a:r>
              <a:rPr lang="en-US" sz="2200" dirty="0" smtClean="0"/>
              <a:t>No. of episodes</a:t>
            </a:r>
            <a:r>
              <a:rPr lang="ru-RU" sz="2200" dirty="0" smtClean="0"/>
              <a:t>: </a:t>
            </a:r>
            <a:r>
              <a:rPr lang="ru-RU" sz="2200" dirty="0" smtClean="0">
                <a:latin typeface="Monotype Corsiva" pitchFamily="66" charset="0"/>
              </a:rPr>
              <a:t>30</a:t>
            </a:r>
            <a:endParaRPr lang="ru-RU" sz="2200" dirty="0" smtClean="0">
              <a:latin typeface="Monotype Corsiva" pitchFamily="66" charset="0"/>
              <a:ea typeface="Times New Roman"/>
              <a:cs typeface="Times New Roman"/>
            </a:endParaRPr>
          </a:p>
        </p:txBody>
      </p:sp>
      <p:pic>
        <p:nvPicPr>
          <p:cNvPr id="8" name="Рисунок 7" descr="cover.jpg"/>
          <p:cNvPicPr>
            <a:picLocks noChangeAspect="1"/>
          </p:cNvPicPr>
          <p:nvPr/>
        </p:nvPicPr>
        <p:blipFill>
          <a:blip r:embed="rId3"/>
          <a:stretch>
            <a:fillRect/>
          </a:stretch>
        </p:blipFill>
        <p:spPr>
          <a:xfrm>
            <a:off x="1500166" y="3643314"/>
            <a:ext cx="7275789" cy="2880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1702s.jpg"/>
          <p:cNvPicPr>
            <a:picLocks noGrp="1" noChangeAspect="1"/>
          </p:cNvPicPr>
          <p:nvPr>
            <p:ph idx="1"/>
          </p:nvPr>
        </p:nvPicPr>
        <p:blipFill>
          <a:blip r:embed="rId2"/>
          <a:stretch>
            <a:fillRect/>
          </a:stretch>
        </p:blipFill>
        <p:spPr>
          <a:xfrm>
            <a:off x="0" y="0"/>
            <a:ext cx="9144001" cy="6858000"/>
          </a:xfrm>
        </p:spPr>
      </p:pic>
      <p:sp>
        <p:nvSpPr>
          <p:cNvPr id="2" name="Заголовок 1"/>
          <p:cNvSpPr>
            <a:spLocks noGrp="1"/>
          </p:cNvSpPr>
          <p:nvPr>
            <p:ph type="title"/>
          </p:nvPr>
        </p:nvSpPr>
        <p:spPr>
          <a:xfrm>
            <a:off x="1285852" y="0"/>
            <a:ext cx="3008313" cy="857232"/>
          </a:xfrm>
        </p:spPr>
        <p:txBody>
          <a:bodyPr>
            <a:normAutofit/>
          </a:bodyPr>
          <a:lstStyle/>
          <a:p>
            <a:pPr algn="ctr"/>
            <a:r>
              <a:rPr lang="en-US" dirty="0" smtClean="0">
                <a:latin typeface="Arial Black" pitchFamily="34" charset="0"/>
              </a:rPr>
              <a:t>Brief description:</a:t>
            </a:r>
            <a:r>
              <a:rPr lang="ru-RU" sz="2400" dirty="0" smtClean="0">
                <a:latin typeface="Arial Black" pitchFamily="34" charset="0"/>
              </a:rPr>
              <a:t/>
            </a:r>
            <a:br>
              <a:rPr lang="ru-RU" sz="2400" dirty="0" smtClean="0">
                <a:latin typeface="Arial Black" pitchFamily="34" charset="0"/>
              </a:rPr>
            </a:br>
            <a:endParaRPr lang="ru-RU" sz="2400" dirty="0">
              <a:latin typeface="Arial Black" pitchFamily="34" charset="0"/>
            </a:endParaRPr>
          </a:p>
        </p:txBody>
      </p:sp>
      <p:sp>
        <p:nvSpPr>
          <p:cNvPr id="4" name="Текст 3"/>
          <p:cNvSpPr>
            <a:spLocks noGrp="1"/>
          </p:cNvSpPr>
          <p:nvPr>
            <p:ph type="body" sz="half" idx="2"/>
          </p:nvPr>
        </p:nvSpPr>
        <p:spPr>
          <a:xfrm>
            <a:off x="1285852" y="785794"/>
            <a:ext cx="3008313" cy="6072206"/>
          </a:xfrm>
        </p:spPr>
        <p:txBody>
          <a:bodyPr>
            <a:noAutofit/>
          </a:bodyPr>
          <a:lstStyle/>
          <a:p>
            <a:pPr algn="ctr">
              <a:spcBef>
                <a:spcPts val="0"/>
              </a:spcBef>
            </a:pPr>
            <a:r>
              <a:rPr lang="en-US" sz="1600" b="1" dirty="0" smtClean="0">
                <a:latin typeface="+mj-lt"/>
              </a:rPr>
              <a:t>The series, set on the fictional continents of </a:t>
            </a:r>
            <a:r>
              <a:rPr lang="en-US" sz="1600" b="1" dirty="0" err="1" smtClean="0">
                <a:latin typeface="+mj-lt"/>
              </a:rPr>
              <a:t>Westeros</a:t>
            </a:r>
            <a:r>
              <a:rPr lang="en-US" sz="1600" b="1" dirty="0" smtClean="0">
                <a:latin typeface="+mj-lt"/>
              </a:rPr>
              <a:t> and </a:t>
            </a:r>
            <a:r>
              <a:rPr lang="en-US" sz="1600" b="1" dirty="0" err="1" smtClean="0">
                <a:latin typeface="+mj-lt"/>
              </a:rPr>
              <a:t>Essos</a:t>
            </a:r>
            <a:r>
              <a:rPr lang="en-US" sz="1600" b="1" dirty="0" smtClean="0">
                <a:latin typeface="+mj-lt"/>
              </a:rPr>
              <a:t> at the end of a decade-long summer, interweaves several plot lines. The first follows the members of several noble houses in a civil war for the Iron Throne of the Seven Kingdoms; the second covers the rising threat of the impending winter and the mythical creatures of the North; the third chronicles the attempts of the exiled last scion of the realm's deposed dynasty to reclaim the throne. Through its morally ambiguous characters, the series explores the issues of social hierarchy, religion, loyalty, corruption, sexuality, civil war, crime, and punishment. </a:t>
            </a:r>
            <a:endParaRPr lang="ru-RU" sz="1600" b="1" dirty="0" smtClean="0">
              <a:latin typeface="+mj-lt"/>
            </a:endParaRPr>
          </a:p>
        </p:txBody>
      </p:sp>
      <p:pic>
        <p:nvPicPr>
          <p:cNvPr id="6" name="Рисунок 5" descr="90cS4ti0H-k.jpg"/>
          <p:cNvPicPr>
            <a:picLocks noChangeAspect="1"/>
          </p:cNvPicPr>
          <p:nvPr/>
        </p:nvPicPr>
        <p:blipFill>
          <a:blip r:embed="rId3"/>
          <a:srcRect b="5573"/>
          <a:stretch>
            <a:fillRect/>
          </a:stretch>
        </p:blipFill>
        <p:spPr>
          <a:xfrm>
            <a:off x="4214810" y="928670"/>
            <a:ext cx="3495500" cy="1857388"/>
          </a:xfrm>
          <a:prstGeom prst="rect">
            <a:avLst/>
          </a:prstGeom>
        </p:spPr>
      </p:pic>
      <p:pic>
        <p:nvPicPr>
          <p:cNvPr id="7" name="Рисунок 6" descr="kinopoisk.ru-Game-of-Thrones-1939310.jpg"/>
          <p:cNvPicPr>
            <a:picLocks noChangeAspect="1"/>
          </p:cNvPicPr>
          <p:nvPr/>
        </p:nvPicPr>
        <p:blipFill>
          <a:blip r:embed="rId4" cstate="print"/>
          <a:srcRect b="5818"/>
          <a:stretch>
            <a:fillRect/>
          </a:stretch>
        </p:blipFill>
        <p:spPr>
          <a:xfrm>
            <a:off x="5715008" y="2571744"/>
            <a:ext cx="3165302" cy="1945190"/>
          </a:xfrm>
          <a:prstGeom prst="rect">
            <a:avLst/>
          </a:prstGeom>
        </p:spPr>
      </p:pic>
      <p:pic>
        <p:nvPicPr>
          <p:cNvPr id="8" name="Рисунок 7" descr="kinopoisk.ru-Game-of-Thrones-2185836.jpg"/>
          <p:cNvPicPr>
            <a:picLocks noChangeAspect="1"/>
          </p:cNvPicPr>
          <p:nvPr/>
        </p:nvPicPr>
        <p:blipFill>
          <a:blip r:embed="rId5" cstate="print"/>
          <a:srcRect b="3989"/>
          <a:stretch>
            <a:fillRect/>
          </a:stretch>
        </p:blipFill>
        <p:spPr>
          <a:xfrm>
            <a:off x="4429124" y="4286256"/>
            <a:ext cx="3286148" cy="218224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898</Words>
  <PresentationFormat>Экран (4:3)</PresentationFormat>
  <Paragraphs>58</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Project     Top-6 modern serials</vt:lpstr>
      <vt:lpstr>№ 6 - Pretty Little Liars </vt:lpstr>
      <vt:lpstr>Brief description:  </vt:lpstr>
      <vt:lpstr>Starring:</vt:lpstr>
      <vt:lpstr>№ 5 - Breaking Bad</vt:lpstr>
      <vt:lpstr>Brief description:  </vt:lpstr>
      <vt:lpstr>Starring:</vt:lpstr>
      <vt:lpstr>№ 4 - Game of Thrones</vt:lpstr>
      <vt:lpstr>Brief description: </vt:lpstr>
      <vt:lpstr>Starring:</vt:lpstr>
      <vt:lpstr>№ 3 - The Walking Dead </vt:lpstr>
      <vt:lpstr>Brief description:</vt:lpstr>
      <vt:lpstr>Starring:</vt:lpstr>
      <vt:lpstr>№ 2 - Sherlock </vt:lpstr>
      <vt:lpstr>Brief description:</vt:lpstr>
      <vt:lpstr>Starring:</vt:lpstr>
      <vt:lpstr>№ 1 - The Big Bang Theory</vt:lpstr>
      <vt:lpstr>Brief description:</vt:lpstr>
      <vt:lpstr>Starring: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Top-6 modern serials</dc:title>
  <cp:lastModifiedBy>Admin</cp:lastModifiedBy>
  <cp:revision>52</cp:revision>
  <dcterms:modified xsi:type="dcterms:W3CDTF">2014-03-03T11:21:59Z</dcterms:modified>
</cp:coreProperties>
</file>