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7" r:id="rId3"/>
    <p:sldId id="258" r:id="rId4"/>
    <p:sldId id="260" r:id="rId5"/>
    <p:sldId id="259" r:id="rId6"/>
    <p:sldId id="261" r:id="rId7"/>
    <p:sldId id="264" r:id="rId8"/>
    <p:sldId id="265" r:id="rId9"/>
    <p:sldId id="262" r:id="rId10"/>
    <p:sldId id="263"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6" autoAdjust="0"/>
  </p:normalViewPr>
  <p:slideViewPr>
    <p:cSldViewPr>
      <p:cViewPr varScale="1">
        <p:scale>
          <a:sx n="106" d="100"/>
          <a:sy n="106" d="100"/>
        </p:scale>
        <p:origin x="-1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EB0AE-1142-4395-8963-220787AB1DED}" type="datetimeFigureOut">
              <a:rPr lang="uk-UA" smtClean="0"/>
              <a:t>18.12.2011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CEB1F-5BDD-4761-84C2-447A7F58C08C}" type="slidenum">
              <a:rPr lang="uk-UA" smtClean="0"/>
              <a:t>‹#›</a:t>
            </a:fld>
            <a:endParaRPr lang="uk-UA"/>
          </a:p>
        </p:txBody>
      </p:sp>
    </p:spTree>
    <p:extLst>
      <p:ext uri="{BB962C8B-B14F-4D97-AF65-F5344CB8AC3E}">
        <p14:creationId xmlns:p14="http://schemas.microsoft.com/office/powerpoint/2010/main" val="50899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E75A46E-EA72-45E1-B8D1-CFF7435AEF5D}" type="datetimeFigureOut">
              <a:rPr lang="uk-UA" smtClean="0"/>
              <a:t>18.12.2011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E3C5CB-7815-403E-9BCC-E34FF43ECEA4}" type="slidenum">
              <a:rPr lang="uk-UA" smtClean="0"/>
              <a:t>‹#›</a:t>
            </a:fld>
            <a:endParaRPr lang="uk-U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75A46E-EA72-45E1-B8D1-CFF7435AEF5D}" type="datetimeFigureOut">
              <a:rPr lang="uk-UA" smtClean="0"/>
              <a:t>18.12.2011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75A46E-EA72-45E1-B8D1-CFF7435AEF5D}" type="datetimeFigureOut">
              <a:rPr lang="uk-UA" smtClean="0"/>
              <a:t>18.12.2011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E75A46E-EA72-45E1-B8D1-CFF7435AEF5D}" type="datetimeFigureOut">
              <a:rPr lang="uk-UA" smtClean="0"/>
              <a:t>18.12.2011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75A46E-EA72-45E1-B8D1-CFF7435AEF5D}" type="datetimeFigureOut">
              <a:rPr lang="uk-UA" smtClean="0"/>
              <a:t>18.12.2011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1E3C5CB-7815-403E-9BCC-E34FF43ECEA4}" type="slidenum">
              <a:rPr lang="uk-UA" smtClean="0"/>
              <a:t>‹#›</a:t>
            </a:fld>
            <a:endParaRPr lang="uk-U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E75A46E-EA72-45E1-B8D1-CFF7435AEF5D}" type="datetimeFigureOut">
              <a:rPr lang="uk-UA" smtClean="0"/>
              <a:t>18.12.2011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E75A46E-EA72-45E1-B8D1-CFF7435AEF5D}" type="datetimeFigureOut">
              <a:rPr lang="uk-UA" smtClean="0"/>
              <a:t>18.12.2011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1E3C5CB-7815-403E-9BCC-E34FF43ECEA4}" type="slidenum">
              <a:rPr lang="uk-UA" smtClean="0"/>
              <a:t>‹#›</a:t>
            </a:fld>
            <a:endParaRPr lang="uk-U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E75A46E-EA72-45E1-B8D1-CFF7435AEF5D}" type="datetimeFigureOut">
              <a:rPr lang="uk-UA" smtClean="0"/>
              <a:t>18.12.2011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5A46E-EA72-45E1-B8D1-CFF7435AEF5D}" type="datetimeFigureOut">
              <a:rPr lang="uk-UA" smtClean="0"/>
              <a:t>18.12.2011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75A46E-EA72-45E1-B8D1-CFF7435AEF5D}" type="datetimeFigureOut">
              <a:rPr lang="uk-UA" smtClean="0"/>
              <a:t>18.12.2011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1E3C5CB-7815-403E-9BCC-E34FF43ECEA4}" type="slidenum">
              <a:rPr lang="uk-UA" smtClean="0"/>
              <a:t>‹#›</a:t>
            </a:fld>
            <a:endParaRPr lang="uk-U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75A46E-EA72-45E1-B8D1-CFF7435AEF5D}" type="datetimeFigureOut">
              <a:rPr lang="uk-UA" smtClean="0"/>
              <a:t>18.12.2011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1E3C5CB-7815-403E-9BCC-E34FF43ECEA4}" type="slidenum">
              <a:rPr lang="uk-UA" smtClean="0"/>
              <a:t>‹#›</a:t>
            </a:fld>
            <a:endParaRPr lang="uk-UA"/>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E75A46E-EA72-45E1-B8D1-CFF7435AEF5D}" type="datetimeFigureOut">
              <a:rPr lang="uk-UA" smtClean="0"/>
              <a:t>18.12.2011</a:t>
            </a:fld>
            <a:endParaRPr lang="uk-U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uk-U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1E3C5CB-7815-403E-9BCC-E34FF43ECEA4}" type="slidenum">
              <a:rPr lang="uk-UA" smtClean="0"/>
              <a:t>‹#›</a:t>
            </a:fld>
            <a:endParaRPr lang="uk-U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89750"/>
                    </a14:imgEffect>
                  </a14:imgLayer>
                </a14:imgProps>
              </a:ext>
              <a:ext uri="{28A0092B-C50C-407E-A947-70E740481C1C}">
                <a14:useLocalDpi xmlns:a14="http://schemas.microsoft.com/office/drawing/2010/main" val="0"/>
              </a:ext>
            </a:extLst>
          </a:blip>
          <a:srcRect/>
          <a:stretch>
            <a:fillRect/>
          </a:stretch>
        </p:blipFill>
        <p:spPr bwMode="auto">
          <a:xfrm>
            <a:off x="9800" y="3956979"/>
            <a:ext cx="3960440" cy="290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08720"/>
            <a:ext cx="4283968"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665" y="260648"/>
            <a:ext cx="9144000"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Захворювання</a:t>
            </a: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6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Шк</a:t>
            </a:r>
            <a:r>
              <a:rPr lang="uk-UA"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a:t>
            </a:r>
            <a:r>
              <a:rPr lang="ru-RU" sz="6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ри</a:t>
            </a:r>
            <a:endParaRPr lang="uk-UA"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33125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nodeType="afterEffect">
                                  <p:stCondLst>
                                    <p:cond delay="25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80240" y="6021288"/>
            <a:ext cx="2736304" cy="646331"/>
          </a:xfrm>
          <a:prstGeom prst="rect">
            <a:avLst/>
          </a:prstGeom>
          <a:noFill/>
        </p:spPr>
        <p:txBody>
          <a:bodyPr wrap="square" rtlCol="0">
            <a:spAutoFit/>
          </a:bodyPr>
          <a:lstStyle/>
          <a:p>
            <a:pPr algn="ct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Презентація </a:t>
            </a:r>
            <a:r>
              <a:rPr lang="uk-U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Дегтяра</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Дмитра </a:t>
            </a:r>
          </a:p>
          <a:p>
            <a:pPr algn="ct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Учня 102 групи</a:t>
            </a:r>
            <a:endParaRPr lang="uk-UA" dirty="0">
              <a:latin typeface="Arial Narrow" pitchFamily="34" charset="0"/>
            </a:endParaRPr>
          </a:p>
        </p:txBody>
      </p:sp>
    </p:spTree>
    <p:extLst>
      <p:ext uri="{BB962C8B-B14F-4D97-AF65-F5344CB8AC3E}">
        <p14:creationId xmlns:p14="http://schemas.microsoft.com/office/powerpoint/2010/main" val="3157878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20" y="783302"/>
            <a:ext cx="9144000" cy="2246769"/>
          </a:xfrm>
          <a:prstGeom prst="rect">
            <a:avLst/>
          </a:prstGeom>
        </p:spPr>
        <p:txBody>
          <a:bodyPr wrap="square">
            <a:spAutoFit/>
          </a:bodyPr>
          <a:lstStyle/>
          <a:p>
            <a:r>
              <a:rPr lang="uk-UA" sz="2000" dirty="0" smtClean="0"/>
              <a:t>У загальній етіології захворювань шкіри та її придатків (волосся, нігтів, залоз) враховується дія екзогенних і ендогенних факторів. До першої групи належать фізичні фактори (тривалий натиск, тертя, висока і низька температура, опромінення сонячними променями тощо), хімічні (побутові, професійні, медикаментозні, косметичні, органічні, неорганічні, рослинні, тваринні, мінеральні та інші), бактеріальні , вірусні, грибкові, паразитарні та інші хвороботворні чинники.</a:t>
            </a:r>
            <a:endParaRPr lang="uk-U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0480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476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par>
                                <p:cTn id="12" presetID="42" presetClass="entr" presetSubtype="0" fill="hold" nodeType="withEffect">
                                  <p:stCondLst>
                                    <p:cond delay="200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04664"/>
            <a:ext cx="5612434" cy="923330"/>
          </a:xfrm>
          <a:prstGeom prst="rect">
            <a:avLst/>
          </a:prstGeom>
        </p:spPr>
        <p:txBody>
          <a:bodyPr wrap="none">
            <a:spAutoFit/>
          </a:bodyPr>
          <a:lstStyle/>
          <a:p>
            <a:r>
              <a:rPr lang="uk-U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aramond" pitchFamily="18" charset="0"/>
              </a:rPr>
              <a:t>Жирна шкіра</a:t>
            </a:r>
            <a:endParaRPr lang="uk-U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aramond" pitchFamily="18" charset="0"/>
            </a:endParaRPr>
          </a:p>
        </p:txBody>
      </p:sp>
      <p:sp>
        <p:nvSpPr>
          <p:cNvPr id="3" name="Прямоугольник 2"/>
          <p:cNvSpPr/>
          <p:nvPr/>
        </p:nvSpPr>
        <p:spPr>
          <a:xfrm>
            <a:off x="0" y="1327994"/>
            <a:ext cx="3537122" cy="369332"/>
          </a:xfrm>
          <a:prstGeom prst="rect">
            <a:avLst/>
          </a:prstGeom>
        </p:spPr>
        <p:txBody>
          <a:bodyPr wrap="none">
            <a:spAutoFit/>
          </a:bodyPr>
          <a:lstStyle/>
          <a:p>
            <a:r>
              <a:rPr lang="ru-RU" dirty="0" smtClean="0">
                <a:solidFill>
                  <a:srgbClr val="FF0000"/>
                </a:solidFill>
              </a:rPr>
              <a:t>Жирна </a:t>
            </a:r>
            <a:r>
              <a:rPr lang="ru-RU" dirty="0" err="1" smtClean="0">
                <a:solidFill>
                  <a:srgbClr val="FF0000"/>
                </a:solidFill>
              </a:rPr>
              <a:t>шкіра</a:t>
            </a:r>
            <a:r>
              <a:rPr lang="ru-RU" dirty="0" smtClean="0">
                <a:solidFill>
                  <a:srgbClr val="FF0000"/>
                </a:solidFill>
              </a:rPr>
              <a:t> </a:t>
            </a:r>
            <a:r>
              <a:rPr lang="ru-RU" dirty="0" smtClean="0"/>
              <a:t>— </a:t>
            </a:r>
            <a:r>
              <a:rPr lang="ru-RU" dirty="0" err="1" smtClean="0"/>
              <a:t>рихла</a:t>
            </a:r>
            <a:r>
              <a:rPr lang="ru-RU" dirty="0" smtClean="0"/>
              <a:t> і </a:t>
            </a:r>
            <a:r>
              <a:rPr lang="ru-RU" dirty="0" err="1" smtClean="0"/>
              <a:t>блискуча</a:t>
            </a:r>
            <a:r>
              <a:rPr lang="ru-RU" dirty="0" smtClean="0"/>
              <a:t>.</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5" y="1881427"/>
            <a:ext cx="28479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771" y="1884291"/>
            <a:ext cx="6296025" cy="1754326"/>
          </a:xfrm>
          <a:prstGeom prst="rect">
            <a:avLst/>
          </a:prstGeom>
        </p:spPr>
        <p:txBody>
          <a:bodyPr wrap="square">
            <a:spAutoFit/>
          </a:bodyPr>
          <a:lstStyle/>
          <a:p>
            <a:r>
              <a:rPr lang="uk-UA" dirty="0" smtClean="0">
                <a:solidFill>
                  <a:srgbClr val="FF0000"/>
                </a:solidFill>
              </a:rPr>
              <a:t>Симптоми жирної шкіри</a:t>
            </a:r>
            <a:r>
              <a:rPr lang="uk-UA" dirty="0" smtClean="0"/>
              <a:t>: із-за розширених </a:t>
            </a:r>
            <a:r>
              <a:rPr lang="uk-UA" dirty="0" err="1" smtClean="0"/>
              <a:t>порів</a:t>
            </a:r>
            <a:r>
              <a:rPr lang="uk-UA" dirty="0" smtClean="0"/>
              <a:t> зовнішньо нагадує лимонну скоринку. Під впливом інфекції на ній можуть виникати роздратування, запалення. Проте в жирної шкіри є і свої переваги: вона довше звичайної залишається пружною, на ній пізніше виникають зморшки. З віком жирна шкіра стає сухішою.</a:t>
            </a:r>
            <a:endParaRPr lang="uk-UA" dirty="0"/>
          </a:p>
        </p:txBody>
      </p:sp>
      <p:sp>
        <p:nvSpPr>
          <p:cNvPr id="5" name="Прямоугольник 4"/>
          <p:cNvSpPr/>
          <p:nvPr/>
        </p:nvSpPr>
        <p:spPr>
          <a:xfrm>
            <a:off x="0" y="3667177"/>
            <a:ext cx="2122184" cy="369332"/>
          </a:xfrm>
          <a:prstGeom prst="rect">
            <a:avLst/>
          </a:prstGeom>
        </p:spPr>
        <p:txBody>
          <a:bodyPr wrap="none">
            <a:spAutoFit/>
          </a:bodyPr>
          <a:lstStyle/>
          <a:p>
            <a:r>
              <a:rPr lang="uk-UA" dirty="0" smtClean="0">
                <a:solidFill>
                  <a:srgbClr val="FF0000"/>
                </a:solidFill>
              </a:rPr>
              <a:t>Способи лікування.</a:t>
            </a:r>
            <a:endParaRPr lang="uk-UA" dirty="0">
              <a:solidFill>
                <a:srgbClr val="FF0000"/>
              </a:solidFill>
            </a:endParaRPr>
          </a:p>
        </p:txBody>
      </p:sp>
      <p:sp>
        <p:nvSpPr>
          <p:cNvPr id="8" name="Прямоугольная выноска 7"/>
          <p:cNvSpPr/>
          <p:nvPr/>
        </p:nvSpPr>
        <p:spPr>
          <a:xfrm flipV="1">
            <a:off x="49551" y="4516713"/>
            <a:ext cx="6204164" cy="1586549"/>
          </a:xfrm>
          <a:prstGeom prst="wedgeRectCallout">
            <a:avLst>
              <a:gd name="adj1" fmla="val -32777"/>
              <a:gd name="adj2" fmla="val 85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Прямоугольник 5"/>
          <p:cNvSpPr/>
          <p:nvPr/>
        </p:nvSpPr>
        <p:spPr>
          <a:xfrm>
            <a:off x="49550" y="4516713"/>
            <a:ext cx="620416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solidFill>
                  <a:schemeClr val="tx1"/>
                </a:solidFill>
              </a:rPr>
              <a:t>Відваром</a:t>
            </a:r>
            <a:r>
              <a:rPr lang="ru-RU" dirty="0" smtClean="0">
                <a:solidFill>
                  <a:schemeClr val="tx1"/>
                </a:solidFill>
              </a:rPr>
              <a:t> </a:t>
            </a:r>
            <a:r>
              <a:rPr lang="ru-RU" dirty="0" err="1" smtClean="0">
                <a:solidFill>
                  <a:schemeClr val="tx1"/>
                </a:solidFill>
              </a:rPr>
              <a:t>листя</a:t>
            </a:r>
            <a:r>
              <a:rPr lang="ru-RU" dirty="0" smtClean="0">
                <a:solidFill>
                  <a:schemeClr val="tx1"/>
                </a:solidFill>
              </a:rPr>
              <a:t> петрушки </a:t>
            </a:r>
            <a:r>
              <a:rPr lang="ru-RU" dirty="0" err="1" smtClean="0">
                <a:solidFill>
                  <a:schemeClr val="tx1"/>
                </a:solidFill>
              </a:rPr>
              <a:t>протирати</a:t>
            </a:r>
            <a:r>
              <a:rPr lang="ru-RU" dirty="0" smtClean="0">
                <a:solidFill>
                  <a:schemeClr val="tx1"/>
                </a:solidFill>
              </a:rPr>
              <a:t> </a:t>
            </a:r>
            <a:r>
              <a:rPr lang="ru-RU" dirty="0" err="1" smtClean="0">
                <a:solidFill>
                  <a:schemeClr val="tx1"/>
                </a:solidFill>
              </a:rPr>
              <a:t>шкіру</a:t>
            </a:r>
            <a:r>
              <a:rPr lang="ru-RU" dirty="0" smtClean="0">
                <a:solidFill>
                  <a:schemeClr val="tx1"/>
                </a:solidFill>
              </a:rPr>
              <a:t> </a:t>
            </a:r>
            <a:r>
              <a:rPr lang="ru-RU" dirty="0" err="1" smtClean="0">
                <a:solidFill>
                  <a:schemeClr val="tx1"/>
                </a:solidFill>
              </a:rPr>
              <a:t>щодня</a:t>
            </a:r>
            <a:r>
              <a:rPr lang="ru-RU" dirty="0" smtClean="0">
                <a:solidFill>
                  <a:schemeClr val="tx1"/>
                </a:solidFill>
              </a:rPr>
              <a:t>.</a:t>
            </a:r>
            <a:endParaRPr lang="uk-UA" dirty="0">
              <a:solidFill>
                <a:schemeClr val="tx1"/>
              </a:solidFill>
            </a:endParaRPr>
          </a:p>
        </p:txBody>
      </p:sp>
      <p:sp>
        <p:nvSpPr>
          <p:cNvPr id="9" name="Прямоугольник 8"/>
          <p:cNvSpPr/>
          <p:nvPr/>
        </p:nvSpPr>
        <p:spPr>
          <a:xfrm>
            <a:off x="49551" y="4907887"/>
            <a:ext cx="620416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Одночасно</a:t>
            </a:r>
            <a:r>
              <a:rPr lang="ru-RU" dirty="0" smtClean="0"/>
              <a:t> </a:t>
            </a:r>
            <a:r>
              <a:rPr lang="ru-RU" dirty="0" err="1" smtClean="0"/>
              <a:t>вранці</a:t>
            </a:r>
            <a:r>
              <a:rPr lang="ru-RU" dirty="0" smtClean="0"/>
              <a:t> перед </a:t>
            </a:r>
            <a:r>
              <a:rPr lang="ru-RU" dirty="0" err="1" smtClean="0"/>
              <a:t>сніданком</a:t>
            </a:r>
            <a:r>
              <a:rPr lang="ru-RU" dirty="0" smtClean="0"/>
              <a:t>, на </a:t>
            </a:r>
            <a:r>
              <a:rPr lang="ru-RU" dirty="0" err="1" smtClean="0"/>
              <a:t>голодний</a:t>
            </a:r>
            <a:r>
              <a:rPr lang="ru-RU" dirty="0" smtClean="0"/>
              <a:t> </a:t>
            </a:r>
            <a:r>
              <a:rPr lang="ru-RU" dirty="0" err="1" smtClean="0"/>
              <a:t>шлунок</a:t>
            </a:r>
            <a:r>
              <a:rPr lang="ru-RU" dirty="0" smtClean="0"/>
              <a:t> </a:t>
            </a:r>
            <a:r>
              <a:rPr lang="ru-RU" dirty="0" err="1" smtClean="0"/>
              <a:t>випити</a:t>
            </a:r>
            <a:r>
              <a:rPr lang="ru-RU" dirty="0" smtClean="0"/>
              <a:t> 1 склянку соку </a:t>
            </a:r>
            <a:r>
              <a:rPr lang="ru-RU" dirty="0" err="1" smtClean="0"/>
              <a:t>сирої</a:t>
            </a:r>
            <a:r>
              <a:rPr lang="ru-RU" dirty="0" smtClean="0"/>
              <a:t> </a:t>
            </a:r>
            <a:r>
              <a:rPr lang="ru-RU" dirty="0" err="1" smtClean="0"/>
              <a:t>картоплі</a:t>
            </a:r>
            <a:r>
              <a:rPr lang="ru-RU" dirty="0" smtClean="0"/>
              <a:t>. Через 1 годину </a:t>
            </a:r>
            <a:r>
              <a:rPr lang="ru-RU" dirty="0" err="1" smtClean="0"/>
              <a:t>можна</a:t>
            </a:r>
            <a:r>
              <a:rPr lang="ru-RU" dirty="0" smtClean="0"/>
              <a:t> </a:t>
            </a:r>
            <a:r>
              <a:rPr lang="ru-RU" dirty="0" err="1" smtClean="0"/>
              <a:t>снідати</a:t>
            </a:r>
            <a:r>
              <a:rPr lang="ru-RU" dirty="0" smtClean="0"/>
              <a:t>.</a:t>
            </a:r>
            <a:endParaRPr lang="uk-UA" dirty="0"/>
          </a:p>
        </p:txBody>
      </p:sp>
    </p:spTree>
    <p:extLst>
      <p:ext uri="{BB962C8B-B14F-4D97-AF65-F5344CB8AC3E}">
        <p14:creationId xmlns:p14="http://schemas.microsoft.com/office/powerpoint/2010/main" val="1291015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25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2500"/>
                            </p:stCondLst>
                            <p:childTnLst>
                              <p:par>
                                <p:cTn id="17" presetID="38" presetClass="entr" presetSubtype="0" accel="50000" fill="hold" grpId="0" nodeType="afterEffect">
                                  <p:stCondLst>
                                    <p:cond delay="0"/>
                                  </p:stCondLst>
                                  <p:iterate type="lt">
                                    <p:tmPct val="49928"/>
                                  </p:iterate>
                                  <p:childTnLst>
                                    <p:set>
                                      <p:cBhvr>
                                        <p:cTn id="18" dur="1" fill="hold">
                                          <p:stCondLst>
                                            <p:cond delay="0"/>
                                          </p:stCondLst>
                                        </p:cTn>
                                        <p:tgtEl>
                                          <p:spTgt spid="4"/>
                                        </p:tgtEl>
                                        <p:attrNameLst>
                                          <p:attrName>style.visibility</p:attrName>
                                        </p:attrNameLst>
                                      </p:cBhvr>
                                      <p:to>
                                        <p:strVal val="visible"/>
                                      </p:to>
                                    </p:set>
                                    <p:set>
                                      <p:cBhvr>
                                        <p:cTn id="19" dur="114" fill="hold">
                                          <p:stCondLst>
                                            <p:cond delay="0"/>
                                          </p:stCondLst>
                                        </p:cTn>
                                        <p:tgtEl>
                                          <p:spTgt spid="4"/>
                                        </p:tgtEl>
                                        <p:attrNameLst>
                                          <p:attrName>style.rotation</p:attrName>
                                        </p:attrNameLst>
                                      </p:cBhvr>
                                      <p:to>
                                        <p:strVal val="-45.0"/>
                                      </p:to>
                                    </p:set>
                                    <p:anim calcmode="lin" valueType="num">
                                      <p:cBhvr>
                                        <p:cTn id="20"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1"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2" dur="2"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3" dur="1" fill="hold">
                                          <p:stCondLst>
                                            <p:cond delay="249"/>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35000"/>
                            </p:stCondLst>
                            <p:childTnLst>
                              <p:par>
                                <p:cTn id="25" presetID="16" presetClass="entr" presetSubtype="21" fill="hold" grpId="0" nodeType="afterEffect">
                                  <p:stCondLst>
                                    <p:cond delay="25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par>
                          <p:cTn id="28" fill="hold">
                            <p:stCondLst>
                              <p:cond delay="35750"/>
                            </p:stCondLst>
                            <p:childTnLst>
                              <p:par>
                                <p:cTn id="29" presetID="2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par>
                          <p:cTn id="39" fill="hold">
                            <p:stCondLst>
                              <p:cond delay="3675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p:stCondLst>
                              <p:cond delay="37250"/>
                            </p:stCondLst>
                            <p:childTnLst>
                              <p:par>
                                <p:cTn id="44" presetID="16" presetClass="entr" presetSubtype="2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2"/>
            <a:ext cx="3378425" cy="830997"/>
          </a:xfrm>
          <a:prstGeom prst="rect">
            <a:avLst/>
          </a:prstGeom>
        </p:spPr>
        <p:txBody>
          <a:bodyPr wrap="none">
            <a:spAutoFit/>
          </a:bodyPr>
          <a:lstStyle/>
          <a:p>
            <a:r>
              <a:rPr lang="uk-U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Суха шкіра</a:t>
            </a:r>
            <a:endParaRPr lang="uk-U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0" y="1235659"/>
            <a:ext cx="9144000" cy="1200329"/>
          </a:xfrm>
          <a:prstGeom prst="rect">
            <a:avLst/>
          </a:prstGeom>
        </p:spPr>
        <p:txBody>
          <a:bodyPr wrap="square">
            <a:spAutoFit/>
          </a:bodyPr>
          <a:lstStyle/>
          <a:p>
            <a:r>
              <a:rPr lang="uk-UA" dirty="0" smtClean="0"/>
              <a:t>Суха шкіра злущується і часто видається натягнутою. Через нестачу захисного шару шкірного сала вона сильно реагує на перепади температури. На сухій шкірі рідше, ніж на жирній, з'являються прищі, але вона менш міцна, легко тріскається, грубіє, злущується. На весні, після зимових холодів, шкіра часто висихає і злущується.</a:t>
            </a:r>
            <a:endParaRPr lang="uk-UA"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010"/>
                    </a14:imgEffect>
                  </a14:imgLayer>
                </a14:imgProps>
              </a:ext>
              <a:ext uri="{28A0092B-C50C-407E-A947-70E740481C1C}">
                <a14:useLocalDpi xmlns:a14="http://schemas.microsoft.com/office/drawing/2010/main" val="0"/>
              </a:ext>
            </a:extLst>
          </a:blip>
          <a:srcRect/>
          <a:stretch>
            <a:fillRect/>
          </a:stretch>
        </p:blipFill>
        <p:spPr bwMode="auto">
          <a:xfrm flipH="1">
            <a:off x="5709959" y="2731999"/>
            <a:ext cx="3455127" cy="40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81349"/>
            <a:ext cx="22002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73016"/>
            <a:ext cx="623093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282" y="4293096"/>
            <a:ext cx="621765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smtClean="0"/>
              <a:t>Натерти на терці моркву, змішати з 2 столовими ложками картопляної муки і 1 сирим яєчним жовтком і отриману суміш накласти на обличчя. Через 20 хвилин змити. Цю маску можна робити часто, вона хороша для будь-якої шкіри.</a:t>
            </a:r>
            <a:endParaRPr lang="uk-UA" dirty="0"/>
          </a:p>
        </p:txBody>
      </p:sp>
    </p:spTree>
    <p:extLst>
      <p:ext uri="{BB962C8B-B14F-4D97-AF65-F5344CB8AC3E}">
        <p14:creationId xmlns:p14="http://schemas.microsoft.com/office/powerpoint/2010/main" val="2193233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2010"/>
                            </p:stCondLst>
                            <p:childTnLst>
                              <p:par>
                                <p:cTn id="12" presetID="37" presetClass="entr" presetSubtype="0"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900" decel="100000" fill="hold"/>
                                        <p:tgtEl>
                                          <p:spTgt spid="51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par>
                          <p:cTn id="18" fill="hold">
                            <p:stCondLst>
                              <p:cond delay="3010"/>
                            </p:stCondLst>
                            <p:childTnLst>
                              <p:par>
                                <p:cTn id="19" presetID="42" presetClass="entr" presetSubtype="0" fill="hold" nodeType="afterEffect">
                                  <p:stCondLst>
                                    <p:cond delay="25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1000"/>
                                        <p:tgtEl>
                                          <p:spTgt spid="5123"/>
                                        </p:tgtEl>
                                      </p:cBhvr>
                                    </p:animEffect>
                                    <p:anim calcmode="lin" valueType="num">
                                      <p:cBhvr>
                                        <p:cTn id="22" dur="1000" fill="hold"/>
                                        <p:tgtEl>
                                          <p:spTgt spid="5123"/>
                                        </p:tgtEl>
                                        <p:attrNameLst>
                                          <p:attrName>ppt_x</p:attrName>
                                        </p:attrNameLst>
                                      </p:cBhvr>
                                      <p:tavLst>
                                        <p:tav tm="0">
                                          <p:val>
                                            <p:strVal val="#ppt_x"/>
                                          </p:val>
                                        </p:tav>
                                        <p:tav tm="100000">
                                          <p:val>
                                            <p:strVal val="#ppt_x"/>
                                          </p:val>
                                        </p:tav>
                                      </p:tavLst>
                                    </p:anim>
                                    <p:anim calcmode="lin" valueType="num">
                                      <p:cBhvr>
                                        <p:cTn id="23" dur="1000" fill="hold"/>
                                        <p:tgtEl>
                                          <p:spTgt spid="5123"/>
                                        </p:tgtEl>
                                        <p:attrNameLst>
                                          <p:attrName>ppt_y</p:attrName>
                                        </p:attrNameLst>
                                      </p:cBhvr>
                                      <p:tavLst>
                                        <p:tav tm="0">
                                          <p:val>
                                            <p:strVal val="#ppt_y+.1"/>
                                          </p:val>
                                        </p:tav>
                                        <p:tav tm="100000">
                                          <p:val>
                                            <p:strVal val="#ppt_y"/>
                                          </p:val>
                                        </p:tav>
                                      </p:tavLst>
                                    </p:anim>
                                  </p:childTnLst>
                                </p:cTn>
                              </p:par>
                            </p:childTnLst>
                          </p:cTn>
                        </p:par>
                        <p:par>
                          <p:cTn id="24" fill="hold">
                            <p:stCondLst>
                              <p:cond delay="4260"/>
                            </p:stCondLst>
                            <p:childTnLst>
                              <p:par>
                                <p:cTn id="25" presetID="53" presetClass="entr" presetSubtype="16"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anim calcmode="lin" valueType="num">
                                      <p:cBhvr>
                                        <p:cTn id="27" dur="500" fill="hold"/>
                                        <p:tgtEl>
                                          <p:spTgt spid="5124"/>
                                        </p:tgtEl>
                                        <p:attrNameLst>
                                          <p:attrName>ppt_w</p:attrName>
                                        </p:attrNameLst>
                                      </p:cBhvr>
                                      <p:tavLst>
                                        <p:tav tm="0">
                                          <p:val>
                                            <p:fltVal val="0"/>
                                          </p:val>
                                        </p:tav>
                                        <p:tav tm="100000">
                                          <p:val>
                                            <p:strVal val="#ppt_w"/>
                                          </p:val>
                                        </p:tav>
                                      </p:tavLst>
                                    </p:anim>
                                    <p:anim calcmode="lin" valueType="num">
                                      <p:cBhvr>
                                        <p:cTn id="28" dur="500" fill="hold"/>
                                        <p:tgtEl>
                                          <p:spTgt spid="5124"/>
                                        </p:tgtEl>
                                        <p:attrNameLst>
                                          <p:attrName>ppt_h</p:attrName>
                                        </p:attrNameLst>
                                      </p:cBhvr>
                                      <p:tavLst>
                                        <p:tav tm="0">
                                          <p:val>
                                            <p:fltVal val="0"/>
                                          </p:val>
                                        </p:tav>
                                        <p:tav tm="100000">
                                          <p:val>
                                            <p:strVal val="#ppt_h"/>
                                          </p:val>
                                        </p:tav>
                                      </p:tavLst>
                                    </p:anim>
                                    <p:animEffect transition="in" filter="fade">
                                      <p:cBhvr>
                                        <p:cTn id="29" dur="500"/>
                                        <p:tgtEl>
                                          <p:spTgt spid="5124"/>
                                        </p:tgtEl>
                                      </p:cBhvr>
                                    </p:animEffect>
                                  </p:childTnLst>
                                </p:cTn>
                              </p:par>
                            </p:childTnLst>
                          </p:cTn>
                        </p:par>
                        <p:par>
                          <p:cTn id="30" fill="hold">
                            <p:stCondLst>
                              <p:cond delay="4760"/>
                            </p:stCondLst>
                            <p:childTnLst>
                              <p:par>
                                <p:cTn id="31" presetID="16" presetClass="entr" presetSubtype="21" fill="hold" grpId="0"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374322"/>
            <a:ext cx="3293337" cy="92333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Веснянки</a:t>
            </a:r>
            <a:endParaRPr lang="uk-U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7888" y="1556792"/>
            <a:ext cx="9136112" cy="646331"/>
          </a:xfrm>
          <a:prstGeom prst="rect">
            <a:avLst/>
          </a:prstGeom>
        </p:spPr>
        <p:txBody>
          <a:bodyPr wrap="square">
            <a:spAutoFit/>
          </a:bodyPr>
          <a:lstStyle/>
          <a:p>
            <a:r>
              <a:rPr lang="ru-RU" dirty="0" smtClean="0">
                <a:solidFill>
                  <a:srgbClr val="FF0000"/>
                </a:solidFill>
              </a:rPr>
              <a:t>Веснянки</a:t>
            </a:r>
            <a:r>
              <a:rPr lang="ru-RU" dirty="0" smtClean="0"/>
              <a:t> — </a:t>
            </a:r>
            <a:r>
              <a:rPr lang="ru-RU" dirty="0" err="1" smtClean="0"/>
              <a:t>дрібні</a:t>
            </a:r>
            <a:r>
              <a:rPr lang="ru-RU" dirty="0" smtClean="0"/>
              <a:t> </a:t>
            </a:r>
            <a:r>
              <a:rPr lang="ru-RU" dirty="0" err="1" smtClean="0"/>
              <a:t>жовтувато-коричневі</a:t>
            </a:r>
            <a:r>
              <a:rPr lang="ru-RU" dirty="0" smtClean="0"/>
              <a:t> </a:t>
            </a:r>
            <a:r>
              <a:rPr lang="ru-RU" dirty="0" err="1" smtClean="0"/>
              <a:t>плями</a:t>
            </a:r>
            <a:r>
              <a:rPr lang="ru-RU" dirty="0" smtClean="0"/>
              <a:t>, </a:t>
            </a:r>
            <a:r>
              <a:rPr lang="ru-RU" dirty="0" err="1" smtClean="0"/>
              <a:t>що</a:t>
            </a:r>
            <a:r>
              <a:rPr lang="ru-RU" dirty="0" smtClean="0"/>
              <a:t> </a:t>
            </a:r>
            <a:r>
              <a:rPr lang="ru-RU" dirty="0" err="1" smtClean="0"/>
              <a:t>з'являються</a:t>
            </a:r>
            <a:r>
              <a:rPr lang="ru-RU" dirty="0" smtClean="0"/>
              <a:t> в основному на </a:t>
            </a:r>
            <a:r>
              <a:rPr lang="ru-RU" dirty="0" err="1" smtClean="0"/>
              <a:t>обличчі</a:t>
            </a:r>
            <a:r>
              <a:rPr lang="ru-RU" dirty="0" smtClean="0"/>
              <a:t>, грудях, руках і </a:t>
            </a:r>
            <a:r>
              <a:rPr lang="ru-RU" dirty="0" err="1" smtClean="0"/>
              <a:t>спині</a:t>
            </a:r>
            <a:r>
              <a:rPr lang="ru-RU" dirty="0" smtClean="0"/>
              <a:t>.</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84984"/>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888" y="2348880"/>
            <a:ext cx="7372424" cy="369332"/>
          </a:xfrm>
          <a:prstGeom prst="rect">
            <a:avLst/>
          </a:prstGeom>
        </p:spPr>
        <p:txBody>
          <a:bodyPr wrap="square">
            <a:spAutoFit/>
          </a:bodyPr>
          <a:lstStyle/>
          <a:p>
            <a:r>
              <a:rPr lang="ru-RU" dirty="0" smtClean="0">
                <a:solidFill>
                  <a:srgbClr val="FF0000"/>
                </a:solidFill>
              </a:rPr>
              <a:t>Веснянки </a:t>
            </a:r>
            <a:r>
              <a:rPr lang="ru-RU" dirty="0" smtClean="0"/>
              <a:t>— </a:t>
            </a:r>
            <a:r>
              <a:rPr lang="ru-RU" dirty="0" err="1" smtClean="0"/>
              <a:t>прояв</a:t>
            </a:r>
            <a:r>
              <a:rPr lang="ru-RU" dirty="0" smtClean="0"/>
              <a:t> </a:t>
            </a:r>
            <a:r>
              <a:rPr lang="ru-RU" dirty="0" err="1" smtClean="0"/>
              <a:t>успадкованої</a:t>
            </a:r>
            <a:r>
              <a:rPr lang="ru-RU" dirty="0" smtClean="0"/>
              <a:t> </a:t>
            </a:r>
            <a:r>
              <a:rPr lang="ru-RU" dirty="0" err="1" smtClean="0"/>
              <a:t>особливості</a:t>
            </a:r>
            <a:r>
              <a:rPr lang="ru-RU" dirty="0" smtClean="0"/>
              <a:t> </a:t>
            </a:r>
            <a:r>
              <a:rPr lang="ru-RU" dirty="0" err="1" smtClean="0"/>
              <a:t>пігментації</a:t>
            </a:r>
            <a:r>
              <a:rPr lang="ru-RU" dirty="0" smtClean="0"/>
              <a:t> </a:t>
            </a:r>
            <a:r>
              <a:rPr lang="ru-RU" dirty="0" err="1" smtClean="0"/>
              <a:t>шкіри</a:t>
            </a:r>
            <a:r>
              <a:rPr lang="ru-RU" dirty="0" smtClean="0"/>
              <a:t>.</a:t>
            </a:r>
            <a:endParaRPr lang="uk-UA" dirty="0"/>
          </a:p>
        </p:txBody>
      </p:sp>
      <p:sp>
        <p:nvSpPr>
          <p:cNvPr id="5" name="Прямоугольник 4"/>
          <p:cNvSpPr/>
          <p:nvPr/>
        </p:nvSpPr>
        <p:spPr>
          <a:xfrm>
            <a:off x="7888" y="3068960"/>
            <a:ext cx="4708128" cy="2031325"/>
          </a:xfrm>
          <a:prstGeom prst="rect">
            <a:avLst/>
          </a:prstGeom>
        </p:spPr>
        <p:txBody>
          <a:bodyPr wrap="square">
            <a:spAutoFit/>
          </a:bodyPr>
          <a:lstStyle/>
          <a:p>
            <a:r>
              <a:rPr lang="uk-UA" dirty="0" smtClean="0">
                <a:solidFill>
                  <a:srgbClr val="FF0000"/>
                </a:solidFill>
              </a:rPr>
              <a:t>Симптоми веснянок</a:t>
            </a:r>
            <a:r>
              <a:rPr lang="uk-UA" dirty="0" smtClean="0"/>
              <a:t>: з'являються вони зазвичай в 5—6-річному віці, після 30 років кількість веснянок зменшується. Веснянки стають яскравішими навесні, під впливом сонячних променів, їх яскравість зберігається все літо і ранню осінь, зимою веснянки бліднуть.</a:t>
            </a:r>
            <a:endParaRPr lang="uk-UA" dirty="0"/>
          </a:p>
        </p:txBody>
      </p:sp>
    </p:spTree>
    <p:extLst>
      <p:ext uri="{BB962C8B-B14F-4D97-AF65-F5344CB8AC3E}">
        <p14:creationId xmlns:p14="http://schemas.microsoft.com/office/powerpoint/2010/main" val="2718234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995" y="4077072"/>
            <a:ext cx="3066728" cy="20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71800" y="260648"/>
            <a:ext cx="2555508" cy="923330"/>
          </a:xfrm>
          <a:prstGeom prst="rect">
            <a:avLst/>
          </a:prstGeom>
        </p:spPr>
        <p:txBody>
          <a:bodyPr wrap="none">
            <a:spAutoFit/>
          </a:bodyPr>
          <a:lstStyle/>
          <a:p>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Синець</a:t>
            </a:r>
            <a:endParaRPr lang="uk-U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3" name="Прямоугольник 2"/>
          <p:cNvSpPr/>
          <p:nvPr/>
        </p:nvSpPr>
        <p:spPr>
          <a:xfrm>
            <a:off x="0" y="1124744"/>
            <a:ext cx="9144000" cy="1200329"/>
          </a:xfrm>
          <a:prstGeom prst="rect">
            <a:avLst/>
          </a:prstGeom>
        </p:spPr>
        <p:txBody>
          <a:bodyPr wrap="square">
            <a:spAutoFit/>
          </a:bodyPr>
          <a:lstStyle/>
          <a:p>
            <a:r>
              <a:rPr lang="uk-UA" dirty="0" smtClean="0"/>
              <a:t>Синці виникають в результаті удару — закритого пошкодження м'яких тканин від удару тупим предметом або падіння на тверду поверхню. Синяк має вид плями, що міняє впродовж декількох днів свій колір: червоний-фіолетовий-синій-зелений-жовтий. Така зміна забарвлення відбувається внаслідок розпаду фарбувальної речовини — гемоглобіну.</a:t>
            </a:r>
            <a:endParaRPr lang="uk-UA"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6230937"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4239904"/>
            <a:ext cx="443659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dirty="0" err="1" smtClean="0"/>
              <a:t>Прикладати</a:t>
            </a:r>
            <a:r>
              <a:rPr lang="ru-RU" dirty="0" smtClean="0"/>
              <a:t> до </a:t>
            </a:r>
            <a:r>
              <a:rPr lang="ru-RU" dirty="0" err="1" smtClean="0"/>
              <a:t>синців</a:t>
            </a:r>
            <a:r>
              <a:rPr lang="ru-RU" dirty="0" smtClean="0"/>
              <a:t> </a:t>
            </a:r>
            <a:r>
              <a:rPr lang="ru-RU" dirty="0" err="1" smtClean="0"/>
              <a:t>свіже</a:t>
            </a:r>
            <a:r>
              <a:rPr lang="ru-RU" dirty="0" smtClean="0"/>
              <a:t> </a:t>
            </a:r>
            <a:r>
              <a:rPr lang="ru-RU" dirty="0" err="1" smtClean="0"/>
              <a:t>листя</a:t>
            </a:r>
            <a:r>
              <a:rPr lang="ru-RU" dirty="0" smtClean="0"/>
              <a:t> </a:t>
            </a:r>
            <a:r>
              <a:rPr lang="ru-RU" dirty="0" err="1" smtClean="0"/>
              <a:t>капусти</a:t>
            </a:r>
            <a:r>
              <a:rPr lang="ru-RU" dirty="0" smtClean="0"/>
              <a:t>.</a:t>
            </a:r>
            <a:endParaRPr lang="uk-UA" dirty="0"/>
          </a:p>
        </p:txBody>
      </p:sp>
      <p:sp>
        <p:nvSpPr>
          <p:cNvPr id="5" name="Прямоугольник 4"/>
          <p:cNvSpPr/>
          <p:nvPr/>
        </p:nvSpPr>
        <p:spPr>
          <a:xfrm>
            <a:off x="-1" y="4609236"/>
            <a:ext cx="623093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Взяти</a:t>
            </a:r>
            <a:r>
              <a:rPr lang="ru-RU" dirty="0" smtClean="0"/>
              <a:t> </a:t>
            </a:r>
            <a:r>
              <a:rPr lang="ru-RU" dirty="0" err="1" smtClean="0"/>
              <a:t>сиру</a:t>
            </a:r>
            <a:r>
              <a:rPr lang="ru-RU" dirty="0" smtClean="0"/>
              <a:t> </a:t>
            </a:r>
            <a:r>
              <a:rPr lang="ru-RU" dirty="0" err="1" smtClean="0"/>
              <a:t>картоплю</a:t>
            </a:r>
            <a:r>
              <a:rPr lang="ru-RU" dirty="0" smtClean="0"/>
              <a:t> і, </a:t>
            </a:r>
            <a:r>
              <a:rPr lang="ru-RU" dirty="0" err="1" smtClean="0"/>
              <a:t>розрізати</a:t>
            </a:r>
            <a:r>
              <a:rPr lang="ru-RU" dirty="0" smtClean="0"/>
              <a:t> </a:t>
            </a:r>
            <a:r>
              <a:rPr lang="ru-RU" dirty="0" err="1" smtClean="0"/>
              <a:t>її</a:t>
            </a:r>
            <a:r>
              <a:rPr lang="ru-RU" dirty="0" smtClean="0"/>
              <a:t> на 2 </a:t>
            </a:r>
            <a:r>
              <a:rPr lang="ru-RU" dirty="0" err="1" smtClean="0"/>
              <a:t>частини</a:t>
            </a:r>
            <a:r>
              <a:rPr lang="ru-RU" dirty="0" smtClean="0"/>
              <a:t>, </a:t>
            </a:r>
            <a:r>
              <a:rPr lang="ru-RU" dirty="0" err="1" smtClean="0"/>
              <a:t>розрізом</a:t>
            </a:r>
            <a:r>
              <a:rPr lang="ru-RU" dirty="0" smtClean="0"/>
              <a:t> </a:t>
            </a:r>
            <a:r>
              <a:rPr lang="ru-RU" dirty="0" err="1" smtClean="0"/>
              <a:t>прикласти</a:t>
            </a:r>
            <a:r>
              <a:rPr lang="ru-RU" dirty="0" smtClean="0"/>
              <a:t> до хворого </a:t>
            </a:r>
            <a:r>
              <a:rPr lang="ru-RU" dirty="0" err="1" smtClean="0"/>
              <a:t>місця</a:t>
            </a:r>
            <a:r>
              <a:rPr lang="ru-RU" dirty="0" smtClean="0"/>
              <a:t> і </a:t>
            </a:r>
            <a:r>
              <a:rPr lang="ru-RU" dirty="0" err="1" smtClean="0"/>
              <a:t>потерти</a:t>
            </a:r>
            <a:r>
              <a:rPr lang="ru-RU" dirty="0" smtClean="0"/>
              <a:t> удар.</a:t>
            </a:r>
            <a:endParaRPr lang="uk-UA" dirty="0"/>
          </a:p>
        </p:txBody>
      </p:sp>
      <p:sp>
        <p:nvSpPr>
          <p:cNvPr id="6" name="Прямоугольник 5"/>
          <p:cNvSpPr/>
          <p:nvPr/>
        </p:nvSpPr>
        <p:spPr>
          <a:xfrm>
            <a:off x="0" y="5255567"/>
            <a:ext cx="623093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Прикласти</a:t>
            </a:r>
            <a:r>
              <a:rPr lang="ru-RU" dirty="0" smtClean="0"/>
              <a:t> до </a:t>
            </a:r>
            <a:r>
              <a:rPr lang="ru-RU" dirty="0" err="1" smtClean="0"/>
              <a:t>синців</a:t>
            </a:r>
            <a:r>
              <a:rPr lang="ru-RU" dirty="0" smtClean="0"/>
              <a:t> </a:t>
            </a:r>
            <a:r>
              <a:rPr lang="ru-RU" dirty="0" err="1" smtClean="0"/>
              <a:t>розім'ятий</a:t>
            </a:r>
            <a:r>
              <a:rPr lang="ru-RU" dirty="0" smtClean="0"/>
              <a:t> </a:t>
            </a:r>
            <a:r>
              <a:rPr lang="ru-RU" dirty="0" err="1" smtClean="0"/>
              <a:t>або</a:t>
            </a:r>
            <a:r>
              <a:rPr lang="ru-RU" dirty="0" smtClean="0"/>
              <a:t> </a:t>
            </a:r>
            <a:r>
              <a:rPr lang="ru-RU" dirty="0" err="1" smtClean="0"/>
              <a:t>дрібно</a:t>
            </a:r>
            <a:r>
              <a:rPr lang="ru-RU" dirty="0" smtClean="0"/>
              <a:t> </a:t>
            </a:r>
            <a:r>
              <a:rPr lang="ru-RU" dirty="0" err="1" smtClean="0"/>
              <a:t>нарізаний</a:t>
            </a:r>
            <a:r>
              <a:rPr lang="ru-RU" dirty="0" smtClean="0"/>
              <a:t> листок подорожника.</a:t>
            </a:r>
            <a:endParaRPr lang="uk-UA" dirty="0"/>
          </a:p>
        </p:txBody>
      </p:sp>
    </p:spTree>
    <p:extLst>
      <p:ext uri="{BB962C8B-B14F-4D97-AF65-F5344CB8AC3E}">
        <p14:creationId xmlns:p14="http://schemas.microsoft.com/office/powerpoint/2010/main" val="2432297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15400"/>
                            </p:stCondLst>
                            <p:childTnLst>
                              <p:par>
                                <p:cTn id="17" presetID="16" presetClass="entr" presetSubtype="21"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par>
                          <p:cTn id="20" fill="hold">
                            <p:stCondLst>
                              <p:cond delay="15900"/>
                            </p:stCondLst>
                            <p:childTnLst>
                              <p:par>
                                <p:cTn id="21" presetID="37" presetClass="entr" presetSubtype="0"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1000"/>
                                        <p:tgtEl>
                                          <p:spTgt spid="6147"/>
                                        </p:tgtEl>
                                      </p:cBhvr>
                                    </p:animEffect>
                                    <p:anim calcmode="lin" valueType="num">
                                      <p:cBhvr>
                                        <p:cTn id="24" dur="1000" fill="hold"/>
                                        <p:tgtEl>
                                          <p:spTgt spid="6147"/>
                                        </p:tgtEl>
                                        <p:attrNameLst>
                                          <p:attrName>ppt_x</p:attrName>
                                        </p:attrNameLst>
                                      </p:cBhvr>
                                      <p:tavLst>
                                        <p:tav tm="0">
                                          <p:val>
                                            <p:strVal val="#ppt_x"/>
                                          </p:val>
                                        </p:tav>
                                        <p:tav tm="100000">
                                          <p:val>
                                            <p:strVal val="#ppt_x"/>
                                          </p:val>
                                        </p:tav>
                                      </p:tavLst>
                                    </p:anim>
                                    <p:anim calcmode="lin" valueType="num">
                                      <p:cBhvr>
                                        <p:cTn id="25" dur="900" decel="100000" fill="hold"/>
                                        <p:tgtEl>
                                          <p:spTgt spid="614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childTnLst>
                          </p:cTn>
                        </p:par>
                        <p:par>
                          <p:cTn id="27" fill="hold">
                            <p:stCondLst>
                              <p:cond delay="169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79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8900"/>
                            </p:stCondLst>
                            <p:childTnLst>
                              <p:par>
                                <p:cTn id="40" presetID="4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400955"/>
            <a:ext cx="2275046" cy="92333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uk-UA" sz="5400" dirty="0" smtClean="0"/>
              <a:t>Мозолі</a:t>
            </a:r>
            <a:endParaRPr lang="uk-UA" sz="5400" dirty="0"/>
          </a:p>
        </p:txBody>
      </p:sp>
      <p:sp>
        <p:nvSpPr>
          <p:cNvPr id="3" name="Прямоугольник 2"/>
          <p:cNvSpPr/>
          <p:nvPr/>
        </p:nvSpPr>
        <p:spPr>
          <a:xfrm>
            <a:off x="-6916" y="1337349"/>
            <a:ext cx="9150915" cy="923330"/>
          </a:xfrm>
          <a:prstGeom prst="rect">
            <a:avLst/>
          </a:prstGeom>
        </p:spPr>
        <p:txBody>
          <a:bodyPr wrap="square">
            <a:spAutoFit/>
          </a:bodyPr>
          <a:lstStyle/>
          <a:p>
            <a:r>
              <a:rPr lang="uk-UA" dirty="0" smtClean="0">
                <a:solidFill>
                  <a:srgbClr val="FF0000"/>
                </a:solidFill>
              </a:rPr>
              <a:t>Мозоль</a:t>
            </a:r>
            <a:r>
              <a:rPr lang="uk-UA" dirty="0" smtClean="0"/>
              <a:t> — обмежене потовщення рогового шару шкіри, що з'являється від тривалого тиснення або тертя. Мозолі на підошвах, пальцях і в </a:t>
            </a:r>
            <a:r>
              <a:rPr lang="uk-UA" dirty="0" err="1" smtClean="0"/>
              <a:t>міжпальцевих</a:t>
            </a:r>
            <a:r>
              <a:rPr lang="uk-UA" dirty="0" smtClean="0"/>
              <a:t> складках стоп часто бувають болючими.</a:t>
            </a:r>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1916832"/>
            <a:ext cx="4352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9" y="3608313"/>
            <a:ext cx="6230937"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018" y="4581128"/>
            <a:ext cx="623093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Розпарювання</a:t>
            </a:r>
            <a:r>
              <a:rPr lang="ru-RU" dirty="0" smtClean="0"/>
              <a:t> </a:t>
            </a:r>
            <a:r>
              <a:rPr lang="ru-RU" dirty="0" err="1" smtClean="0"/>
              <a:t>мозолів</a:t>
            </a:r>
            <a:r>
              <a:rPr lang="ru-RU" dirty="0" smtClean="0"/>
              <a:t> в </a:t>
            </a:r>
            <a:r>
              <a:rPr lang="ru-RU" dirty="0" err="1" smtClean="0"/>
              <a:t>теплій</a:t>
            </a:r>
            <a:r>
              <a:rPr lang="ru-RU" dirty="0" smtClean="0"/>
              <a:t> </a:t>
            </a:r>
            <a:r>
              <a:rPr lang="ru-RU" dirty="0" err="1" smtClean="0"/>
              <a:t>воді</a:t>
            </a:r>
            <a:r>
              <a:rPr lang="ru-RU" dirty="0" smtClean="0"/>
              <a:t> з </a:t>
            </a:r>
            <a:r>
              <a:rPr lang="ru-RU" dirty="0" err="1" smtClean="0"/>
              <a:t>розчиненим</a:t>
            </a:r>
            <a:r>
              <a:rPr lang="ru-RU" dirty="0" smtClean="0"/>
              <a:t> в </a:t>
            </a:r>
            <a:r>
              <a:rPr lang="ru-RU" dirty="0" err="1" smtClean="0"/>
              <a:t>ній</a:t>
            </a:r>
            <a:r>
              <a:rPr lang="ru-RU" dirty="0" smtClean="0"/>
              <a:t> </a:t>
            </a:r>
            <a:r>
              <a:rPr lang="ru-RU" dirty="0" err="1" smtClean="0"/>
              <a:t>нашатирем</a:t>
            </a:r>
            <a:r>
              <a:rPr lang="ru-RU" dirty="0" smtClean="0"/>
              <a:t> </a:t>
            </a:r>
            <a:r>
              <a:rPr lang="ru-RU" dirty="0" err="1" smtClean="0"/>
              <a:t>допомагає</a:t>
            </a:r>
            <a:r>
              <a:rPr lang="ru-RU" dirty="0" smtClean="0"/>
              <a:t> </a:t>
            </a:r>
            <a:r>
              <a:rPr lang="ru-RU" dirty="0" err="1" smtClean="0"/>
              <a:t>зняти</a:t>
            </a:r>
            <a:r>
              <a:rPr lang="ru-RU" dirty="0" smtClean="0"/>
              <a:t> мозоль без болю.</a:t>
            </a:r>
            <a:endParaRPr lang="uk-UA" dirty="0"/>
          </a:p>
        </p:txBody>
      </p:sp>
      <p:sp>
        <p:nvSpPr>
          <p:cNvPr id="5" name="Прямоугольник 4"/>
          <p:cNvSpPr/>
          <p:nvPr/>
        </p:nvSpPr>
        <p:spPr>
          <a:xfrm>
            <a:off x="30041" y="5373216"/>
            <a:ext cx="621991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Видалення</a:t>
            </a:r>
            <a:r>
              <a:rPr lang="ru-RU" dirty="0" smtClean="0"/>
              <a:t> </a:t>
            </a:r>
            <a:r>
              <a:rPr lang="ru-RU" dirty="0" err="1" smtClean="0"/>
              <a:t>мозолів</a:t>
            </a:r>
            <a:r>
              <a:rPr lang="ru-RU" dirty="0" smtClean="0"/>
              <a:t> </a:t>
            </a:r>
            <a:r>
              <a:rPr lang="ru-RU" dirty="0" err="1" smtClean="0"/>
              <a:t>завжди</a:t>
            </a:r>
            <a:r>
              <a:rPr lang="ru-RU" dirty="0" smtClean="0"/>
              <a:t> </a:t>
            </a:r>
            <a:r>
              <a:rPr lang="ru-RU" dirty="0" err="1" smtClean="0"/>
              <a:t>необхідно</a:t>
            </a:r>
            <a:r>
              <a:rPr lang="ru-RU" dirty="0" smtClean="0"/>
              <a:t> </a:t>
            </a:r>
            <a:r>
              <a:rPr lang="ru-RU" dirty="0" err="1" smtClean="0"/>
              <a:t>проводити</a:t>
            </a:r>
            <a:r>
              <a:rPr lang="ru-RU" dirty="0" smtClean="0"/>
              <a:t> </a:t>
            </a:r>
            <a:r>
              <a:rPr lang="ru-RU" dirty="0" err="1" smtClean="0"/>
              <a:t>після</a:t>
            </a:r>
            <a:r>
              <a:rPr lang="ru-RU" dirty="0" smtClean="0"/>
              <a:t> </a:t>
            </a:r>
            <a:r>
              <a:rPr lang="ru-RU" dirty="0" err="1" smtClean="0"/>
              <a:t>мильно-содової</a:t>
            </a:r>
            <a:r>
              <a:rPr lang="ru-RU" dirty="0" smtClean="0"/>
              <a:t> </a:t>
            </a:r>
            <a:r>
              <a:rPr lang="ru-RU" dirty="0" err="1" smtClean="0"/>
              <a:t>ванни</a:t>
            </a:r>
            <a:r>
              <a:rPr lang="ru-RU" dirty="0" smtClean="0"/>
              <a:t>.</a:t>
            </a:r>
            <a:endParaRPr lang="uk-UA" dirty="0"/>
          </a:p>
        </p:txBody>
      </p:sp>
    </p:spTree>
    <p:extLst>
      <p:ext uri="{BB962C8B-B14F-4D97-AF65-F5344CB8AC3E}">
        <p14:creationId xmlns:p14="http://schemas.microsoft.com/office/powerpoint/2010/main" val="500159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500" fill="hold"/>
                                        <p:tgtEl>
                                          <p:spTgt spid="8194"/>
                                        </p:tgtEl>
                                        <p:attrNameLst>
                                          <p:attrName>ppt_w</p:attrName>
                                        </p:attrNameLst>
                                      </p:cBhvr>
                                      <p:tavLst>
                                        <p:tav tm="0">
                                          <p:val>
                                            <p:fltVal val="0"/>
                                          </p:val>
                                        </p:tav>
                                        <p:tav tm="100000">
                                          <p:val>
                                            <p:strVal val="#ppt_w"/>
                                          </p:val>
                                        </p:tav>
                                      </p:tavLst>
                                    </p:anim>
                                    <p:anim calcmode="lin" valueType="num">
                                      <p:cBhvr>
                                        <p:cTn id="14" dur="500" fill="hold"/>
                                        <p:tgtEl>
                                          <p:spTgt spid="8194"/>
                                        </p:tgtEl>
                                        <p:attrNameLst>
                                          <p:attrName>ppt_h</p:attrName>
                                        </p:attrNameLst>
                                      </p:cBhvr>
                                      <p:tavLst>
                                        <p:tav tm="0">
                                          <p:val>
                                            <p:fltVal val="0"/>
                                          </p:val>
                                        </p:tav>
                                        <p:tav tm="100000">
                                          <p:val>
                                            <p:strVal val="#ppt_h"/>
                                          </p:val>
                                        </p:tav>
                                      </p:tavLst>
                                    </p:anim>
                                    <p:animEffect transition="in" filter="fade">
                                      <p:cBhvr>
                                        <p:cTn id="15" dur="500"/>
                                        <p:tgtEl>
                                          <p:spTgt spid="8194"/>
                                        </p:tgtEl>
                                      </p:cBhvr>
                                    </p:animEffect>
                                  </p:childTnLst>
                                </p:cTn>
                              </p:par>
                            </p:childTnLst>
                          </p:cTn>
                        </p:par>
                        <p:par>
                          <p:cTn id="16" fill="hold">
                            <p:stCondLst>
                              <p:cond delay="1250"/>
                            </p:stCondLst>
                            <p:childTnLst>
                              <p:par>
                                <p:cTn id="17" presetID="22" presetClass="entr" presetSubtype="4" fill="hold" nodeType="after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wipe(down)">
                                      <p:cBhvr>
                                        <p:cTn id="19" dur="500"/>
                                        <p:tgtEl>
                                          <p:spTgt spid="8195"/>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53097"/>
            <a:ext cx="2751522" cy="1015663"/>
          </a:xfrm>
          <a:prstGeom prst="rect">
            <a:avLst/>
          </a:prstGeom>
        </p:spPr>
        <p:txBody>
          <a:bodyPr wrap="none">
            <a:spAutoFit/>
          </a:bodyPr>
          <a:lstStyle/>
          <a:p>
            <a:r>
              <a:rPr lang="uk-UA" sz="60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Герпес</a:t>
            </a:r>
            <a:endParaRPr lang="uk-UA"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Прямоугольник 2"/>
          <p:cNvSpPr/>
          <p:nvPr/>
        </p:nvSpPr>
        <p:spPr>
          <a:xfrm>
            <a:off x="12085" y="1124744"/>
            <a:ext cx="4211961" cy="3108543"/>
          </a:xfrm>
          <a:prstGeom prst="rect">
            <a:avLst/>
          </a:prstGeom>
        </p:spPr>
        <p:txBody>
          <a:bodyPr wrap="square">
            <a:spAutoFit/>
          </a:bodyPr>
          <a:lstStyle/>
          <a:p>
            <a:r>
              <a:rPr lang="uk-UA" sz="1400" dirty="0" err="1" smtClean="0">
                <a:solidFill>
                  <a:srgbClr val="FF0000"/>
                </a:solidFill>
              </a:rPr>
              <a:t>Герпес</a:t>
            </a:r>
            <a:r>
              <a:rPr lang="uk-UA" sz="1400" dirty="0" smtClean="0">
                <a:solidFill>
                  <a:srgbClr val="FF0000"/>
                </a:solidFill>
              </a:rPr>
              <a:t> </a:t>
            </a:r>
            <a:r>
              <a:rPr lang="uk-UA" sz="1400" dirty="0" smtClean="0"/>
              <a:t>— вірусне захворювання з ураженням шкіри. Джерелом інфекції може бути хвора людина або носій вірусу. Найчастіше </a:t>
            </a:r>
            <a:r>
              <a:rPr lang="uk-UA" sz="1400" dirty="0" err="1" smtClean="0"/>
              <a:t>герпес</a:t>
            </a:r>
            <a:r>
              <a:rPr lang="uk-UA" sz="1400" dirty="0" smtClean="0"/>
              <a:t> виявляється в холодну пору року, коли захисні сили організму понижені. Інколи </a:t>
            </a:r>
            <a:r>
              <a:rPr lang="uk-UA" sz="1400" dirty="0" err="1" smtClean="0"/>
              <a:t>герпес</a:t>
            </a:r>
            <a:r>
              <a:rPr lang="uk-UA" sz="1400" dirty="0" smtClean="0"/>
              <a:t> виникає на фоні інших інфекційних захворювань (грип, пневмонія і т. д.). Як самостійні захворювання розрізняють простий </a:t>
            </a:r>
            <a:r>
              <a:rPr lang="uk-UA" sz="1400" dirty="0" err="1" smtClean="0"/>
              <a:t>герпес</a:t>
            </a:r>
            <a:r>
              <a:rPr lang="uk-UA" sz="1400" dirty="0" smtClean="0"/>
              <a:t>, його називають також лихоманкою, і </a:t>
            </a:r>
            <a:r>
              <a:rPr lang="uk-UA" sz="1400" dirty="0" err="1" smtClean="0"/>
              <a:t>оперізувальний</a:t>
            </a:r>
            <a:r>
              <a:rPr lang="uk-UA" sz="1400" dirty="0" smtClean="0"/>
              <a:t> </a:t>
            </a:r>
            <a:r>
              <a:rPr lang="uk-UA" sz="1400" dirty="0" err="1" smtClean="0"/>
              <a:t>герпес</a:t>
            </a:r>
            <a:r>
              <a:rPr lang="uk-UA" sz="1400" dirty="0" smtClean="0"/>
              <a:t>, або </a:t>
            </a:r>
            <a:r>
              <a:rPr lang="uk-UA" sz="1400" dirty="0" err="1" smtClean="0"/>
              <a:t>оперізувальний</a:t>
            </a:r>
            <a:r>
              <a:rPr lang="uk-UA" sz="1400" dirty="0" smtClean="0"/>
              <a:t> лишай. Простий </a:t>
            </a:r>
            <a:r>
              <a:rPr lang="uk-UA" sz="1400" dirty="0" err="1" smtClean="0"/>
              <a:t>герпес</a:t>
            </a:r>
            <a:r>
              <a:rPr lang="uk-UA" sz="1400" dirty="0" smtClean="0"/>
              <a:t> вражає шкіру в області рота і носа, рідше — щік і вушних раковин. Нерідко локалізується на статевих органах. Інколи висипання виникають на слизових оболонках порожнини рота.</a:t>
            </a:r>
            <a:endParaRPr lang="uk-UA" sz="1400"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000" b="100000" l="2609" r="100000"/>
                    </a14:imgEffect>
                  </a14:imgLayer>
                </a14:imgProps>
              </a:ext>
              <a:ext uri="{28A0092B-C50C-407E-A947-70E740481C1C}">
                <a14:useLocalDpi xmlns:a14="http://schemas.microsoft.com/office/drawing/2010/main" val="0"/>
              </a:ext>
            </a:extLst>
          </a:blip>
          <a:srcRect/>
          <a:stretch>
            <a:fillRect/>
          </a:stretch>
        </p:blipFill>
        <p:spPr bwMode="auto">
          <a:xfrm>
            <a:off x="5292080" y="1268760"/>
            <a:ext cx="331236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7071"/>
            <a:ext cx="5292080" cy="276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907704" y="4077071"/>
            <a:ext cx="2016224" cy="504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Простого </a:t>
            </a:r>
            <a:r>
              <a:rPr lang="uk-UA" dirty="0" err="1" smtClean="0"/>
              <a:t>герпесу</a:t>
            </a:r>
            <a:endParaRPr lang="uk-UA" dirty="0"/>
          </a:p>
        </p:txBody>
      </p:sp>
      <p:sp>
        <p:nvSpPr>
          <p:cNvPr id="7" name="Прямоугольник 6"/>
          <p:cNvSpPr/>
          <p:nvPr/>
        </p:nvSpPr>
        <p:spPr>
          <a:xfrm>
            <a:off x="12085" y="5067045"/>
            <a:ext cx="229703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uk-UA" dirty="0" smtClean="0"/>
              <a:t>Пити вітамінний чай.</a:t>
            </a:r>
            <a:endParaRPr lang="uk-UA" dirty="0"/>
          </a:p>
        </p:txBody>
      </p:sp>
      <p:sp>
        <p:nvSpPr>
          <p:cNvPr id="9" name="Прямоугольник 8"/>
          <p:cNvSpPr/>
          <p:nvPr/>
        </p:nvSpPr>
        <p:spPr>
          <a:xfrm>
            <a:off x="12085" y="5449388"/>
            <a:ext cx="49199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Змащувати</a:t>
            </a:r>
            <a:r>
              <a:rPr lang="ru-RU" dirty="0" smtClean="0"/>
              <a:t> соком алое </a:t>
            </a:r>
            <a:r>
              <a:rPr lang="ru-RU" dirty="0" err="1" smtClean="0"/>
              <a:t>місця</a:t>
            </a:r>
            <a:r>
              <a:rPr lang="ru-RU" dirty="0" smtClean="0"/>
              <a:t> </a:t>
            </a:r>
            <a:r>
              <a:rPr lang="ru-RU" dirty="0" err="1" smtClean="0"/>
              <a:t>висипання</a:t>
            </a:r>
            <a:r>
              <a:rPr lang="ru-RU" dirty="0" smtClean="0"/>
              <a:t> герпесу.</a:t>
            </a:r>
            <a:endParaRPr lang="uk-UA" dirty="0"/>
          </a:p>
        </p:txBody>
      </p:sp>
      <p:sp>
        <p:nvSpPr>
          <p:cNvPr id="10" name="Прямоугольник 9"/>
          <p:cNvSpPr/>
          <p:nvPr/>
        </p:nvSpPr>
        <p:spPr>
          <a:xfrm>
            <a:off x="12084" y="5949280"/>
            <a:ext cx="491995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Змащувати</a:t>
            </a:r>
            <a:r>
              <a:rPr lang="ru-RU" dirty="0" smtClean="0"/>
              <a:t> </a:t>
            </a:r>
            <a:r>
              <a:rPr lang="ru-RU" dirty="0" err="1" smtClean="0"/>
              <a:t>місця</a:t>
            </a:r>
            <a:r>
              <a:rPr lang="ru-RU" dirty="0" smtClean="0"/>
              <a:t> </a:t>
            </a:r>
            <a:r>
              <a:rPr lang="ru-RU" dirty="0" err="1" smtClean="0"/>
              <a:t>висипання</a:t>
            </a:r>
            <a:r>
              <a:rPr lang="ru-RU" dirty="0" smtClean="0"/>
              <a:t> герпесу 2—3 рази на день соком </a:t>
            </a:r>
            <a:r>
              <a:rPr lang="ru-RU" dirty="0" err="1" smtClean="0"/>
              <a:t>осикового</a:t>
            </a:r>
            <a:r>
              <a:rPr lang="ru-RU" dirty="0" smtClean="0"/>
              <a:t> </a:t>
            </a:r>
            <a:r>
              <a:rPr lang="ru-RU" dirty="0" err="1" smtClean="0"/>
              <a:t>листя</a:t>
            </a:r>
            <a:r>
              <a:rPr lang="ru-RU" dirty="0" smtClean="0"/>
              <a:t>.</a:t>
            </a:r>
            <a:endParaRPr lang="uk-UA" dirty="0"/>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438" y="4077071"/>
            <a:ext cx="4670425" cy="280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297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3"/>
                                        </p:tgtEl>
                                        <p:attrNameLst>
                                          <p:attrName>ppt_y</p:attrName>
                                        </p:attrNameLst>
                                      </p:cBhvr>
                                      <p:tavLst>
                                        <p:tav tm="0">
                                          <p:val>
                                            <p:strVal val="#ppt_y"/>
                                          </p:val>
                                        </p:tav>
                                        <p:tav tm="100000">
                                          <p:val>
                                            <p:strVal val="#ppt_y"/>
                                          </p:val>
                                        </p:tav>
                                      </p:tavLst>
                                    </p:anim>
                                    <p:anim calcmode="lin" valueType="num">
                                      <p:cBhvr>
                                        <p:cTn id="1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barn(inVertical)">
                                      <p:cBhvr>
                                        <p:cTn id="20" dur="500"/>
                                        <p:tgtEl>
                                          <p:spTgt spid="9218"/>
                                        </p:tgtEl>
                                      </p:cBhvr>
                                    </p:animEffect>
                                  </p:childTnLst>
                                </p:cTn>
                              </p:par>
                            </p:childTnLst>
                          </p:cTn>
                        </p:par>
                        <p:par>
                          <p:cTn id="21" fill="hold">
                            <p:stCondLst>
                              <p:cond delay="14900"/>
                            </p:stCondLst>
                            <p:childTnLst>
                              <p:par>
                                <p:cTn id="22" presetID="42"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6400"/>
                            </p:stCondLst>
                            <p:childTnLst>
                              <p:par>
                                <p:cTn id="28" presetID="42" presetClass="entr" presetSubtype="0" fill="hold" nodeType="afterEffect">
                                  <p:stCondLst>
                                    <p:cond delay="500"/>
                                  </p:stCondLst>
                                  <p:childTnLst>
                                    <p:set>
                                      <p:cBhvr>
                                        <p:cTn id="29" dur="1" fill="hold">
                                          <p:stCondLst>
                                            <p:cond delay="0"/>
                                          </p:stCondLst>
                                        </p:cTn>
                                        <p:tgtEl>
                                          <p:spTgt spid="9219"/>
                                        </p:tgtEl>
                                        <p:attrNameLst>
                                          <p:attrName>style.visibility</p:attrName>
                                        </p:attrNameLst>
                                      </p:cBhvr>
                                      <p:to>
                                        <p:strVal val="visible"/>
                                      </p:to>
                                    </p:set>
                                    <p:animEffect transition="in" filter="fade">
                                      <p:cBhvr>
                                        <p:cTn id="30" dur="1000"/>
                                        <p:tgtEl>
                                          <p:spTgt spid="9219"/>
                                        </p:tgtEl>
                                      </p:cBhvr>
                                    </p:animEffect>
                                    <p:anim calcmode="lin" valueType="num">
                                      <p:cBhvr>
                                        <p:cTn id="31" dur="1000" fill="hold"/>
                                        <p:tgtEl>
                                          <p:spTgt spid="9219"/>
                                        </p:tgtEl>
                                        <p:attrNameLst>
                                          <p:attrName>ppt_x</p:attrName>
                                        </p:attrNameLst>
                                      </p:cBhvr>
                                      <p:tavLst>
                                        <p:tav tm="0">
                                          <p:val>
                                            <p:strVal val="#ppt_x"/>
                                          </p:val>
                                        </p:tav>
                                        <p:tav tm="100000">
                                          <p:val>
                                            <p:strVal val="#ppt_x"/>
                                          </p:val>
                                        </p:tav>
                                      </p:tavLst>
                                    </p:anim>
                                    <p:anim calcmode="lin" valueType="num">
                                      <p:cBhvr>
                                        <p:cTn id="32" dur="1000" fill="hold"/>
                                        <p:tgtEl>
                                          <p:spTgt spid="9219"/>
                                        </p:tgtEl>
                                        <p:attrNameLst>
                                          <p:attrName>ppt_y</p:attrName>
                                        </p:attrNameLst>
                                      </p:cBhvr>
                                      <p:tavLst>
                                        <p:tav tm="0">
                                          <p:val>
                                            <p:strVal val="#ppt_y+.1"/>
                                          </p:val>
                                        </p:tav>
                                        <p:tav tm="100000">
                                          <p:val>
                                            <p:strVal val="#ppt_y"/>
                                          </p:val>
                                        </p:tav>
                                      </p:tavLst>
                                    </p:anim>
                                  </p:childTnLst>
                                </p:cTn>
                              </p:par>
                            </p:childTnLst>
                          </p:cTn>
                        </p:par>
                        <p:par>
                          <p:cTn id="33" fill="hold">
                            <p:stCondLst>
                              <p:cond delay="17900"/>
                            </p:stCondLst>
                            <p:childTnLst>
                              <p:par>
                                <p:cTn id="34" presetID="42" presetClass="entr" presetSubtype="0" fill="hold" grpId="0" nodeType="after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19400"/>
                            </p:stCondLst>
                            <p:childTnLst>
                              <p:par>
                                <p:cTn id="40" presetID="42" presetClass="entr" presetSubtype="0" fill="hold" grpId="0" nodeType="afterEffect">
                                  <p:stCondLst>
                                    <p:cond delay="5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20900"/>
                            </p:stCondLst>
                            <p:childTnLst>
                              <p:par>
                                <p:cTn id="46" presetID="42" presetClass="entr" presetSubtype="0" fill="hold" grpId="0" nodeType="afterEffect">
                                  <p:stCondLst>
                                    <p:cond delay="5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22400"/>
                            </p:stCondLst>
                            <p:childTnLst>
                              <p:par>
                                <p:cTn id="52" presetID="42" presetClass="entr" presetSubtype="0" fill="hold" nodeType="afterEffect">
                                  <p:stCondLst>
                                    <p:cond delay="0"/>
                                  </p:stCondLst>
                                  <p:childTnLst>
                                    <p:set>
                                      <p:cBhvr>
                                        <p:cTn id="53" dur="1" fill="hold">
                                          <p:stCondLst>
                                            <p:cond delay="0"/>
                                          </p:stCondLst>
                                        </p:cTn>
                                        <p:tgtEl>
                                          <p:spTgt spid="9221"/>
                                        </p:tgtEl>
                                        <p:attrNameLst>
                                          <p:attrName>style.visibility</p:attrName>
                                        </p:attrNameLst>
                                      </p:cBhvr>
                                      <p:to>
                                        <p:strVal val="visible"/>
                                      </p:to>
                                    </p:set>
                                    <p:animEffect transition="in" filter="fade">
                                      <p:cBhvr>
                                        <p:cTn id="54" dur="1000"/>
                                        <p:tgtEl>
                                          <p:spTgt spid="9221"/>
                                        </p:tgtEl>
                                      </p:cBhvr>
                                    </p:animEffect>
                                    <p:anim calcmode="lin" valueType="num">
                                      <p:cBhvr>
                                        <p:cTn id="55" dur="1000" fill="hold"/>
                                        <p:tgtEl>
                                          <p:spTgt spid="9221"/>
                                        </p:tgtEl>
                                        <p:attrNameLst>
                                          <p:attrName>ppt_x</p:attrName>
                                        </p:attrNameLst>
                                      </p:cBhvr>
                                      <p:tavLst>
                                        <p:tav tm="0">
                                          <p:val>
                                            <p:strVal val="#ppt_x"/>
                                          </p:val>
                                        </p:tav>
                                        <p:tav tm="100000">
                                          <p:val>
                                            <p:strVal val="#ppt_x"/>
                                          </p:val>
                                        </p:tav>
                                      </p:tavLst>
                                    </p:anim>
                                    <p:anim calcmode="lin" valueType="num">
                                      <p:cBhvr>
                                        <p:cTn id="5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404664"/>
            <a:ext cx="4484176" cy="707886"/>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Рожа(бешиха)</a:t>
            </a:r>
            <a:endParaRPr lang="uk-UA"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рямоугольник 2"/>
          <p:cNvSpPr/>
          <p:nvPr/>
        </p:nvSpPr>
        <p:spPr>
          <a:xfrm>
            <a:off x="32546" y="1196752"/>
            <a:ext cx="9111454" cy="923330"/>
          </a:xfrm>
          <a:prstGeom prst="rect">
            <a:avLst/>
          </a:prstGeom>
        </p:spPr>
        <p:txBody>
          <a:bodyPr wrap="square">
            <a:spAutoFit/>
          </a:bodyPr>
          <a:lstStyle/>
          <a:p>
            <a:r>
              <a:rPr lang="uk-UA" dirty="0" smtClean="0">
                <a:solidFill>
                  <a:srgbClr val="FF0000"/>
                </a:solidFill>
              </a:rPr>
              <a:t>Рожа (бешиха) </a:t>
            </a:r>
            <a:r>
              <a:rPr lang="uk-UA" dirty="0" smtClean="0"/>
              <a:t>— гостре запалення шкіри інфекційної природи. Збудник — стрептокок, який проникає через пошкоджені ділянки шкіри (садна, потертості, подряпини). Рожа (бешиха) може розвиватися і як ускладнення гнійної рани.</a:t>
            </a:r>
            <a:endParaRPr lang="uk-UA" dirty="0"/>
          </a:p>
        </p:txBody>
      </p:sp>
      <p:sp>
        <p:nvSpPr>
          <p:cNvPr id="4" name="Прямоугольник 3"/>
          <p:cNvSpPr/>
          <p:nvPr/>
        </p:nvSpPr>
        <p:spPr>
          <a:xfrm>
            <a:off x="32546" y="2165033"/>
            <a:ext cx="9111454" cy="1477328"/>
          </a:xfrm>
          <a:prstGeom prst="rect">
            <a:avLst/>
          </a:prstGeom>
        </p:spPr>
        <p:txBody>
          <a:bodyPr wrap="square">
            <a:spAutoFit/>
          </a:bodyPr>
          <a:lstStyle/>
          <a:p>
            <a:r>
              <a:rPr lang="uk-UA" dirty="0" smtClean="0">
                <a:solidFill>
                  <a:srgbClr val="FF0000"/>
                </a:solidFill>
              </a:rPr>
              <a:t>Симптоми рожі</a:t>
            </a:r>
            <a:r>
              <a:rPr lang="uk-UA" dirty="0" smtClean="0"/>
              <a:t>: озноб, головний біль, блювання, температура тіла 39— 40°С; На ураженій шкірі з'являється яскраве почервоніння, почервоніла ділянка злегка підноситься над рівнем здорової шкіри, швидко збільшується, викликаючи паління і біль. Локалізується найчастіше на обличчі, гомілках і статевих органах. Бешихове запалення може переходити з одного місця на інше.</a:t>
            </a: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27569"/>
            <a:ext cx="6751919" cy="2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544" y="4581128"/>
            <a:ext cx="671937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На </a:t>
            </a:r>
            <a:r>
              <a:rPr lang="ru-RU" dirty="0" err="1" smtClean="0"/>
              <a:t>уражені</a:t>
            </a:r>
            <a:r>
              <a:rPr lang="ru-RU" dirty="0" smtClean="0"/>
              <a:t> рожею (</a:t>
            </a:r>
            <a:r>
              <a:rPr lang="ru-RU" dirty="0" err="1" smtClean="0"/>
              <a:t>бешихою</a:t>
            </a:r>
            <a:r>
              <a:rPr lang="ru-RU" dirty="0" smtClean="0"/>
              <a:t>) </a:t>
            </a:r>
            <a:r>
              <a:rPr lang="ru-RU" dirty="0" err="1" smtClean="0"/>
              <a:t>ділянки</a:t>
            </a:r>
            <a:r>
              <a:rPr lang="ru-RU" dirty="0" smtClean="0"/>
              <a:t> </a:t>
            </a:r>
            <a:r>
              <a:rPr lang="ru-RU" dirty="0" err="1" smtClean="0"/>
              <a:t>покласти</a:t>
            </a:r>
            <a:r>
              <a:rPr lang="ru-RU" dirty="0" smtClean="0"/>
              <a:t> </a:t>
            </a:r>
            <a:r>
              <a:rPr lang="ru-RU" dirty="0" err="1" smtClean="0"/>
              <a:t>сухий</a:t>
            </a:r>
            <a:r>
              <a:rPr lang="ru-RU" dirty="0" smtClean="0"/>
              <a:t> </a:t>
            </a:r>
            <a:r>
              <a:rPr lang="ru-RU" dirty="0" err="1" smtClean="0"/>
              <a:t>компрес</a:t>
            </a:r>
            <a:r>
              <a:rPr lang="ru-RU" dirty="0" smtClean="0"/>
              <a:t> з </a:t>
            </a:r>
            <a:r>
              <a:rPr lang="ru-RU" dirty="0" err="1" smtClean="0"/>
              <a:t>картопляного</a:t>
            </a:r>
            <a:r>
              <a:rPr lang="ru-RU" dirty="0" smtClean="0"/>
              <a:t> </a:t>
            </a:r>
            <a:r>
              <a:rPr lang="ru-RU" dirty="0" err="1" smtClean="0"/>
              <a:t>крохмалю</a:t>
            </a:r>
            <a:r>
              <a:rPr lang="ru-RU" dirty="0" smtClean="0"/>
              <a:t> на </a:t>
            </a:r>
            <a:r>
              <a:rPr lang="ru-RU" dirty="0" err="1" smtClean="0"/>
              <a:t>ваті</a:t>
            </a:r>
            <a:r>
              <a:rPr lang="ru-RU" dirty="0" smtClean="0"/>
              <a:t>.</a:t>
            </a:r>
            <a:endParaRPr lang="uk-UA" dirty="0"/>
          </a:p>
        </p:txBody>
      </p:sp>
      <p:sp>
        <p:nvSpPr>
          <p:cNvPr id="6" name="Прямоугольник 5"/>
          <p:cNvSpPr/>
          <p:nvPr/>
        </p:nvSpPr>
        <p:spPr>
          <a:xfrm>
            <a:off x="16273" y="5227459"/>
            <a:ext cx="673564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err="1" smtClean="0"/>
              <a:t>Прикладати</a:t>
            </a:r>
            <a:r>
              <a:rPr lang="ru-RU" dirty="0" smtClean="0"/>
              <a:t> до </a:t>
            </a:r>
            <a:r>
              <a:rPr lang="ru-RU" dirty="0" err="1" smtClean="0"/>
              <a:t>уражених</a:t>
            </a:r>
            <a:r>
              <a:rPr lang="ru-RU" dirty="0" smtClean="0"/>
              <a:t> рожею (</a:t>
            </a:r>
            <a:r>
              <a:rPr lang="ru-RU" dirty="0" err="1" smtClean="0"/>
              <a:t>бешихою</a:t>
            </a:r>
            <a:r>
              <a:rPr lang="ru-RU" dirty="0" smtClean="0"/>
              <a:t>) </a:t>
            </a:r>
            <a:r>
              <a:rPr lang="ru-RU" dirty="0" err="1" smtClean="0"/>
              <a:t>місць</a:t>
            </a:r>
            <a:r>
              <a:rPr lang="ru-RU" dirty="0" smtClean="0"/>
              <a:t> </a:t>
            </a:r>
            <a:r>
              <a:rPr lang="ru-RU" dirty="0" err="1" smtClean="0"/>
              <a:t>листя</a:t>
            </a:r>
            <a:r>
              <a:rPr lang="ru-RU" dirty="0" smtClean="0"/>
              <a:t> </a:t>
            </a:r>
            <a:r>
              <a:rPr lang="ru-RU" dirty="0" err="1" smtClean="0"/>
              <a:t>мати</a:t>
            </a:r>
            <a:r>
              <a:rPr lang="ru-RU" dirty="0" smtClean="0"/>
              <a:t>-й-</a:t>
            </a:r>
            <a:r>
              <a:rPr lang="ru-RU" dirty="0" err="1" smtClean="0"/>
              <a:t>мачухи</a:t>
            </a:r>
            <a:r>
              <a:rPr lang="ru-RU" dirty="0" smtClean="0"/>
              <a:t> і </a:t>
            </a:r>
            <a:r>
              <a:rPr lang="ru-RU" dirty="0" err="1" smtClean="0"/>
              <a:t>одночасно</a:t>
            </a:r>
            <a:r>
              <a:rPr lang="ru-RU" dirty="0" smtClean="0"/>
              <a:t> </a:t>
            </a:r>
            <a:r>
              <a:rPr lang="ru-RU" dirty="0" err="1" smtClean="0"/>
              <a:t>приймати</a:t>
            </a:r>
            <a:r>
              <a:rPr lang="ru-RU" dirty="0" smtClean="0"/>
              <a:t> порошок з сушеного </a:t>
            </a:r>
            <a:r>
              <a:rPr lang="ru-RU" dirty="0" err="1" smtClean="0"/>
              <a:t>листя</a:t>
            </a:r>
            <a:r>
              <a:rPr lang="ru-RU" dirty="0" smtClean="0"/>
              <a:t> </a:t>
            </a:r>
            <a:r>
              <a:rPr lang="ru-RU" dirty="0" err="1" smtClean="0"/>
              <a:t>мати</a:t>
            </a:r>
            <a:r>
              <a:rPr lang="ru-RU" dirty="0" smtClean="0"/>
              <a:t>-й-</a:t>
            </a:r>
            <a:r>
              <a:rPr lang="ru-RU" dirty="0" err="1" smtClean="0"/>
              <a:t>мачухи</a:t>
            </a:r>
            <a:r>
              <a:rPr lang="ru-RU" dirty="0" smtClean="0"/>
              <a:t>.</a:t>
            </a:r>
            <a:endParaRPr lang="uk-UA" dirty="0"/>
          </a:p>
        </p:txBody>
      </p:sp>
    </p:spTree>
    <p:extLst>
      <p:ext uri="{BB962C8B-B14F-4D97-AF65-F5344CB8AC3E}">
        <p14:creationId xmlns:p14="http://schemas.microsoft.com/office/powerpoint/2010/main" val="3613305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par>
                          <p:cTn id="20" fill="hold">
                            <p:stCondLst>
                              <p:cond delay="1500"/>
                            </p:stCondLst>
                            <p:childTnLst>
                              <p:par>
                                <p:cTn id="21" presetID="37"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55" presetClass="entr" presetSubtype="0" fill="hold" nodeType="afterEffect">
                                  <p:stCondLst>
                                    <p:cond delay="0"/>
                                  </p:stCondLst>
                                  <p:childTnLst>
                                    <p:set>
                                      <p:cBhvr>
                                        <p:cTn id="29" dur="1" fill="hold">
                                          <p:stCondLst>
                                            <p:cond delay="0"/>
                                          </p:stCondLst>
                                        </p:cTn>
                                        <p:tgtEl>
                                          <p:spTgt spid="7170"/>
                                        </p:tgtEl>
                                        <p:attrNameLst>
                                          <p:attrName>style.visibility</p:attrName>
                                        </p:attrNameLst>
                                      </p:cBhvr>
                                      <p:to>
                                        <p:strVal val="visible"/>
                                      </p:to>
                                    </p:set>
                                    <p:anim calcmode="lin" valueType="num">
                                      <p:cBhvr>
                                        <p:cTn id="30" dur="1000" fill="hold"/>
                                        <p:tgtEl>
                                          <p:spTgt spid="7170"/>
                                        </p:tgtEl>
                                        <p:attrNameLst>
                                          <p:attrName>ppt_w</p:attrName>
                                        </p:attrNameLst>
                                      </p:cBhvr>
                                      <p:tavLst>
                                        <p:tav tm="0">
                                          <p:val>
                                            <p:strVal val="#ppt_w*0.70"/>
                                          </p:val>
                                        </p:tav>
                                        <p:tav tm="100000">
                                          <p:val>
                                            <p:strVal val="#ppt_w"/>
                                          </p:val>
                                        </p:tav>
                                      </p:tavLst>
                                    </p:anim>
                                    <p:anim calcmode="lin" valueType="num">
                                      <p:cBhvr>
                                        <p:cTn id="31" dur="1000" fill="hold"/>
                                        <p:tgtEl>
                                          <p:spTgt spid="7170"/>
                                        </p:tgtEl>
                                        <p:attrNameLst>
                                          <p:attrName>ppt_h</p:attrName>
                                        </p:attrNameLst>
                                      </p:cBhvr>
                                      <p:tavLst>
                                        <p:tav tm="0">
                                          <p:val>
                                            <p:strVal val="#ppt_h"/>
                                          </p:val>
                                        </p:tav>
                                        <p:tav tm="100000">
                                          <p:val>
                                            <p:strVal val="#ppt_h"/>
                                          </p:val>
                                        </p:tav>
                                      </p:tavLst>
                                    </p:anim>
                                    <p:animEffect transition="in" filter="fade">
                                      <p:cBhvr>
                                        <p:cTn id="32" dur="1000"/>
                                        <p:tgtEl>
                                          <p:spTgt spid="717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112</TotalTime>
  <Words>752</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15</cp:revision>
  <dcterms:created xsi:type="dcterms:W3CDTF">2011-12-18T21:00:13Z</dcterms:created>
  <dcterms:modified xsi:type="dcterms:W3CDTF">2011-12-18T22:52:21Z</dcterms:modified>
</cp:coreProperties>
</file>