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 id="271" r:id="rId15"/>
    <p:sldId id="272" r:id="rId16"/>
    <p:sldId id="274" r:id="rId17"/>
    <p:sldId id="275" r:id="rId18"/>
    <p:sldId id="276" r:id="rId19"/>
    <p:sldId id="277" r:id="rId20"/>
    <p:sldId id="279" r:id="rId21"/>
    <p:sldId id="280" r:id="rId22"/>
    <p:sldId id="281" r:id="rId23"/>
  </p:sldIdLst>
  <p:sldSz cx="9144000" cy="6858000" type="screen4x3"/>
  <p:notesSz cx="6858000" cy="9144000"/>
  <p:defaultTextStyle>
    <a:defPPr>
      <a:defRPr lang="ru-RU"/>
    </a:defPPr>
    <a:lvl1pPr algn="l" rtl="0" fontAlgn="base">
      <a:spcBef>
        <a:spcPct val="0"/>
      </a:spcBef>
      <a:spcAft>
        <a:spcPct val="0"/>
      </a:spcAft>
      <a:defRPr sz="3200" kern="1200">
        <a:solidFill>
          <a:schemeClr val="tx1"/>
        </a:solidFill>
        <a:latin typeface="Times New Roman" charset="0"/>
        <a:ea typeface="+mn-ea"/>
        <a:cs typeface="+mn-cs"/>
      </a:defRPr>
    </a:lvl1pPr>
    <a:lvl2pPr marL="457200" algn="l" rtl="0" fontAlgn="base">
      <a:spcBef>
        <a:spcPct val="0"/>
      </a:spcBef>
      <a:spcAft>
        <a:spcPct val="0"/>
      </a:spcAft>
      <a:defRPr sz="3200" kern="1200">
        <a:solidFill>
          <a:schemeClr val="tx1"/>
        </a:solidFill>
        <a:latin typeface="Times New Roman" charset="0"/>
        <a:ea typeface="+mn-ea"/>
        <a:cs typeface="+mn-cs"/>
      </a:defRPr>
    </a:lvl2pPr>
    <a:lvl3pPr marL="914400" algn="l" rtl="0" fontAlgn="base">
      <a:spcBef>
        <a:spcPct val="0"/>
      </a:spcBef>
      <a:spcAft>
        <a:spcPct val="0"/>
      </a:spcAft>
      <a:defRPr sz="3200" kern="1200">
        <a:solidFill>
          <a:schemeClr val="tx1"/>
        </a:solidFill>
        <a:latin typeface="Times New Roman" charset="0"/>
        <a:ea typeface="+mn-ea"/>
        <a:cs typeface="+mn-cs"/>
      </a:defRPr>
    </a:lvl3pPr>
    <a:lvl4pPr marL="1371600" algn="l" rtl="0" fontAlgn="base">
      <a:spcBef>
        <a:spcPct val="0"/>
      </a:spcBef>
      <a:spcAft>
        <a:spcPct val="0"/>
      </a:spcAft>
      <a:defRPr sz="3200" kern="1200">
        <a:solidFill>
          <a:schemeClr val="tx1"/>
        </a:solidFill>
        <a:latin typeface="Times New Roman" charset="0"/>
        <a:ea typeface="+mn-ea"/>
        <a:cs typeface="+mn-cs"/>
      </a:defRPr>
    </a:lvl4pPr>
    <a:lvl5pPr marL="1828800" algn="l" rtl="0" fontAlgn="base">
      <a:spcBef>
        <a:spcPct val="0"/>
      </a:spcBef>
      <a:spcAft>
        <a:spcPct val="0"/>
      </a:spcAft>
      <a:defRPr sz="3200" kern="1200">
        <a:solidFill>
          <a:schemeClr val="tx1"/>
        </a:solidFill>
        <a:latin typeface="Times New Roman" charset="0"/>
        <a:ea typeface="+mn-ea"/>
        <a:cs typeface="+mn-cs"/>
      </a:defRPr>
    </a:lvl5pPr>
    <a:lvl6pPr marL="2286000" algn="l" defTabSz="914400" rtl="0" eaLnBrk="1" latinLnBrk="0" hangingPunct="1">
      <a:defRPr sz="3200" kern="1200">
        <a:solidFill>
          <a:schemeClr val="tx1"/>
        </a:solidFill>
        <a:latin typeface="Times New Roman" charset="0"/>
        <a:ea typeface="+mn-ea"/>
        <a:cs typeface="+mn-cs"/>
      </a:defRPr>
    </a:lvl6pPr>
    <a:lvl7pPr marL="2743200" algn="l" defTabSz="914400" rtl="0" eaLnBrk="1" latinLnBrk="0" hangingPunct="1">
      <a:defRPr sz="3200" kern="1200">
        <a:solidFill>
          <a:schemeClr val="tx1"/>
        </a:solidFill>
        <a:latin typeface="Times New Roman" charset="0"/>
        <a:ea typeface="+mn-ea"/>
        <a:cs typeface="+mn-cs"/>
      </a:defRPr>
    </a:lvl7pPr>
    <a:lvl8pPr marL="3200400" algn="l" defTabSz="914400" rtl="0" eaLnBrk="1" latinLnBrk="0" hangingPunct="1">
      <a:defRPr sz="3200" kern="1200">
        <a:solidFill>
          <a:schemeClr val="tx1"/>
        </a:solidFill>
        <a:latin typeface="Times New Roman" charset="0"/>
        <a:ea typeface="+mn-ea"/>
        <a:cs typeface="+mn-cs"/>
      </a:defRPr>
    </a:lvl8pPr>
    <a:lvl9pPr marL="3657600" algn="l" defTabSz="914400" rtl="0" eaLnBrk="1" latinLnBrk="0" hangingPunct="1">
      <a:defRPr sz="32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99FF"/>
    <a:srgbClr val="CC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9" autoAdjust="0"/>
    <p:restoredTop sz="82311" autoAdjust="0"/>
  </p:normalViewPr>
  <p:slideViewPr>
    <p:cSldViewPr>
      <p:cViewPr varScale="1">
        <p:scale>
          <a:sx n="114" d="100"/>
          <a:sy n="114" d="100"/>
        </p:scale>
        <p:origin x="-888"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endParaRPr lang="ru-RU"/>
          </a:p>
        </p:txBody>
      </p:sp>
      <p:sp>
        <p:nvSpPr>
          <p:cNvPr id="8" name="Slide Number Placeholder 7"/>
          <p:cNvSpPr>
            <a:spLocks noGrp="1"/>
          </p:cNvSpPr>
          <p:nvPr>
            <p:ph type="sldNum" sz="quarter" idx="11"/>
          </p:nvPr>
        </p:nvSpPr>
        <p:spPr/>
        <p:txBody>
          <a:bodyPr/>
          <a:lstStyle/>
          <a:p>
            <a:fld id="{C7DB96D2-3DF5-47D8-B6D0-8F9513A3D10C}"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6C3F87-50E8-40B4-8972-590182F0A2A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38943-9127-4753-B39E-43349874DB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CE1A72-22E8-47AC-B77F-10B059D7C1E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023FE9-A28F-4F54-B93F-FE7C8C5AA4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9942EE-EE39-4134-ADB3-6C0287F3022D}" type="slidenum">
              <a:rPr lang="ru-RU" smtClean="0"/>
              <a:pPr/>
              <a:t>‹#›</a:t>
            </a:fld>
            <a:endParaRPr lang="ru-RU"/>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71FF9F6-B9A4-4634-8FC2-405540F4A5C0}" type="slidenum">
              <a:rPr lang="ru-RU" smtClean="0"/>
              <a:pPr/>
              <a:t>‹#›</a:t>
            </a:fld>
            <a:endParaRPr lang="ru-RU"/>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5C3562C-B5DC-48E2-ACB2-0A55A1F65F6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283956-294B-400C-B185-94234A071A1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486E41F-DE43-4AE5-9D53-993FAB64FCC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59389-0324-47C6-B4B6-60603EAE137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endParaRPr lang="ru-R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A52CAF3F-32E3-46B0-8D14-2B8CA388CD71}" type="slidenum">
              <a:rPr lang="ru-RU" smtClean="0"/>
              <a:pPr/>
              <a:t>‹#›</a:t>
            </a:fld>
            <a:endParaRPr lang="ru-R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420888"/>
            <a:ext cx="8352928" cy="1446550"/>
          </a:xfrm>
          <a:prstGeom prst="rect">
            <a:avLst/>
          </a:prstGeom>
          <a:noFill/>
        </p:spPr>
        <p:txBody>
          <a:bodyPr wrap="square" lIns="91440" tIns="45720" rIns="91440" bIns="45720">
            <a:spAutoFit/>
          </a:bodyPr>
          <a:lstStyle/>
          <a:p>
            <a:pPr algn="ctr"/>
            <a:r>
              <a:rPr lang="en-US" sz="8800" b="1" kern="1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a:cs typeface="Times New Roman"/>
              </a:rPr>
              <a:t>Japanese cuisine</a:t>
            </a:r>
            <a:endParaRPr lang="ru-RU" sz="8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 name="YAponska_etnchna_muzika-Sakura(vmusice.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37647" y="5949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0" y="1340768"/>
            <a:ext cx="3886200" cy="1938992"/>
          </a:xfrm>
          <a:prstGeom prst="rect">
            <a:avLst/>
          </a:prstGeom>
          <a:noFill/>
          <a:ln w="9525">
            <a:noFill/>
            <a:miter lim="800000"/>
            <a:headEnd/>
            <a:tailEnd/>
          </a:ln>
          <a:effectLst/>
        </p:spPr>
        <p:txBody>
          <a:bodyPr>
            <a:spAutoFit/>
          </a:bodyPr>
          <a:lstStyle/>
          <a:p>
            <a:pPr algn="just">
              <a:spcBef>
                <a:spcPct val="50000"/>
              </a:spcBef>
            </a:pPr>
            <a:r>
              <a:rPr lang="en-US" sz="2400" dirty="0">
                <a:solidFill>
                  <a:schemeClr val="tx2"/>
                </a:solidFill>
              </a:rPr>
              <a:t>Cut squid thin slices, sprinkle with rice vinegar. Cut lemon slices, cucumber - thin slices. Prepare the seasoning, pour it squid and cucumber slices.</a:t>
            </a:r>
            <a:endParaRPr lang="ru-RU" sz="2400" dirty="0">
              <a:solidFill>
                <a:schemeClr val="tx2"/>
              </a:solidFill>
            </a:endParaRPr>
          </a:p>
        </p:txBody>
      </p:sp>
      <p:pic>
        <p:nvPicPr>
          <p:cNvPr id="15363" name="Picture 3" descr="C:\Documents and Settings\site401\Мои документы\Мои рисунки\gr_49a.jpg"/>
          <p:cNvPicPr>
            <a:picLocks noChangeAspect="1" noChangeArrowheads="1"/>
          </p:cNvPicPr>
          <p:nvPr/>
        </p:nvPicPr>
        <p:blipFill>
          <a:blip r:embed="rId2" cstate="print"/>
          <a:srcRect/>
          <a:stretch>
            <a:fillRect/>
          </a:stretch>
        </p:blipFill>
        <p:spPr bwMode="auto">
          <a:xfrm>
            <a:off x="395536" y="548680"/>
            <a:ext cx="3352800" cy="4648200"/>
          </a:xfrm>
          <a:prstGeom prst="rect">
            <a:avLst/>
          </a:prstGeom>
          <a:noFill/>
        </p:spPr>
      </p:pic>
      <p:sp>
        <p:nvSpPr>
          <p:cNvPr id="15368" name="AutoShape 8">
            <a:hlinkClick r:id="rId3" action="ppaction://hlinksldjump" highlightClick="1"/>
          </p:cNvPr>
          <p:cNvSpPr>
            <a:spLocks noChangeArrowheads="1"/>
          </p:cNvSpPr>
          <p:nvPr/>
        </p:nvSpPr>
        <p:spPr bwMode="auto">
          <a:xfrm>
            <a:off x="7904527" y="6385719"/>
            <a:ext cx="738188" cy="685800"/>
          </a:xfrm>
          <a:prstGeom prst="actionButtonHome">
            <a:avLst/>
          </a:prstGeom>
          <a:solidFill>
            <a:schemeClr val="accent1"/>
          </a:solidFill>
          <a:ln w="9525">
            <a:solidFill>
              <a:schemeClr val="tx1"/>
            </a:solid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vertical)">
                                      <p:cBhvr>
                                        <p:cTn id="7" dur="500"/>
                                        <p:tgtEl>
                                          <p:spTgt spid="15362"/>
                                        </p:tgtEl>
                                      </p:cBhvr>
                                    </p:animEffect>
                                  </p:childTnLst>
                                </p:cTn>
                              </p:par>
                            </p:childTnLst>
                          </p:cTn>
                        </p:par>
                        <p:par>
                          <p:cTn id="8" fill="hold">
                            <p:stCondLst>
                              <p:cond delay="500"/>
                            </p:stCondLst>
                            <p:childTnLst>
                              <p:par>
                                <p:cTn id="9" presetID="2" presetClass="entr" presetSubtype="6" fill="hold" nodeType="afterEffect">
                                  <p:stCondLst>
                                    <p:cond delay="0"/>
                                  </p:stCondLst>
                                  <p:childTnLst>
                                    <p:set>
                                      <p:cBhvr>
                                        <p:cTn id="10" dur="1" fill="hold">
                                          <p:stCondLst>
                                            <p:cond delay="0"/>
                                          </p:stCondLst>
                                        </p:cTn>
                                        <p:tgtEl>
                                          <p:spTgt spid="15363"/>
                                        </p:tgtEl>
                                        <p:attrNameLst>
                                          <p:attrName>style.visibility</p:attrName>
                                        </p:attrNameLst>
                                      </p:cBhvr>
                                      <p:to>
                                        <p:strVal val="visible"/>
                                      </p:to>
                                    </p:set>
                                    <p:anim calcmode="lin" valueType="num">
                                      <p:cBhvr additive="base">
                                        <p:cTn id="11" dur="500" fill="hold"/>
                                        <p:tgtEl>
                                          <p:spTgt spid="15363"/>
                                        </p:tgtEl>
                                        <p:attrNameLst>
                                          <p:attrName>ppt_x</p:attrName>
                                        </p:attrNameLst>
                                      </p:cBhvr>
                                      <p:tavLst>
                                        <p:tav tm="0">
                                          <p:val>
                                            <p:strVal val="1+#ppt_w/2"/>
                                          </p:val>
                                        </p:tav>
                                        <p:tav tm="100000">
                                          <p:val>
                                            <p:strVal val="#ppt_x"/>
                                          </p:val>
                                        </p:tav>
                                      </p:tavLst>
                                    </p:anim>
                                    <p:anim calcmode="lin" valueType="num">
                                      <p:cBhvr additive="base">
                                        <p:cTn id="12"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143325" y="476672"/>
            <a:ext cx="8610600" cy="769441"/>
          </a:xfrm>
          <a:prstGeom prst="rect">
            <a:avLst/>
          </a:prstGeom>
          <a:noFill/>
          <a:ln w="9525">
            <a:noFill/>
            <a:miter lim="800000"/>
            <a:headEnd/>
            <a:tailEnd/>
          </a:ln>
          <a:effectLst/>
        </p:spPr>
        <p:txBody>
          <a:bodyPr>
            <a:spAutoFit/>
          </a:bodyPr>
          <a:lstStyle/>
          <a:p>
            <a:pPr algn="ctr">
              <a:spcBef>
                <a:spcPct val="50000"/>
              </a:spcBef>
            </a:pPr>
            <a:r>
              <a:rPr lang="en-US" sz="4400" dirty="0">
                <a:solidFill>
                  <a:schemeClr val="tx2"/>
                </a:solidFill>
              </a:rPr>
              <a:t>FISH AND SEAFOOD</a:t>
            </a:r>
            <a:endParaRPr lang="ru-RU" sz="4400" dirty="0">
              <a:solidFill>
                <a:schemeClr val="tx2"/>
              </a:solidFill>
            </a:endParaRPr>
          </a:p>
        </p:txBody>
      </p:sp>
      <p:sp>
        <p:nvSpPr>
          <p:cNvPr id="17415" name="Text Box 7"/>
          <p:cNvSpPr txBox="1">
            <a:spLocks noChangeArrowheads="1"/>
          </p:cNvSpPr>
          <p:nvPr/>
        </p:nvSpPr>
        <p:spPr bwMode="auto">
          <a:xfrm>
            <a:off x="166342" y="2251732"/>
            <a:ext cx="4135148" cy="1323439"/>
          </a:xfrm>
          <a:prstGeom prst="rect">
            <a:avLst/>
          </a:prstGeom>
          <a:noFill/>
          <a:ln w="9525">
            <a:noFill/>
            <a:miter lim="800000"/>
            <a:headEnd/>
            <a:tailEnd/>
          </a:ln>
          <a:effectLst/>
        </p:spPr>
        <p:txBody>
          <a:bodyPr wrap="square">
            <a:spAutoFit/>
          </a:bodyPr>
          <a:lstStyle/>
          <a:p>
            <a:pPr>
              <a:spcBef>
                <a:spcPct val="50000"/>
              </a:spcBef>
            </a:pPr>
            <a:r>
              <a:rPr lang="en-US" dirty="0" err="1"/>
              <a:t>Iwasawa</a:t>
            </a:r>
            <a:r>
              <a:rPr lang="en-US" dirty="0"/>
              <a:t> but </a:t>
            </a:r>
            <a:r>
              <a:rPr lang="en-US" dirty="0" err="1"/>
              <a:t>agemono</a:t>
            </a:r>
            <a:r>
              <a:rPr lang="en-US" dirty="0"/>
              <a:t> </a:t>
            </a:r>
          </a:p>
          <a:p>
            <a:pPr>
              <a:spcBef>
                <a:spcPct val="50000"/>
              </a:spcBef>
            </a:pPr>
            <a:r>
              <a:rPr lang="en-US" dirty="0"/>
              <a:t>Saba but teriyaki</a:t>
            </a:r>
            <a:endParaRPr lang="ru-RU" dirty="0"/>
          </a:p>
        </p:txBody>
      </p:sp>
      <p:sp>
        <p:nvSpPr>
          <p:cNvPr id="17429" name="AutoShape 21">
            <a:hlinkClick r:id="rId2" action="ppaction://hlinksldjump" highlightClick="1"/>
          </p:cNvPr>
          <p:cNvSpPr>
            <a:spLocks noChangeArrowheads="1"/>
          </p:cNvSpPr>
          <p:nvPr/>
        </p:nvSpPr>
        <p:spPr bwMode="auto">
          <a:xfrm>
            <a:off x="7900260" y="5927521"/>
            <a:ext cx="685800" cy="457200"/>
          </a:xfrm>
          <a:prstGeom prst="actionButtonForwardNext">
            <a:avLst/>
          </a:prstGeom>
          <a:solidFill>
            <a:schemeClr val="accent1"/>
          </a:solidFill>
          <a:ln w="9525">
            <a:solidFill>
              <a:schemeClr val="tx1"/>
            </a:solidFill>
            <a:miter lim="800000"/>
            <a:headEnd/>
            <a:tailEnd/>
          </a:ln>
          <a:effectLst/>
        </p:spPr>
        <p:txBody>
          <a:bodyPr wrap="none" anchor="ctr"/>
          <a:lstStyle/>
          <a:p>
            <a:endParaRPr lang="ru-RU"/>
          </a:p>
        </p:txBody>
      </p:sp>
      <p:pic>
        <p:nvPicPr>
          <p:cNvPr id="5122" name="Picture 2" descr="C:\Users\USER\Desktop\13643571648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592" y="2348880"/>
            <a:ext cx="4476750" cy="2981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17413"/>
                                        </p:tgtEl>
                                        <p:attrNameLst>
                                          <p:attrName>style.visibility</p:attrName>
                                        </p:attrNameLst>
                                      </p:cBhvr>
                                      <p:to>
                                        <p:strVal val="visible"/>
                                      </p:to>
                                    </p:set>
                                    <p:animEffect transition="in" filter="wipe(up)">
                                      <p:cBhvr>
                                        <p:cTn id="7" dur="75"/>
                                        <p:tgtEl>
                                          <p:spTgt spid="17413"/>
                                        </p:tgtEl>
                                      </p:cBhvr>
                                    </p:animEffect>
                                  </p:childTnLst>
                                </p:cTn>
                              </p:par>
                            </p:childTnLst>
                          </p:cTn>
                        </p:par>
                        <p:par>
                          <p:cTn id="8" fill="hold">
                            <p:stCondLst>
                              <p:cond delay="1050"/>
                            </p:stCondLst>
                            <p:childTnLst>
                              <p:par>
                                <p:cTn id="9" presetID="2" presetClass="entr" presetSubtype="12" fill="hold" grpId="0" nodeType="afterEffect">
                                  <p:stCondLst>
                                    <p:cond delay="0"/>
                                  </p:stCondLst>
                                  <p:iterate type="wd">
                                    <p:tmPct val="100000"/>
                                  </p:iterate>
                                  <p:childTnLst>
                                    <p:set>
                                      <p:cBhvr>
                                        <p:cTn id="10" dur="1" fill="hold">
                                          <p:stCondLst>
                                            <p:cond delay="0"/>
                                          </p:stCondLst>
                                        </p:cTn>
                                        <p:tgtEl>
                                          <p:spTgt spid="17415"/>
                                        </p:tgtEl>
                                        <p:attrNameLst>
                                          <p:attrName>style.visibility</p:attrName>
                                        </p:attrNameLst>
                                      </p:cBhvr>
                                      <p:to>
                                        <p:strVal val="visible"/>
                                      </p:to>
                                    </p:set>
                                    <p:anim calcmode="lin" valueType="num">
                                      <p:cBhvr additive="base">
                                        <p:cTn id="11" dur="300" fill="hold"/>
                                        <p:tgtEl>
                                          <p:spTgt spid="17415"/>
                                        </p:tgtEl>
                                        <p:attrNameLst>
                                          <p:attrName>ppt_x</p:attrName>
                                        </p:attrNameLst>
                                      </p:cBhvr>
                                      <p:tavLst>
                                        <p:tav tm="0">
                                          <p:val>
                                            <p:strVal val="0-#ppt_w/2"/>
                                          </p:val>
                                        </p:tav>
                                        <p:tav tm="100000">
                                          <p:val>
                                            <p:strVal val="#ppt_x"/>
                                          </p:val>
                                        </p:tav>
                                      </p:tavLst>
                                    </p:anim>
                                    <p:anim calcmode="lin" valueType="num">
                                      <p:cBhvr additive="base">
                                        <p:cTn id="12" dur="300" fill="hold"/>
                                        <p:tgtEl>
                                          <p:spTgt spid="17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15616" y="504439"/>
            <a:ext cx="6934200" cy="579438"/>
          </a:xfrm>
          <a:prstGeom prst="rect">
            <a:avLst/>
          </a:prstGeom>
          <a:noFill/>
          <a:ln w="9525">
            <a:noFill/>
            <a:miter lim="800000"/>
            <a:headEnd/>
            <a:tailEnd/>
          </a:ln>
          <a:effectLst/>
        </p:spPr>
        <p:txBody>
          <a:bodyPr>
            <a:spAutoFit/>
          </a:bodyPr>
          <a:lstStyle/>
          <a:p>
            <a:pPr algn="ctr">
              <a:spcBef>
                <a:spcPct val="50000"/>
              </a:spcBef>
            </a:pPr>
            <a:r>
              <a:rPr lang="en-US" dirty="0" err="1">
                <a:solidFill>
                  <a:schemeClr val="tx2"/>
                </a:solidFill>
              </a:rPr>
              <a:t>Iwasawa</a:t>
            </a:r>
            <a:r>
              <a:rPr lang="en-US" dirty="0">
                <a:solidFill>
                  <a:schemeClr val="tx2"/>
                </a:solidFill>
              </a:rPr>
              <a:t> BUT AGEMONO</a:t>
            </a:r>
            <a:endParaRPr lang="ru-RU" dirty="0">
              <a:solidFill>
                <a:schemeClr val="tx2"/>
              </a:solidFill>
            </a:endParaRPr>
          </a:p>
        </p:txBody>
      </p:sp>
      <p:sp>
        <p:nvSpPr>
          <p:cNvPr id="20484" name="Text Box 4"/>
          <p:cNvSpPr txBox="1">
            <a:spLocks noChangeArrowheads="1"/>
          </p:cNvSpPr>
          <p:nvPr/>
        </p:nvSpPr>
        <p:spPr bwMode="auto">
          <a:xfrm>
            <a:off x="1447800" y="1340768"/>
            <a:ext cx="6324600" cy="579438"/>
          </a:xfrm>
          <a:prstGeom prst="rect">
            <a:avLst/>
          </a:prstGeom>
          <a:noFill/>
          <a:ln w="9525">
            <a:noFill/>
            <a:miter lim="800000"/>
            <a:headEnd/>
            <a:tailEnd/>
          </a:ln>
          <a:effectLst/>
        </p:spPr>
        <p:txBody>
          <a:bodyPr>
            <a:spAutoFit/>
          </a:bodyPr>
          <a:lstStyle/>
          <a:p>
            <a:pPr algn="ctr">
              <a:spcBef>
                <a:spcPct val="50000"/>
              </a:spcBef>
            </a:pPr>
            <a:r>
              <a:rPr lang="en-US" dirty="0" smtClean="0"/>
              <a:t>Fried</a:t>
            </a:r>
            <a:r>
              <a:rPr lang="uk-UA" dirty="0" smtClean="0"/>
              <a:t> </a:t>
            </a:r>
            <a:r>
              <a:rPr lang="en-US" dirty="0" err="1" smtClean="0"/>
              <a:t>iwashi</a:t>
            </a:r>
            <a:endParaRPr lang="ru-RU" dirty="0"/>
          </a:p>
        </p:txBody>
      </p:sp>
      <p:sp>
        <p:nvSpPr>
          <p:cNvPr id="20485" name="Text Box 5"/>
          <p:cNvSpPr txBox="1">
            <a:spLocks noChangeArrowheads="1"/>
          </p:cNvSpPr>
          <p:nvPr/>
        </p:nvSpPr>
        <p:spPr bwMode="auto">
          <a:xfrm>
            <a:off x="251520" y="2420888"/>
            <a:ext cx="6858000" cy="3231654"/>
          </a:xfrm>
          <a:prstGeom prst="rect">
            <a:avLst/>
          </a:prstGeom>
          <a:noFill/>
          <a:ln w="9525">
            <a:noFill/>
            <a:miter lim="800000"/>
            <a:headEnd/>
            <a:tailEnd/>
          </a:ln>
          <a:effectLst/>
        </p:spPr>
        <p:txBody>
          <a:bodyPr>
            <a:spAutoFit/>
          </a:bodyPr>
          <a:lstStyle/>
          <a:p>
            <a:pPr marL="342900" indent="-342900">
              <a:spcBef>
                <a:spcPct val="50000"/>
              </a:spcBef>
              <a:buFont typeface="Arial" pitchFamily="34" charset="0"/>
              <a:buChar char="•"/>
            </a:pPr>
            <a:r>
              <a:rPr lang="en-US" sz="2400" dirty="0">
                <a:solidFill>
                  <a:schemeClr val="tx2"/>
                </a:solidFill>
              </a:rPr>
              <a:t>Fresh fish, 4 pcs. </a:t>
            </a:r>
          </a:p>
          <a:p>
            <a:pPr marL="342900" indent="-342900">
              <a:spcBef>
                <a:spcPct val="50000"/>
              </a:spcBef>
              <a:buFont typeface="Arial" pitchFamily="34" charset="0"/>
              <a:buChar char="•"/>
            </a:pPr>
            <a:r>
              <a:rPr lang="en-US" sz="2400" dirty="0" err="1"/>
              <a:t>Shiso</a:t>
            </a:r>
            <a:r>
              <a:rPr lang="en-US" sz="2400" dirty="0"/>
              <a:t> leaf-8 </a:t>
            </a:r>
          </a:p>
          <a:p>
            <a:pPr marL="342900" indent="-342900">
              <a:spcBef>
                <a:spcPct val="50000"/>
              </a:spcBef>
              <a:buFont typeface="Arial" pitchFamily="34" charset="0"/>
              <a:buChar char="•"/>
            </a:pPr>
            <a:r>
              <a:rPr lang="en-US" sz="2400" dirty="0">
                <a:solidFill>
                  <a:schemeClr val="tx2"/>
                </a:solidFill>
              </a:rPr>
              <a:t>Celery-1 \ 2 stalks </a:t>
            </a:r>
          </a:p>
          <a:p>
            <a:pPr marL="342900" indent="-342900">
              <a:spcBef>
                <a:spcPct val="50000"/>
              </a:spcBef>
              <a:buFont typeface="Arial" pitchFamily="34" charset="0"/>
              <a:buChar char="•"/>
            </a:pPr>
            <a:r>
              <a:rPr lang="en-US" sz="2400" dirty="0"/>
              <a:t>Green pepper 1 pc. </a:t>
            </a:r>
          </a:p>
          <a:p>
            <a:pPr marL="342900" indent="-342900">
              <a:spcBef>
                <a:spcPct val="50000"/>
              </a:spcBef>
              <a:buFont typeface="Arial" pitchFamily="34" charset="0"/>
              <a:buChar char="•"/>
            </a:pPr>
            <a:r>
              <a:rPr lang="en-US" sz="2400" dirty="0" smtClean="0">
                <a:solidFill>
                  <a:schemeClr val="tx2"/>
                </a:solidFill>
              </a:rPr>
              <a:t>Cornstarch</a:t>
            </a:r>
            <a:endParaRPr lang="en-US" sz="2400" dirty="0">
              <a:solidFill>
                <a:schemeClr val="tx2"/>
              </a:solidFill>
            </a:endParaRPr>
          </a:p>
          <a:p>
            <a:pPr marL="342900" indent="-342900">
              <a:spcBef>
                <a:spcPct val="50000"/>
              </a:spcBef>
              <a:buFont typeface="Arial" pitchFamily="34" charset="0"/>
              <a:buChar char="•"/>
            </a:pPr>
            <a:r>
              <a:rPr lang="en-US" sz="2400" dirty="0" smtClean="0"/>
              <a:t>Vegetable</a:t>
            </a:r>
            <a:r>
              <a:rPr lang="uk-UA" sz="2400" dirty="0" smtClean="0"/>
              <a:t> </a:t>
            </a:r>
            <a:r>
              <a:rPr lang="en-US" sz="2400" dirty="0" smtClean="0"/>
              <a:t>oil</a:t>
            </a:r>
            <a:endParaRPr lang="ru-RU" sz="2400" dirty="0"/>
          </a:p>
        </p:txBody>
      </p:sp>
      <p:sp>
        <p:nvSpPr>
          <p:cNvPr id="20490" name="AutoShape 10">
            <a:hlinkClick r:id="rId2" action="ppaction://hlinksldjump" highlightClick="1"/>
          </p:cNvPr>
          <p:cNvSpPr>
            <a:spLocks noChangeArrowheads="1"/>
          </p:cNvSpPr>
          <p:nvPr/>
        </p:nvSpPr>
        <p:spPr bwMode="auto">
          <a:xfrm>
            <a:off x="7772400" y="6096000"/>
            <a:ext cx="762000" cy="533400"/>
          </a:xfrm>
          <a:prstGeom prst="actionButtonForwardNext">
            <a:avLst/>
          </a:prstGeom>
          <a:solidFill>
            <a:schemeClr val="accent1"/>
          </a:solidFill>
          <a:ln w="9525">
            <a:solidFill>
              <a:schemeClr val="tx1"/>
            </a:solidFill>
            <a:miter lim="800000"/>
            <a:headEnd/>
            <a:tailEnd/>
          </a:ln>
          <a:effectLst/>
        </p:spPr>
        <p:txBody>
          <a:bodyPr wrap="none" anchor="ctr"/>
          <a:lstStyle/>
          <a:p>
            <a:endParaRPr lang="ru-RU"/>
          </a:p>
        </p:txBody>
      </p:sp>
      <p:pic>
        <p:nvPicPr>
          <p:cNvPr id="6146" name="Picture 2" descr="C:\Users\USER\Desktop\iwashi_no_kanro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420887"/>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0"/>
                                  </p:iterate>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75" fill="hold"/>
                                        <p:tgtEl>
                                          <p:spTgt spid="20482"/>
                                        </p:tgtEl>
                                        <p:attrNameLst>
                                          <p:attrName>ppt_x</p:attrName>
                                        </p:attrNameLst>
                                      </p:cBhvr>
                                      <p:tavLst>
                                        <p:tav tm="0">
                                          <p:val>
                                            <p:strVal val="#ppt_x"/>
                                          </p:val>
                                        </p:tav>
                                        <p:tav tm="100000">
                                          <p:val>
                                            <p:strVal val="#ppt_x"/>
                                          </p:val>
                                        </p:tav>
                                      </p:tavLst>
                                    </p:anim>
                                    <p:anim calcmode="lin" valueType="num">
                                      <p:cBhvr additive="base">
                                        <p:cTn id="8" dur="75" fill="hold"/>
                                        <p:tgtEl>
                                          <p:spTgt spid="20482"/>
                                        </p:tgtEl>
                                        <p:attrNameLst>
                                          <p:attrName>ppt_y</p:attrName>
                                        </p:attrNameLst>
                                      </p:cBhvr>
                                      <p:tavLst>
                                        <p:tav tm="0">
                                          <p:val>
                                            <p:strVal val="0-#ppt_h/2"/>
                                          </p:val>
                                        </p:tav>
                                        <p:tav tm="100000">
                                          <p:val>
                                            <p:strVal val="#ppt_y"/>
                                          </p:val>
                                        </p:tav>
                                      </p:tavLst>
                                    </p:anim>
                                  </p:childTnLst>
                                </p:cTn>
                              </p:par>
                            </p:childTnLst>
                          </p:cTn>
                        </p:par>
                        <p:par>
                          <p:cTn id="9" fill="hold">
                            <p:stCondLst>
                              <p:cond delay="1275"/>
                            </p:stCondLst>
                            <p:childTnLst>
                              <p:par>
                                <p:cTn id="10" presetID="2" presetClass="entr" presetSubtype="6" fill="hold" grpId="0" nodeType="afterEffect">
                                  <p:stCondLst>
                                    <p:cond delay="0"/>
                                  </p:stCondLst>
                                  <p:iterate type="lt">
                                    <p:tmPct val="100000"/>
                                  </p:iterate>
                                  <p:childTnLst>
                                    <p:set>
                                      <p:cBhvr>
                                        <p:cTn id="11" dur="1" fill="hold">
                                          <p:stCondLst>
                                            <p:cond delay="0"/>
                                          </p:stCondLst>
                                        </p:cTn>
                                        <p:tgtEl>
                                          <p:spTgt spid="20484"/>
                                        </p:tgtEl>
                                        <p:attrNameLst>
                                          <p:attrName>style.visibility</p:attrName>
                                        </p:attrNameLst>
                                      </p:cBhvr>
                                      <p:to>
                                        <p:strVal val="visible"/>
                                      </p:to>
                                    </p:set>
                                    <p:anim calcmode="lin" valueType="num">
                                      <p:cBhvr additive="base">
                                        <p:cTn id="12" dur="75" fill="hold"/>
                                        <p:tgtEl>
                                          <p:spTgt spid="20484"/>
                                        </p:tgtEl>
                                        <p:attrNameLst>
                                          <p:attrName>ppt_x</p:attrName>
                                        </p:attrNameLst>
                                      </p:cBhvr>
                                      <p:tavLst>
                                        <p:tav tm="0">
                                          <p:val>
                                            <p:strVal val="1+#ppt_w/2"/>
                                          </p:val>
                                        </p:tav>
                                        <p:tav tm="100000">
                                          <p:val>
                                            <p:strVal val="#ppt_x"/>
                                          </p:val>
                                        </p:tav>
                                      </p:tavLst>
                                    </p:anim>
                                    <p:anim calcmode="lin" valueType="num">
                                      <p:cBhvr additive="base">
                                        <p:cTn id="13" dur="75" fill="hold"/>
                                        <p:tgtEl>
                                          <p:spTgt spid="20484"/>
                                        </p:tgtEl>
                                        <p:attrNameLst>
                                          <p:attrName>ppt_y</p:attrName>
                                        </p:attrNameLst>
                                      </p:cBhvr>
                                      <p:tavLst>
                                        <p:tav tm="0">
                                          <p:val>
                                            <p:strVal val="1+#ppt_h/2"/>
                                          </p:val>
                                        </p:tav>
                                        <p:tav tm="100000">
                                          <p:val>
                                            <p:strVal val="#ppt_y"/>
                                          </p:val>
                                        </p:tav>
                                      </p:tavLst>
                                    </p:anim>
                                  </p:childTnLst>
                                </p:cTn>
                              </p:par>
                            </p:childTnLst>
                          </p:cTn>
                        </p:par>
                        <p:par>
                          <p:cTn id="14" fill="hold">
                            <p:stCondLst>
                              <p:cond delay="2100"/>
                            </p:stCondLst>
                            <p:childTnLst>
                              <p:par>
                                <p:cTn id="15" presetID="3" presetClass="entr" presetSubtype="5" fill="hold" grpId="0" nodeType="after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blinds(vertical)">
                                      <p:cBhvr>
                                        <p:cTn id="1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4" grpId="0" autoUpdateAnimBg="0"/>
      <p:bldP spid="2048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5800" y="548680"/>
            <a:ext cx="7848600" cy="762000"/>
          </a:xfrm>
          <a:prstGeom prst="rect">
            <a:avLst/>
          </a:prstGeom>
          <a:noFill/>
          <a:ln w="9525">
            <a:noFill/>
            <a:miter lim="800000"/>
            <a:headEnd/>
            <a:tailEnd/>
          </a:ln>
          <a:effectLst/>
        </p:spPr>
        <p:txBody>
          <a:bodyPr>
            <a:spAutoFit/>
          </a:bodyPr>
          <a:lstStyle/>
          <a:p>
            <a:pPr algn="ctr">
              <a:spcBef>
                <a:spcPct val="50000"/>
              </a:spcBef>
            </a:pPr>
            <a:r>
              <a:rPr lang="en-US" sz="4400" dirty="0">
                <a:solidFill>
                  <a:schemeClr val="tx2"/>
                </a:solidFill>
              </a:rPr>
              <a:t>SABA-BUT teriyaki</a:t>
            </a:r>
            <a:endParaRPr lang="ru-RU" sz="4400" dirty="0">
              <a:solidFill>
                <a:schemeClr val="tx2"/>
              </a:solidFill>
            </a:endParaRPr>
          </a:p>
        </p:txBody>
      </p:sp>
      <p:sp>
        <p:nvSpPr>
          <p:cNvPr id="23555" name="Text Box 3"/>
          <p:cNvSpPr txBox="1">
            <a:spLocks noChangeArrowheads="1"/>
          </p:cNvSpPr>
          <p:nvPr/>
        </p:nvSpPr>
        <p:spPr bwMode="auto">
          <a:xfrm>
            <a:off x="1341537" y="1461140"/>
            <a:ext cx="6858000" cy="579438"/>
          </a:xfrm>
          <a:prstGeom prst="rect">
            <a:avLst/>
          </a:prstGeom>
          <a:noFill/>
          <a:ln w="9525">
            <a:noFill/>
            <a:miter lim="800000"/>
            <a:headEnd/>
            <a:tailEnd/>
          </a:ln>
          <a:effectLst/>
        </p:spPr>
        <p:txBody>
          <a:bodyPr>
            <a:spAutoFit/>
          </a:bodyPr>
          <a:lstStyle/>
          <a:p>
            <a:pPr algn="ctr">
              <a:spcBef>
                <a:spcPct val="50000"/>
              </a:spcBef>
            </a:pPr>
            <a:r>
              <a:rPr lang="en-US" dirty="0"/>
              <a:t>Roasted mackerel</a:t>
            </a:r>
            <a:endParaRPr lang="ru-RU" dirty="0"/>
          </a:p>
        </p:txBody>
      </p:sp>
      <p:sp>
        <p:nvSpPr>
          <p:cNvPr id="23556" name="Text Box 4"/>
          <p:cNvSpPr txBox="1">
            <a:spLocks noChangeArrowheads="1"/>
          </p:cNvSpPr>
          <p:nvPr/>
        </p:nvSpPr>
        <p:spPr bwMode="auto">
          <a:xfrm>
            <a:off x="107504" y="2061150"/>
            <a:ext cx="4248472" cy="4339650"/>
          </a:xfrm>
          <a:prstGeom prst="rect">
            <a:avLst/>
          </a:prstGeom>
          <a:noFill/>
          <a:ln w="9525">
            <a:noFill/>
            <a:miter lim="800000"/>
            <a:headEnd/>
            <a:tailEnd/>
          </a:ln>
          <a:effectLst/>
        </p:spPr>
        <p:txBody>
          <a:bodyPr wrap="square">
            <a:spAutoFit/>
          </a:bodyPr>
          <a:lstStyle/>
          <a:p>
            <a:pPr>
              <a:spcBef>
                <a:spcPct val="50000"/>
              </a:spcBef>
            </a:pPr>
            <a:r>
              <a:rPr lang="en-US" sz="2400" dirty="0">
                <a:solidFill>
                  <a:schemeClr val="tx2"/>
                </a:solidFill>
              </a:rPr>
              <a:t>Mackerel (fillet) - 4 pieces </a:t>
            </a:r>
          </a:p>
          <a:p>
            <a:pPr>
              <a:spcBef>
                <a:spcPct val="50000"/>
              </a:spcBef>
            </a:pPr>
            <a:r>
              <a:rPr lang="en-US" sz="2400" dirty="0"/>
              <a:t>Lemon - 1 pc. </a:t>
            </a:r>
          </a:p>
          <a:p>
            <a:pPr>
              <a:spcBef>
                <a:spcPct val="50000"/>
              </a:spcBef>
            </a:pPr>
            <a:r>
              <a:rPr lang="en-US" sz="2400" dirty="0">
                <a:solidFill>
                  <a:schemeClr val="tx2"/>
                </a:solidFill>
              </a:rPr>
              <a:t>Daikon - 1 pc </a:t>
            </a:r>
          </a:p>
          <a:p>
            <a:pPr>
              <a:spcBef>
                <a:spcPct val="50000"/>
              </a:spcBef>
            </a:pPr>
            <a:r>
              <a:rPr lang="en-US" sz="2400" dirty="0"/>
              <a:t>For the sauce: </a:t>
            </a:r>
          </a:p>
          <a:p>
            <a:pPr>
              <a:spcBef>
                <a:spcPct val="50000"/>
              </a:spcBef>
            </a:pPr>
            <a:r>
              <a:rPr lang="en-US" sz="2400" dirty="0" err="1">
                <a:solidFill>
                  <a:schemeClr val="tx2"/>
                </a:solidFill>
              </a:rPr>
              <a:t>Shoyu</a:t>
            </a:r>
            <a:r>
              <a:rPr lang="en-US" sz="2400" dirty="0">
                <a:solidFill>
                  <a:schemeClr val="tx2"/>
                </a:solidFill>
              </a:rPr>
              <a:t> - 1 \ 4 cup </a:t>
            </a:r>
          </a:p>
          <a:p>
            <a:pPr>
              <a:spcBef>
                <a:spcPct val="50000"/>
              </a:spcBef>
            </a:pPr>
            <a:r>
              <a:rPr lang="en-US" sz="2400" dirty="0"/>
              <a:t>Dessert wine - 1 \ 4 cup </a:t>
            </a:r>
          </a:p>
          <a:p>
            <a:pPr>
              <a:spcBef>
                <a:spcPct val="50000"/>
              </a:spcBef>
            </a:pPr>
            <a:r>
              <a:rPr lang="en-US" sz="2400" dirty="0">
                <a:solidFill>
                  <a:schemeClr val="tx2"/>
                </a:solidFill>
              </a:rPr>
              <a:t>Sugar - 1 tbsp. spoon </a:t>
            </a:r>
          </a:p>
          <a:p>
            <a:pPr>
              <a:spcBef>
                <a:spcPct val="50000"/>
              </a:spcBef>
            </a:pPr>
            <a:r>
              <a:rPr lang="en-US" sz="2400" dirty="0"/>
              <a:t>Grated ginger - 1 \ 2 tbsp. spoons</a:t>
            </a:r>
            <a:endParaRPr lang="ru-RU" sz="2400" dirty="0"/>
          </a:p>
        </p:txBody>
      </p:sp>
      <p:sp>
        <p:nvSpPr>
          <p:cNvPr id="23559" name="AutoShape 7">
            <a:hlinkClick r:id="rId2" action="ppaction://hlinksldjump" highlightClick="1"/>
          </p:cNvPr>
          <p:cNvSpPr>
            <a:spLocks noChangeArrowheads="1"/>
          </p:cNvSpPr>
          <p:nvPr/>
        </p:nvSpPr>
        <p:spPr bwMode="auto">
          <a:xfrm>
            <a:off x="7924800" y="6172200"/>
            <a:ext cx="609600" cy="457200"/>
          </a:xfrm>
          <a:prstGeom prst="actionButtonForwardNext">
            <a:avLst/>
          </a:prstGeom>
          <a:solidFill>
            <a:schemeClr val="accent1"/>
          </a:solidFill>
          <a:ln w="9525">
            <a:solidFill>
              <a:schemeClr val="tx1"/>
            </a:solidFill>
            <a:miter lim="800000"/>
            <a:headEnd/>
            <a:tailEnd/>
          </a:ln>
          <a:effectLst/>
        </p:spPr>
        <p:txBody>
          <a:bodyPr wrap="none" anchor="ctr"/>
          <a:lstStyle/>
          <a:p>
            <a:endParaRPr lang="ru-RU"/>
          </a:p>
        </p:txBody>
      </p:sp>
      <p:pic>
        <p:nvPicPr>
          <p:cNvPr id="7170" name="Picture 2" descr="C:\Users\USER\Desktop\1-November-Teriyaki-Sa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204864"/>
            <a:ext cx="4538464" cy="3714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23555"/>
                                        </p:tgtEl>
                                        <p:attrNameLst>
                                          <p:attrName>style.visibility</p:attrName>
                                        </p:attrNameLst>
                                      </p:cBhvr>
                                      <p:to>
                                        <p:strVal val="visible"/>
                                      </p:to>
                                    </p:set>
                                    <p:anim calcmode="lin" valueType="num">
                                      <p:cBhvr additive="base">
                                        <p:cTn id="12" dur="500" fill="hold"/>
                                        <p:tgtEl>
                                          <p:spTgt spid="23555"/>
                                        </p:tgtEl>
                                        <p:attrNameLst>
                                          <p:attrName>ppt_x</p:attrName>
                                        </p:attrNameLst>
                                      </p:cBhvr>
                                      <p:tavLst>
                                        <p:tav tm="0">
                                          <p:val>
                                            <p:strVal val="1+#ppt_w/2"/>
                                          </p:val>
                                        </p:tav>
                                        <p:tav tm="100000">
                                          <p:val>
                                            <p:strVal val="#ppt_x"/>
                                          </p:val>
                                        </p:tav>
                                      </p:tavLst>
                                    </p:anim>
                                    <p:anim calcmode="lin" valueType="num">
                                      <p:cBhvr additive="base">
                                        <p:cTn id="13" dur="500" fill="hold"/>
                                        <p:tgtEl>
                                          <p:spTgt spid="2355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5" fill="hold" grpId="0" nodeType="after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blinds(vertical)">
                                      <p:cBhvr>
                                        <p:cTn id="1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P spid="2355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755576" y="1268760"/>
            <a:ext cx="7848600" cy="1569660"/>
          </a:xfrm>
          <a:prstGeom prst="rect">
            <a:avLst/>
          </a:prstGeom>
          <a:noFill/>
          <a:ln w="9525">
            <a:noFill/>
            <a:miter lim="800000"/>
            <a:headEnd/>
            <a:tailEnd/>
          </a:ln>
          <a:effectLst/>
        </p:spPr>
        <p:txBody>
          <a:bodyPr>
            <a:spAutoFit/>
          </a:bodyPr>
          <a:lstStyle/>
          <a:p>
            <a:pPr algn="just">
              <a:spcBef>
                <a:spcPct val="50000"/>
              </a:spcBef>
            </a:pPr>
            <a:r>
              <a:rPr lang="en-US" sz="2400" dirty="0">
                <a:solidFill>
                  <a:schemeClr val="tx2"/>
                </a:solidFill>
              </a:rPr>
              <a:t>Rinse and dry the mackerel fillets. Prepare the sauce by mixing all the ingredients and lay the fish fillets in it for 20 minutes. Then fry on the grill grate. Serve with lemon slices and grated daikon.</a:t>
            </a:r>
            <a:endParaRPr lang="ru-RU" sz="2400" dirty="0">
              <a:solidFill>
                <a:schemeClr val="tx2"/>
              </a:solidFill>
            </a:endParaRPr>
          </a:p>
        </p:txBody>
      </p:sp>
      <p:sp>
        <p:nvSpPr>
          <p:cNvPr id="24585" name="AutoShape 9">
            <a:hlinkClick r:id="rId2" action="ppaction://hlinksldjump" highlightClick="1"/>
          </p:cNvPr>
          <p:cNvSpPr>
            <a:spLocks noChangeArrowheads="1"/>
          </p:cNvSpPr>
          <p:nvPr/>
        </p:nvSpPr>
        <p:spPr bwMode="auto">
          <a:xfrm>
            <a:off x="7848600" y="6019800"/>
            <a:ext cx="609600" cy="533400"/>
          </a:xfrm>
          <a:prstGeom prst="actionButtonHome">
            <a:avLst/>
          </a:prstGeom>
          <a:solidFill>
            <a:schemeClr val="accent1"/>
          </a:solidFill>
          <a:ln w="9525">
            <a:solidFill>
              <a:schemeClr val="tx1"/>
            </a:solid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vertical)">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9552" y="476672"/>
            <a:ext cx="8077200" cy="1938992"/>
          </a:xfrm>
          <a:prstGeom prst="rect">
            <a:avLst/>
          </a:prstGeom>
          <a:noFill/>
          <a:ln w="9525">
            <a:noFill/>
            <a:miter lim="800000"/>
            <a:headEnd/>
            <a:tailEnd/>
          </a:ln>
          <a:effectLst/>
        </p:spPr>
        <p:txBody>
          <a:bodyPr>
            <a:spAutoFit/>
          </a:bodyPr>
          <a:lstStyle/>
          <a:p>
            <a:pPr algn="just">
              <a:spcBef>
                <a:spcPct val="50000"/>
              </a:spcBef>
            </a:pPr>
            <a:r>
              <a:rPr lang="en-US" sz="2400" dirty="0">
                <a:solidFill>
                  <a:schemeClr val="tx2"/>
                </a:solidFill>
              </a:rPr>
              <a:t>To cut each fish into two pieces of loin. They put </a:t>
            </a:r>
            <a:r>
              <a:rPr lang="en-US" sz="2400" dirty="0" err="1">
                <a:solidFill>
                  <a:schemeClr val="tx2"/>
                </a:solidFill>
              </a:rPr>
              <a:t>shiso</a:t>
            </a:r>
            <a:r>
              <a:rPr lang="en-US" sz="2400" dirty="0">
                <a:solidFill>
                  <a:schemeClr val="tx2"/>
                </a:solidFill>
              </a:rPr>
              <a:t> leaves, slices of green pepper and celery purified. Fold each piece of fish with vegetables in a roll, starting from the tail. Fasten with a thin wooden stick or toothpick. Sprinkle starch and frying in oil well.</a:t>
            </a:r>
            <a:endParaRPr lang="ru-RU" sz="2400" dirty="0">
              <a:solidFill>
                <a:schemeClr val="tx2"/>
              </a:solidFill>
            </a:endParaRPr>
          </a:p>
        </p:txBody>
      </p:sp>
      <p:pic>
        <p:nvPicPr>
          <p:cNvPr id="25605" name="Picture 5" descr="C:\Documents and Settings\site401\Мои документы\Мои рисунки\food002.jpg"/>
          <p:cNvPicPr>
            <a:picLocks noChangeAspect="1" noChangeArrowheads="1"/>
          </p:cNvPicPr>
          <p:nvPr/>
        </p:nvPicPr>
        <p:blipFill>
          <a:blip r:embed="rId2" cstate="print"/>
          <a:srcRect/>
          <a:stretch>
            <a:fillRect/>
          </a:stretch>
        </p:blipFill>
        <p:spPr bwMode="auto">
          <a:xfrm>
            <a:off x="1552630" y="3068960"/>
            <a:ext cx="5943600" cy="3352800"/>
          </a:xfrm>
          <a:prstGeom prst="rect">
            <a:avLst/>
          </a:prstGeom>
          <a:noFill/>
        </p:spPr>
      </p:pic>
      <p:sp>
        <p:nvSpPr>
          <p:cNvPr id="25610" name="AutoShape 10">
            <a:hlinkClick r:id="rId3" action="ppaction://hlinksldjump" highlightClick="1"/>
          </p:cNvPr>
          <p:cNvSpPr>
            <a:spLocks noChangeArrowheads="1"/>
          </p:cNvSpPr>
          <p:nvPr/>
        </p:nvSpPr>
        <p:spPr bwMode="auto">
          <a:xfrm>
            <a:off x="8001000" y="5791200"/>
            <a:ext cx="738188" cy="738188"/>
          </a:xfrm>
          <a:prstGeom prst="actionButtonHome">
            <a:avLst/>
          </a:prstGeom>
          <a:solidFill>
            <a:schemeClr val="accent1"/>
          </a:solidFill>
          <a:ln w="9525">
            <a:solidFill>
              <a:schemeClr val="tx1"/>
            </a:solid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vertical)">
                                      <p:cBhvr>
                                        <p:cTn id="7" dur="500"/>
                                        <p:tgtEl>
                                          <p:spTgt spid="25602"/>
                                        </p:tgtEl>
                                      </p:cBhvr>
                                    </p:animEffect>
                                  </p:childTnLst>
                                </p:cTn>
                              </p:par>
                            </p:childTnLst>
                          </p:cTn>
                        </p:par>
                        <p:par>
                          <p:cTn id="8" fill="hold">
                            <p:stCondLst>
                              <p:cond delay="500"/>
                            </p:stCondLst>
                            <p:childTnLst>
                              <p:par>
                                <p:cTn id="9" presetID="2" presetClass="entr" presetSubtype="6" fill="hold" nodeType="afterEffect">
                                  <p:stCondLst>
                                    <p:cond delay="0"/>
                                  </p:stCondLst>
                                  <p:childTnLst>
                                    <p:set>
                                      <p:cBhvr>
                                        <p:cTn id="10" dur="1" fill="hold">
                                          <p:stCondLst>
                                            <p:cond delay="0"/>
                                          </p:stCondLst>
                                        </p:cTn>
                                        <p:tgtEl>
                                          <p:spTgt spid="25605"/>
                                        </p:tgtEl>
                                        <p:attrNameLst>
                                          <p:attrName>style.visibility</p:attrName>
                                        </p:attrNameLst>
                                      </p:cBhvr>
                                      <p:to>
                                        <p:strVal val="visible"/>
                                      </p:to>
                                    </p:set>
                                    <p:anim calcmode="lin" valueType="num">
                                      <p:cBhvr additive="base">
                                        <p:cTn id="11" dur="500" fill="hold"/>
                                        <p:tgtEl>
                                          <p:spTgt spid="25605"/>
                                        </p:tgtEl>
                                        <p:attrNameLst>
                                          <p:attrName>ppt_x</p:attrName>
                                        </p:attrNameLst>
                                      </p:cBhvr>
                                      <p:tavLst>
                                        <p:tav tm="0">
                                          <p:val>
                                            <p:strVal val="1+#ppt_w/2"/>
                                          </p:val>
                                        </p:tav>
                                        <p:tav tm="100000">
                                          <p:val>
                                            <p:strVal val="#ppt_x"/>
                                          </p:val>
                                        </p:tav>
                                      </p:tavLst>
                                    </p:anim>
                                    <p:anim calcmode="lin" valueType="num">
                                      <p:cBhvr additive="base">
                                        <p:cTn id="12"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90756" y="1371600"/>
            <a:ext cx="8077200" cy="461665"/>
          </a:xfrm>
          <a:prstGeom prst="rect">
            <a:avLst/>
          </a:prstGeom>
          <a:noFill/>
          <a:ln w="9525">
            <a:noFill/>
            <a:miter lim="800000"/>
            <a:headEnd/>
            <a:tailEnd/>
          </a:ln>
          <a:effectLst/>
        </p:spPr>
        <p:txBody>
          <a:bodyPr>
            <a:spAutoFit/>
          </a:bodyPr>
          <a:lstStyle/>
          <a:p>
            <a:pPr>
              <a:spcBef>
                <a:spcPct val="50000"/>
              </a:spcBef>
            </a:pPr>
            <a:r>
              <a:rPr lang="en-US" sz="2400" i="1" dirty="0"/>
              <a:t>Basis soups - </a:t>
            </a:r>
            <a:r>
              <a:rPr lang="en-US" sz="2400" i="1" dirty="0" err="1"/>
              <a:t>dashi</a:t>
            </a:r>
            <a:r>
              <a:rPr lang="en-US" sz="2400" i="1" dirty="0"/>
              <a:t> broth, prepared on the basis of seaweed.</a:t>
            </a:r>
            <a:endParaRPr lang="ru-RU" sz="2400" i="1" dirty="0"/>
          </a:p>
        </p:txBody>
      </p:sp>
      <p:sp>
        <p:nvSpPr>
          <p:cNvPr id="27651" name="Text Box 3"/>
          <p:cNvSpPr txBox="1">
            <a:spLocks noChangeArrowheads="1"/>
          </p:cNvSpPr>
          <p:nvPr/>
        </p:nvSpPr>
        <p:spPr bwMode="auto">
          <a:xfrm>
            <a:off x="490756" y="2514600"/>
            <a:ext cx="6248400" cy="1323439"/>
          </a:xfrm>
          <a:prstGeom prst="rect">
            <a:avLst/>
          </a:prstGeom>
          <a:noFill/>
          <a:ln w="9525">
            <a:noFill/>
            <a:miter lim="800000"/>
            <a:headEnd/>
            <a:tailEnd/>
          </a:ln>
          <a:effectLst/>
        </p:spPr>
        <p:txBody>
          <a:bodyPr>
            <a:spAutoFit/>
          </a:bodyPr>
          <a:lstStyle/>
          <a:p>
            <a:pPr>
              <a:spcBef>
                <a:spcPct val="50000"/>
              </a:spcBef>
              <a:buFontTx/>
              <a:buChar char="•"/>
            </a:pPr>
            <a:r>
              <a:rPr lang="en-US" dirty="0" err="1">
                <a:solidFill>
                  <a:schemeClr val="tx2"/>
                </a:solidFill>
              </a:rPr>
              <a:t>Suimono</a:t>
            </a:r>
            <a:r>
              <a:rPr lang="en-US" dirty="0">
                <a:solidFill>
                  <a:schemeClr val="tx2"/>
                </a:solidFill>
              </a:rPr>
              <a:t> </a:t>
            </a:r>
          </a:p>
          <a:p>
            <a:pPr>
              <a:spcBef>
                <a:spcPct val="50000"/>
              </a:spcBef>
              <a:buFontTx/>
              <a:buChar char="•"/>
            </a:pPr>
            <a:r>
              <a:rPr lang="en-US" dirty="0">
                <a:solidFill>
                  <a:schemeClr val="tx2"/>
                </a:solidFill>
              </a:rPr>
              <a:t>Tori then </a:t>
            </a:r>
            <a:r>
              <a:rPr lang="en-US" dirty="0" err="1" smtClean="0">
                <a:solidFill>
                  <a:schemeClr val="tx2"/>
                </a:solidFill>
              </a:rPr>
              <a:t>horenso</a:t>
            </a:r>
            <a:r>
              <a:rPr lang="en-US" dirty="0" smtClean="0">
                <a:solidFill>
                  <a:schemeClr val="tx2"/>
                </a:solidFill>
              </a:rPr>
              <a:t>-but </a:t>
            </a:r>
            <a:r>
              <a:rPr lang="en-US" dirty="0" err="1">
                <a:solidFill>
                  <a:schemeClr val="tx2"/>
                </a:solidFill>
              </a:rPr>
              <a:t>suimono</a:t>
            </a:r>
            <a:endParaRPr lang="ru-RU" dirty="0">
              <a:solidFill>
                <a:schemeClr val="tx2"/>
              </a:solidFill>
            </a:endParaRPr>
          </a:p>
        </p:txBody>
      </p:sp>
      <p:sp>
        <p:nvSpPr>
          <p:cNvPr id="27652" name="Text Box 4"/>
          <p:cNvSpPr txBox="1">
            <a:spLocks noChangeArrowheads="1"/>
          </p:cNvSpPr>
          <p:nvPr/>
        </p:nvSpPr>
        <p:spPr bwMode="auto">
          <a:xfrm>
            <a:off x="914400" y="228600"/>
            <a:ext cx="7315200" cy="762000"/>
          </a:xfrm>
          <a:prstGeom prst="rect">
            <a:avLst/>
          </a:prstGeom>
          <a:noFill/>
          <a:ln w="9525">
            <a:noFill/>
            <a:miter lim="800000"/>
            <a:headEnd/>
            <a:tailEnd/>
          </a:ln>
          <a:effectLst/>
        </p:spPr>
        <p:txBody>
          <a:bodyPr>
            <a:spAutoFit/>
          </a:bodyPr>
          <a:lstStyle/>
          <a:p>
            <a:pPr algn="ctr">
              <a:spcBef>
                <a:spcPct val="50000"/>
              </a:spcBef>
            </a:pPr>
            <a:r>
              <a:rPr lang="en-US" sz="4400" i="1" dirty="0">
                <a:solidFill>
                  <a:schemeClr val="tx2"/>
                </a:solidFill>
              </a:rPr>
              <a:t>Soups</a:t>
            </a:r>
            <a:endParaRPr lang="ru-RU" sz="4400" i="1" dirty="0">
              <a:solidFill>
                <a:schemeClr val="tx2"/>
              </a:solidFill>
            </a:endParaRPr>
          </a:p>
        </p:txBody>
      </p:sp>
      <p:pic>
        <p:nvPicPr>
          <p:cNvPr id="27653" name="Picture 5" descr="C:\Documents and Settings\site402\Мои документы\Мои рисунки\cookguy11.gif"/>
          <p:cNvPicPr>
            <a:picLocks noChangeAspect="1" noChangeArrowheads="1"/>
          </p:cNvPicPr>
          <p:nvPr/>
        </p:nvPicPr>
        <p:blipFill>
          <a:blip r:embed="rId2" cstate="print"/>
          <a:srcRect/>
          <a:stretch>
            <a:fillRect/>
          </a:stretch>
        </p:blipFill>
        <p:spPr bwMode="auto">
          <a:xfrm>
            <a:off x="5148262" y="4000500"/>
            <a:ext cx="3995738" cy="2857500"/>
          </a:xfrm>
          <a:prstGeom prst="rect">
            <a:avLst/>
          </a:prstGeom>
          <a:noFill/>
        </p:spPr>
      </p:pic>
      <p:sp>
        <p:nvSpPr>
          <p:cNvPr id="27654" name="AutoShape 6">
            <a:hlinkClick r:id="rId3" action="ppaction://hlinksldjump" highlightClick="1"/>
          </p:cNvPr>
          <p:cNvSpPr>
            <a:spLocks noChangeArrowheads="1"/>
          </p:cNvSpPr>
          <p:nvPr/>
        </p:nvSpPr>
        <p:spPr bwMode="auto">
          <a:xfrm>
            <a:off x="457200" y="5943600"/>
            <a:ext cx="685800" cy="533400"/>
          </a:xfrm>
          <a:prstGeom prst="actionButtonForwardNext">
            <a:avLst/>
          </a:prstGeom>
          <a:solidFill>
            <a:schemeClr val="accent1"/>
          </a:solidFill>
          <a:ln w="9525">
            <a:solidFill>
              <a:schemeClr val="tx1"/>
            </a:solid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0"/>
                                  </p:iterate>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75" fill="hold"/>
                                        <p:tgtEl>
                                          <p:spTgt spid="27652"/>
                                        </p:tgtEl>
                                        <p:attrNameLst>
                                          <p:attrName>ppt_x</p:attrName>
                                        </p:attrNameLst>
                                      </p:cBhvr>
                                      <p:tavLst>
                                        <p:tav tm="0">
                                          <p:val>
                                            <p:strVal val="#ppt_x"/>
                                          </p:val>
                                        </p:tav>
                                        <p:tav tm="100000">
                                          <p:val>
                                            <p:strVal val="#ppt_x"/>
                                          </p:val>
                                        </p:tav>
                                      </p:tavLst>
                                    </p:anim>
                                    <p:anim calcmode="lin" valueType="num">
                                      <p:cBhvr additive="base">
                                        <p:cTn id="8" dur="75" fill="hold"/>
                                        <p:tgtEl>
                                          <p:spTgt spid="27652"/>
                                        </p:tgtEl>
                                        <p:attrNameLst>
                                          <p:attrName>ppt_y</p:attrName>
                                        </p:attrNameLst>
                                      </p:cBhvr>
                                      <p:tavLst>
                                        <p:tav tm="0">
                                          <p:val>
                                            <p:strVal val="0-#ppt_h/2"/>
                                          </p:val>
                                        </p:tav>
                                        <p:tav tm="100000">
                                          <p:val>
                                            <p:strVal val="#ppt_y"/>
                                          </p:val>
                                        </p:tav>
                                      </p:tavLst>
                                    </p:anim>
                                  </p:childTnLst>
                                </p:cTn>
                              </p:par>
                            </p:childTnLst>
                          </p:cTn>
                        </p:par>
                        <p:par>
                          <p:cTn id="9" fill="hold">
                            <p:stCondLst>
                              <p:cond delay="375"/>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27650"/>
                                        </p:tgtEl>
                                        <p:attrNameLst>
                                          <p:attrName>style.visibility</p:attrName>
                                        </p:attrNameLst>
                                      </p:cBhvr>
                                      <p:to>
                                        <p:strVal val="visible"/>
                                      </p:to>
                                    </p:set>
                                    <p:anim calcmode="lin" valueType="num">
                                      <p:cBhvr additive="base">
                                        <p:cTn id="12" dur="300" fill="hold"/>
                                        <p:tgtEl>
                                          <p:spTgt spid="27650"/>
                                        </p:tgtEl>
                                        <p:attrNameLst>
                                          <p:attrName>ppt_x</p:attrName>
                                        </p:attrNameLst>
                                      </p:cBhvr>
                                      <p:tavLst>
                                        <p:tav tm="0">
                                          <p:val>
                                            <p:strVal val="#ppt_x"/>
                                          </p:val>
                                        </p:tav>
                                        <p:tav tm="100000">
                                          <p:val>
                                            <p:strVal val="#ppt_x"/>
                                          </p:val>
                                        </p:tav>
                                      </p:tavLst>
                                    </p:anim>
                                    <p:anim calcmode="lin" valueType="num">
                                      <p:cBhvr additive="base">
                                        <p:cTn id="13" dur="300" fill="hold"/>
                                        <p:tgtEl>
                                          <p:spTgt spid="27650"/>
                                        </p:tgtEl>
                                        <p:attrNameLst>
                                          <p:attrName>ppt_y</p:attrName>
                                        </p:attrNameLst>
                                      </p:cBhvr>
                                      <p:tavLst>
                                        <p:tav tm="0">
                                          <p:val>
                                            <p:strVal val="0-#ppt_h/2"/>
                                          </p:val>
                                        </p:tav>
                                        <p:tav tm="100000">
                                          <p:val>
                                            <p:strVal val="#ppt_y"/>
                                          </p:val>
                                        </p:tav>
                                      </p:tavLst>
                                    </p:anim>
                                  </p:childTnLst>
                                </p:cTn>
                              </p:par>
                            </p:childTnLst>
                          </p:cTn>
                        </p:par>
                        <p:par>
                          <p:cTn id="14" fill="hold">
                            <p:stCondLst>
                              <p:cond delay="4275"/>
                            </p:stCondLst>
                            <p:childTnLst>
                              <p:par>
                                <p:cTn id="15" presetID="2" presetClass="entr" presetSubtype="4" fill="hold" grpId="0" nodeType="afterEffect">
                                  <p:stCondLst>
                                    <p:cond delay="0"/>
                                  </p:stCondLst>
                                  <p:iterate type="wd">
                                    <p:tmPct val="100000"/>
                                  </p:iterate>
                                  <p:childTnLst>
                                    <p:set>
                                      <p:cBhvr>
                                        <p:cTn id="16" dur="1" fill="hold">
                                          <p:stCondLst>
                                            <p:cond delay="0"/>
                                          </p:stCondLst>
                                        </p:cTn>
                                        <p:tgtEl>
                                          <p:spTgt spid="27651"/>
                                        </p:tgtEl>
                                        <p:attrNameLst>
                                          <p:attrName>style.visibility</p:attrName>
                                        </p:attrNameLst>
                                      </p:cBhvr>
                                      <p:to>
                                        <p:strVal val="visible"/>
                                      </p:to>
                                    </p:set>
                                    <p:anim calcmode="lin" valueType="num">
                                      <p:cBhvr additive="base">
                                        <p:cTn id="17" dur="300" fill="hold"/>
                                        <p:tgtEl>
                                          <p:spTgt spid="27651"/>
                                        </p:tgtEl>
                                        <p:attrNameLst>
                                          <p:attrName>ppt_x</p:attrName>
                                        </p:attrNameLst>
                                      </p:cBhvr>
                                      <p:tavLst>
                                        <p:tav tm="0">
                                          <p:val>
                                            <p:strVal val="#ppt_x"/>
                                          </p:val>
                                        </p:tav>
                                        <p:tav tm="100000">
                                          <p:val>
                                            <p:strVal val="#ppt_x"/>
                                          </p:val>
                                        </p:tav>
                                      </p:tavLst>
                                    </p:anim>
                                    <p:anim calcmode="lin" valueType="num">
                                      <p:cBhvr additive="base">
                                        <p:cTn id="18" dur="300" fill="hold"/>
                                        <p:tgtEl>
                                          <p:spTgt spid="27651"/>
                                        </p:tgtEl>
                                        <p:attrNameLst>
                                          <p:attrName>ppt_y</p:attrName>
                                        </p:attrNameLst>
                                      </p:cBhvr>
                                      <p:tavLst>
                                        <p:tav tm="0">
                                          <p:val>
                                            <p:strVal val="1+#ppt_h/2"/>
                                          </p:val>
                                        </p:tav>
                                        <p:tav tm="100000">
                                          <p:val>
                                            <p:strVal val="#ppt_y"/>
                                          </p:val>
                                        </p:tav>
                                      </p:tavLst>
                                    </p:anim>
                                  </p:childTnLst>
                                </p:cTn>
                              </p:par>
                            </p:childTnLst>
                          </p:cTn>
                        </p:par>
                        <p:par>
                          <p:cTn id="19" fill="hold">
                            <p:stCondLst>
                              <p:cond delay="5775"/>
                            </p:stCondLst>
                            <p:childTnLst>
                              <p:par>
                                <p:cTn id="20" presetID="15" presetClass="entr" presetSubtype="0" fill="hold" nodeType="afterEffect">
                                  <p:stCondLst>
                                    <p:cond delay="0"/>
                                  </p:stCondLst>
                                  <p:childTnLst>
                                    <p:set>
                                      <p:cBhvr>
                                        <p:cTn id="21" dur="1" fill="hold">
                                          <p:stCondLst>
                                            <p:cond delay="0"/>
                                          </p:stCondLst>
                                        </p:cTn>
                                        <p:tgtEl>
                                          <p:spTgt spid="27653"/>
                                        </p:tgtEl>
                                        <p:attrNameLst>
                                          <p:attrName>style.visibility</p:attrName>
                                        </p:attrNameLst>
                                      </p:cBhvr>
                                      <p:to>
                                        <p:strVal val="visible"/>
                                      </p:to>
                                    </p:set>
                                    <p:anim calcmode="lin" valueType="num">
                                      <p:cBhvr>
                                        <p:cTn id="22" dur="1000" fill="hold"/>
                                        <p:tgtEl>
                                          <p:spTgt spid="27653"/>
                                        </p:tgtEl>
                                        <p:attrNameLst>
                                          <p:attrName>ppt_w</p:attrName>
                                        </p:attrNameLst>
                                      </p:cBhvr>
                                      <p:tavLst>
                                        <p:tav tm="0">
                                          <p:val>
                                            <p:fltVal val="0"/>
                                          </p:val>
                                        </p:tav>
                                        <p:tav tm="100000">
                                          <p:val>
                                            <p:strVal val="#ppt_w"/>
                                          </p:val>
                                        </p:tav>
                                      </p:tavLst>
                                    </p:anim>
                                    <p:anim calcmode="lin" valueType="num">
                                      <p:cBhvr>
                                        <p:cTn id="23" dur="1000" fill="hold"/>
                                        <p:tgtEl>
                                          <p:spTgt spid="27653"/>
                                        </p:tgtEl>
                                        <p:attrNameLst>
                                          <p:attrName>ppt_h</p:attrName>
                                        </p:attrNameLst>
                                      </p:cBhvr>
                                      <p:tavLst>
                                        <p:tav tm="0">
                                          <p:val>
                                            <p:fltVal val="0"/>
                                          </p:val>
                                        </p:tav>
                                        <p:tav tm="100000">
                                          <p:val>
                                            <p:strVal val="#ppt_h"/>
                                          </p:val>
                                        </p:tav>
                                      </p:tavLst>
                                    </p:anim>
                                    <p:anim calcmode="lin" valueType="num">
                                      <p:cBhvr>
                                        <p:cTn id="24" dur="1000" fill="hold"/>
                                        <p:tgtEl>
                                          <p:spTgt spid="27653"/>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765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autoUpdateAnimBg="0"/>
      <p:bldP spid="2765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1066800" y="1212806"/>
            <a:ext cx="7086600" cy="579438"/>
          </a:xfrm>
          <a:prstGeom prst="rect">
            <a:avLst/>
          </a:prstGeom>
          <a:noFill/>
          <a:ln w="9525">
            <a:noFill/>
            <a:miter lim="800000"/>
            <a:headEnd/>
            <a:tailEnd/>
          </a:ln>
          <a:effectLst/>
        </p:spPr>
        <p:txBody>
          <a:bodyPr>
            <a:spAutoFit/>
          </a:bodyPr>
          <a:lstStyle/>
          <a:p>
            <a:pPr algn="ctr">
              <a:spcBef>
                <a:spcPct val="50000"/>
              </a:spcBef>
            </a:pPr>
            <a:r>
              <a:rPr lang="en-US" dirty="0" smtClean="0"/>
              <a:t>Clear</a:t>
            </a:r>
            <a:r>
              <a:rPr lang="uk-UA" dirty="0" smtClean="0"/>
              <a:t> </a:t>
            </a:r>
            <a:r>
              <a:rPr lang="en-US" dirty="0" smtClean="0"/>
              <a:t>soup</a:t>
            </a:r>
            <a:endParaRPr lang="ru-RU" dirty="0"/>
          </a:p>
        </p:txBody>
      </p:sp>
      <p:sp>
        <p:nvSpPr>
          <p:cNvPr id="28676" name="Text Box 4"/>
          <p:cNvSpPr txBox="1">
            <a:spLocks noChangeArrowheads="1"/>
          </p:cNvSpPr>
          <p:nvPr/>
        </p:nvSpPr>
        <p:spPr bwMode="auto">
          <a:xfrm>
            <a:off x="2385120" y="424855"/>
            <a:ext cx="4648200" cy="762000"/>
          </a:xfrm>
          <a:prstGeom prst="rect">
            <a:avLst/>
          </a:prstGeom>
          <a:noFill/>
          <a:ln w="9525">
            <a:noFill/>
            <a:miter lim="800000"/>
            <a:headEnd/>
            <a:tailEnd/>
          </a:ln>
          <a:effectLst/>
        </p:spPr>
        <p:txBody>
          <a:bodyPr>
            <a:spAutoFit/>
          </a:bodyPr>
          <a:lstStyle/>
          <a:p>
            <a:pPr algn="ctr">
              <a:spcBef>
                <a:spcPct val="50000"/>
              </a:spcBef>
            </a:pPr>
            <a:r>
              <a:rPr lang="en-US" sz="4400" dirty="0" err="1">
                <a:solidFill>
                  <a:schemeClr val="tx2"/>
                </a:solidFill>
              </a:rPr>
              <a:t>Suimono</a:t>
            </a:r>
            <a:endParaRPr lang="ru-RU" sz="4400" dirty="0">
              <a:solidFill>
                <a:schemeClr val="tx2"/>
              </a:solidFill>
            </a:endParaRPr>
          </a:p>
        </p:txBody>
      </p:sp>
      <p:sp>
        <p:nvSpPr>
          <p:cNvPr id="28678" name="Text Box 6"/>
          <p:cNvSpPr txBox="1">
            <a:spLocks noChangeArrowheads="1"/>
          </p:cNvSpPr>
          <p:nvPr/>
        </p:nvSpPr>
        <p:spPr bwMode="auto">
          <a:xfrm>
            <a:off x="251520" y="2348880"/>
            <a:ext cx="4267200" cy="3231654"/>
          </a:xfrm>
          <a:prstGeom prst="rect">
            <a:avLst/>
          </a:prstGeom>
          <a:noFill/>
          <a:ln w="9525">
            <a:noFill/>
            <a:miter lim="800000"/>
            <a:headEnd/>
            <a:tailEnd/>
          </a:ln>
          <a:effectLst/>
        </p:spPr>
        <p:txBody>
          <a:bodyPr>
            <a:spAutoFit/>
          </a:bodyPr>
          <a:lstStyle/>
          <a:p>
            <a:pPr>
              <a:spcBef>
                <a:spcPct val="50000"/>
              </a:spcBef>
            </a:pPr>
            <a:r>
              <a:rPr lang="en-US" sz="2400" dirty="0" err="1">
                <a:solidFill>
                  <a:schemeClr val="tx2"/>
                </a:solidFill>
              </a:rPr>
              <a:t>Dasi</a:t>
            </a:r>
            <a:r>
              <a:rPr lang="en-US" sz="2400" dirty="0">
                <a:solidFill>
                  <a:schemeClr val="tx2"/>
                </a:solidFill>
              </a:rPr>
              <a:t> - 3 cups </a:t>
            </a:r>
          </a:p>
          <a:p>
            <a:pPr>
              <a:spcBef>
                <a:spcPct val="50000"/>
              </a:spcBef>
            </a:pPr>
            <a:r>
              <a:rPr lang="en-US" sz="2400" dirty="0" smtClean="0"/>
              <a:t>Red</a:t>
            </a:r>
            <a:r>
              <a:rPr lang="uk-UA" sz="2400" dirty="0" smtClean="0"/>
              <a:t> </a:t>
            </a:r>
            <a:r>
              <a:rPr lang="en-US" sz="2400" dirty="0" smtClean="0"/>
              <a:t>fish </a:t>
            </a:r>
            <a:r>
              <a:rPr lang="en-US" sz="2400" dirty="0"/>
              <a:t>fillet - 200 g, </a:t>
            </a:r>
          </a:p>
          <a:p>
            <a:pPr>
              <a:spcBef>
                <a:spcPct val="50000"/>
              </a:spcBef>
            </a:pPr>
            <a:r>
              <a:rPr lang="en-US" sz="2400" dirty="0" smtClean="0">
                <a:solidFill>
                  <a:schemeClr val="tx2"/>
                </a:solidFill>
              </a:rPr>
              <a:t>Green</a:t>
            </a:r>
            <a:r>
              <a:rPr lang="uk-UA" sz="2400" dirty="0" smtClean="0">
                <a:solidFill>
                  <a:schemeClr val="tx2"/>
                </a:solidFill>
              </a:rPr>
              <a:t> </a:t>
            </a:r>
            <a:r>
              <a:rPr lang="en-US" sz="2400" dirty="0" smtClean="0">
                <a:solidFill>
                  <a:schemeClr val="tx2"/>
                </a:solidFill>
              </a:rPr>
              <a:t>onions </a:t>
            </a:r>
            <a:r>
              <a:rPr lang="en-US" sz="2400" dirty="0">
                <a:solidFill>
                  <a:schemeClr val="tx2"/>
                </a:solidFill>
              </a:rPr>
              <a:t>- 1., </a:t>
            </a:r>
          </a:p>
          <a:p>
            <a:pPr>
              <a:spcBef>
                <a:spcPct val="50000"/>
              </a:spcBef>
            </a:pPr>
            <a:r>
              <a:rPr lang="en-US" sz="2400" dirty="0" smtClean="0"/>
              <a:t>Vodka</a:t>
            </a:r>
            <a:r>
              <a:rPr lang="uk-UA" sz="2400" dirty="0" smtClean="0"/>
              <a:t> </a:t>
            </a:r>
            <a:r>
              <a:rPr lang="en-US" sz="2400" dirty="0" smtClean="0"/>
              <a:t>- </a:t>
            </a:r>
            <a:r>
              <a:rPr lang="en-US" sz="2400" dirty="0"/>
              <a:t>1 </a:t>
            </a:r>
            <a:r>
              <a:rPr lang="en-US" sz="2400" dirty="0" err="1"/>
              <a:t>tsp</a:t>
            </a:r>
            <a:r>
              <a:rPr lang="en-US" sz="2400" dirty="0"/>
              <a:t>, </a:t>
            </a:r>
          </a:p>
          <a:p>
            <a:pPr>
              <a:spcBef>
                <a:spcPct val="50000"/>
              </a:spcBef>
            </a:pPr>
            <a:r>
              <a:rPr lang="en-US" sz="2400" dirty="0" smtClean="0">
                <a:solidFill>
                  <a:schemeClr val="tx2"/>
                </a:solidFill>
              </a:rPr>
              <a:t>Light</a:t>
            </a:r>
            <a:r>
              <a:rPr lang="uk-UA" sz="2400" dirty="0" smtClean="0">
                <a:solidFill>
                  <a:schemeClr val="tx2"/>
                </a:solidFill>
              </a:rPr>
              <a:t> </a:t>
            </a:r>
            <a:r>
              <a:rPr lang="en-US" sz="2400" dirty="0" err="1" smtClean="0">
                <a:solidFill>
                  <a:schemeClr val="tx2"/>
                </a:solidFill>
              </a:rPr>
              <a:t>shoyu</a:t>
            </a:r>
            <a:r>
              <a:rPr lang="en-US" sz="2400" dirty="0" smtClean="0">
                <a:solidFill>
                  <a:schemeClr val="tx2"/>
                </a:solidFill>
              </a:rPr>
              <a:t> </a:t>
            </a:r>
            <a:r>
              <a:rPr lang="en-US" sz="2400" dirty="0">
                <a:solidFill>
                  <a:schemeClr val="tx2"/>
                </a:solidFill>
              </a:rPr>
              <a:t>- 1 </a:t>
            </a:r>
            <a:r>
              <a:rPr lang="en-US" sz="2400" dirty="0" err="1">
                <a:solidFill>
                  <a:schemeClr val="tx2"/>
                </a:solidFill>
              </a:rPr>
              <a:t>tsp</a:t>
            </a:r>
            <a:r>
              <a:rPr lang="en-US" sz="2400" dirty="0">
                <a:solidFill>
                  <a:schemeClr val="tx2"/>
                </a:solidFill>
              </a:rPr>
              <a:t>, </a:t>
            </a:r>
          </a:p>
          <a:p>
            <a:pPr>
              <a:spcBef>
                <a:spcPct val="50000"/>
              </a:spcBef>
            </a:pPr>
            <a:r>
              <a:rPr lang="en-US" sz="2400" dirty="0" smtClean="0"/>
              <a:t>Salt</a:t>
            </a:r>
            <a:r>
              <a:rPr lang="uk-UA" sz="2400" dirty="0" smtClean="0"/>
              <a:t> </a:t>
            </a:r>
            <a:r>
              <a:rPr lang="en-US" sz="2400" dirty="0" smtClean="0"/>
              <a:t>and </a:t>
            </a:r>
            <a:r>
              <a:rPr lang="en-US" sz="2400" dirty="0"/>
              <a:t>lemon.</a:t>
            </a:r>
            <a:endParaRPr lang="ru-RU" sz="2400" dirty="0"/>
          </a:p>
        </p:txBody>
      </p:sp>
      <p:sp>
        <p:nvSpPr>
          <p:cNvPr id="28680" name="AutoShape 8">
            <a:hlinkClick r:id="" action="ppaction://hlinkshowjump?jump=nextslide" highlightClick="1"/>
          </p:cNvPr>
          <p:cNvSpPr>
            <a:spLocks noChangeArrowheads="1"/>
          </p:cNvSpPr>
          <p:nvPr/>
        </p:nvSpPr>
        <p:spPr bwMode="auto">
          <a:xfrm>
            <a:off x="8153400" y="5841534"/>
            <a:ext cx="457200" cy="533400"/>
          </a:xfrm>
          <a:prstGeom prst="actionButtonForwardNext">
            <a:avLst/>
          </a:prstGeom>
          <a:solidFill>
            <a:schemeClr val="accent1"/>
          </a:solidFill>
          <a:ln w="9525">
            <a:solidFill>
              <a:schemeClr val="tx1"/>
            </a:solidFill>
            <a:miter lim="800000"/>
            <a:headEnd/>
            <a:tailEnd/>
          </a:ln>
          <a:effectLst/>
        </p:spPr>
        <p:txBody>
          <a:bodyPr wrap="none" anchor="ctr"/>
          <a:lstStyle/>
          <a:p>
            <a:endParaRPr lang="ru-RU"/>
          </a:p>
        </p:txBody>
      </p:sp>
      <p:pic>
        <p:nvPicPr>
          <p:cNvPr id="8194" name="Picture 2" descr="C:\Users\USER\Desktop\sup_suimo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337938"/>
            <a:ext cx="4816854" cy="3242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wd">
                                    <p:tmPct val="100000"/>
                                  </p:iterate>
                                  <p:childTnLst>
                                    <p:set>
                                      <p:cBhvr>
                                        <p:cTn id="6" dur="1" fill="hold">
                                          <p:stCondLst>
                                            <p:cond delay="0"/>
                                          </p:stCondLst>
                                        </p:cTn>
                                        <p:tgtEl>
                                          <p:spTgt spid="28675"/>
                                        </p:tgtEl>
                                        <p:attrNameLst>
                                          <p:attrName>style.visibility</p:attrName>
                                        </p:attrNameLst>
                                      </p:cBhvr>
                                      <p:to>
                                        <p:strVal val="visible"/>
                                      </p:to>
                                    </p:set>
                                    <p:animEffect transition="in" filter="wipe(up)">
                                      <p:cBhvr>
                                        <p:cTn id="7" dur="300"/>
                                        <p:tgtEl>
                                          <p:spTgt spid="28675"/>
                                        </p:tgtEl>
                                      </p:cBhvr>
                                    </p:animEffect>
                                  </p:childTnLst>
                                </p:cTn>
                              </p:par>
                            </p:childTnLst>
                          </p:cTn>
                        </p:par>
                        <p:par>
                          <p:cTn id="8" fill="hold">
                            <p:stCondLst>
                              <p:cond delay="600"/>
                            </p:stCondLst>
                            <p:childTnLst>
                              <p:par>
                                <p:cTn id="9" presetID="2" presetClass="entr" presetSubtype="1" fill="hold" grpId="0" nodeType="afterEffect">
                                  <p:stCondLst>
                                    <p:cond delay="0"/>
                                  </p:stCondLst>
                                  <p:iterate type="lt">
                                    <p:tmPct val="100000"/>
                                  </p:iterate>
                                  <p:childTnLst>
                                    <p:set>
                                      <p:cBhvr>
                                        <p:cTn id="10" dur="1" fill="hold">
                                          <p:stCondLst>
                                            <p:cond delay="0"/>
                                          </p:stCondLst>
                                        </p:cTn>
                                        <p:tgtEl>
                                          <p:spTgt spid="28676"/>
                                        </p:tgtEl>
                                        <p:attrNameLst>
                                          <p:attrName>style.visibility</p:attrName>
                                        </p:attrNameLst>
                                      </p:cBhvr>
                                      <p:to>
                                        <p:strVal val="visible"/>
                                      </p:to>
                                    </p:set>
                                    <p:anim calcmode="lin" valueType="num">
                                      <p:cBhvr additive="base">
                                        <p:cTn id="11" dur="75" fill="hold"/>
                                        <p:tgtEl>
                                          <p:spTgt spid="28676"/>
                                        </p:tgtEl>
                                        <p:attrNameLst>
                                          <p:attrName>ppt_x</p:attrName>
                                        </p:attrNameLst>
                                      </p:cBhvr>
                                      <p:tavLst>
                                        <p:tav tm="0">
                                          <p:val>
                                            <p:strVal val="#ppt_x"/>
                                          </p:val>
                                        </p:tav>
                                        <p:tav tm="100000">
                                          <p:val>
                                            <p:strVal val="#ppt_x"/>
                                          </p:val>
                                        </p:tav>
                                      </p:tavLst>
                                    </p:anim>
                                    <p:anim calcmode="lin" valueType="num">
                                      <p:cBhvr additive="base">
                                        <p:cTn id="12" dur="75" fill="hold"/>
                                        <p:tgtEl>
                                          <p:spTgt spid="28676"/>
                                        </p:tgtEl>
                                        <p:attrNameLst>
                                          <p:attrName>ppt_y</p:attrName>
                                        </p:attrNameLst>
                                      </p:cBhvr>
                                      <p:tavLst>
                                        <p:tav tm="0">
                                          <p:val>
                                            <p:strVal val="0-#ppt_h/2"/>
                                          </p:val>
                                        </p:tav>
                                        <p:tav tm="100000">
                                          <p:val>
                                            <p:strVal val="#ppt_y"/>
                                          </p:val>
                                        </p:tav>
                                      </p:tavLst>
                                    </p:anim>
                                  </p:childTnLst>
                                </p:cTn>
                              </p:par>
                            </p:childTnLst>
                          </p:cTn>
                        </p:par>
                        <p:par>
                          <p:cTn id="13" fill="hold">
                            <p:stCondLst>
                              <p:cond delay="1125"/>
                            </p:stCondLst>
                            <p:childTnLst>
                              <p:par>
                                <p:cTn id="14" presetID="1" presetClass="entr" presetSubtype="0" fill="hold" grpId="0" nodeType="afterEffect">
                                  <p:stCondLst>
                                    <p:cond delay="0"/>
                                  </p:stCondLst>
                                  <p:iterate type="wd">
                                    <p:tmAbs val="300"/>
                                  </p:iterate>
                                  <p:childTnLst>
                                    <p:set>
                                      <p:cBhvr>
                                        <p:cTn id="15" dur="1" fill="hold">
                                          <p:stCondLst>
                                            <p:cond delay="299"/>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autoUpdateAnimBg="0"/>
      <p:bldP spid="2867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7504" y="404664"/>
            <a:ext cx="8352928" cy="2492990"/>
          </a:xfrm>
          <a:prstGeom prst="rect">
            <a:avLst/>
          </a:prstGeom>
          <a:noFill/>
          <a:ln w="9525">
            <a:noFill/>
            <a:miter lim="800000"/>
            <a:headEnd/>
            <a:tailEnd/>
          </a:ln>
          <a:effectLst/>
        </p:spPr>
        <p:txBody>
          <a:bodyPr wrap="square">
            <a:spAutoFit/>
          </a:bodyPr>
          <a:lstStyle/>
          <a:p>
            <a:pPr algn="just">
              <a:spcBef>
                <a:spcPct val="50000"/>
              </a:spcBef>
            </a:pPr>
            <a:r>
              <a:rPr lang="en-US" sz="2400" dirty="0">
                <a:solidFill>
                  <a:schemeClr val="tx2"/>
                </a:solidFill>
              </a:rPr>
              <a:t>Rub the fish with salt on both sides and leave for 15 minutes. Rinse in water, dry on a paper napkin, cut into pieces. </a:t>
            </a:r>
            <a:r>
              <a:rPr lang="en-US" sz="2400" dirty="0" err="1">
                <a:solidFill>
                  <a:schemeClr val="tx2"/>
                </a:solidFill>
              </a:rPr>
              <a:t>Dasa</a:t>
            </a:r>
            <a:r>
              <a:rPr lang="en-US" sz="2400" dirty="0">
                <a:solidFill>
                  <a:schemeClr val="tx2"/>
                </a:solidFill>
              </a:rPr>
              <a:t> heat, add </a:t>
            </a:r>
            <a:r>
              <a:rPr lang="en-US" sz="2400" dirty="0" err="1">
                <a:solidFill>
                  <a:schemeClr val="tx2"/>
                </a:solidFill>
              </a:rPr>
              <a:t>shoyu</a:t>
            </a:r>
            <a:r>
              <a:rPr lang="en-US" sz="2400" dirty="0">
                <a:solidFill>
                  <a:schemeClr val="tx2"/>
                </a:solidFill>
              </a:rPr>
              <a:t> and vodka, bring to boil, lay the fish in the boiling broth and cook for 1 minute. </a:t>
            </a:r>
          </a:p>
          <a:p>
            <a:pPr algn="just">
              <a:spcBef>
                <a:spcPct val="50000"/>
              </a:spcBef>
            </a:pPr>
            <a:r>
              <a:rPr lang="en-US" sz="2400" dirty="0">
                <a:solidFill>
                  <a:schemeClr val="tx2"/>
                </a:solidFill>
              </a:rPr>
              <a:t>Remove the fillets, arrange on plates, pour broth. Decorate finished soup with chopped green onions and lemon wedges.</a:t>
            </a:r>
            <a:endParaRPr lang="ru-RU" sz="2400" dirty="0">
              <a:solidFill>
                <a:schemeClr val="tx2"/>
              </a:solidFill>
            </a:endParaRPr>
          </a:p>
        </p:txBody>
      </p:sp>
      <p:pic>
        <p:nvPicPr>
          <p:cNvPr id="29700" name="Picture 4" descr="C:\Documents and Settings\site402\Мои документы\Мои рисунки\meal 1.jpg"/>
          <p:cNvPicPr>
            <a:picLocks noChangeAspect="1" noChangeArrowheads="1"/>
          </p:cNvPicPr>
          <p:nvPr/>
        </p:nvPicPr>
        <p:blipFill>
          <a:blip r:embed="rId2" cstate="print"/>
          <a:srcRect/>
          <a:stretch>
            <a:fillRect/>
          </a:stretch>
        </p:blipFill>
        <p:spPr bwMode="auto">
          <a:xfrm>
            <a:off x="2411760" y="3188030"/>
            <a:ext cx="4495800" cy="3371850"/>
          </a:xfrm>
          <a:prstGeom prst="rect">
            <a:avLst/>
          </a:prstGeom>
          <a:noFill/>
        </p:spPr>
      </p:pic>
      <p:sp>
        <p:nvSpPr>
          <p:cNvPr id="29701" name="AutoShape 5">
            <a:hlinkClick r:id="rId3" action="ppaction://hlinksldjump" highlightClick="1"/>
          </p:cNvPr>
          <p:cNvSpPr>
            <a:spLocks noChangeArrowheads="1"/>
          </p:cNvSpPr>
          <p:nvPr/>
        </p:nvSpPr>
        <p:spPr bwMode="auto">
          <a:xfrm>
            <a:off x="7924800" y="5867400"/>
            <a:ext cx="685800" cy="738188"/>
          </a:xfrm>
          <a:prstGeom prst="actionButtonHome">
            <a:avLst/>
          </a:prstGeom>
          <a:solidFill>
            <a:schemeClr val="accent1"/>
          </a:solidFill>
          <a:ln w="9525">
            <a:solidFill>
              <a:schemeClr val="tx1"/>
            </a:solid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1+#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wipe(right)">
                                      <p:cBhvr>
                                        <p:cTn id="12"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990875" y="476672"/>
            <a:ext cx="7086600" cy="762000"/>
          </a:xfrm>
          <a:prstGeom prst="rect">
            <a:avLst/>
          </a:prstGeom>
          <a:noFill/>
          <a:ln w="9525">
            <a:noFill/>
            <a:miter lim="800000"/>
            <a:headEnd/>
            <a:tailEnd/>
          </a:ln>
          <a:effectLst/>
        </p:spPr>
        <p:txBody>
          <a:bodyPr>
            <a:spAutoFit/>
          </a:bodyPr>
          <a:lstStyle/>
          <a:p>
            <a:pPr>
              <a:spcBef>
                <a:spcPct val="50000"/>
              </a:spcBef>
            </a:pPr>
            <a:r>
              <a:rPr lang="en-US" sz="4400" dirty="0">
                <a:solidFill>
                  <a:schemeClr val="tx2"/>
                </a:solidFill>
              </a:rPr>
              <a:t>Tori then </a:t>
            </a:r>
            <a:r>
              <a:rPr lang="en-US" sz="4400" dirty="0" err="1">
                <a:solidFill>
                  <a:schemeClr val="tx2"/>
                </a:solidFill>
              </a:rPr>
              <a:t>horenso</a:t>
            </a:r>
            <a:r>
              <a:rPr lang="en-US" sz="4400" dirty="0">
                <a:solidFill>
                  <a:schemeClr val="tx2"/>
                </a:solidFill>
              </a:rPr>
              <a:t>-but </a:t>
            </a:r>
            <a:r>
              <a:rPr lang="en-US" sz="4400" dirty="0" err="1">
                <a:solidFill>
                  <a:schemeClr val="tx2"/>
                </a:solidFill>
              </a:rPr>
              <a:t>suimono</a:t>
            </a:r>
            <a:endParaRPr lang="ru-RU" sz="4400" dirty="0">
              <a:solidFill>
                <a:schemeClr val="tx2"/>
              </a:solidFill>
            </a:endParaRPr>
          </a:p>
        </p:txBody>
      </p:sp>
      <p:sp>
        <p:nvSpPr>
          <p:cNvPr id="30726" name="Text Box 6"/>
          <p:cNvSpPr txBox="1">
            <a:spLocks noChangeArrowheads="1"/>
          </p:cNvSpPr>
          <p:nvPr/>
        </p:nvSpPr>
        <p:spPr bwMode="auto">
          <a:xfrm>
            <a:off x="84587" y="2882818"/>
            <a:ext cx="5207493" cy="1569660"/>
          </a:xfrm>
          <a:prstGeom prst="rect">
            <a:avLst/>
          </a:prstGeom>
          <a:noFill/>
          <a:ln w="9525">
            <a:noFill/>
            <a:miter lim="800000"/>
            <a:headEnd/>
            <a:tailEnd/>
          </a:ln>
          <a:effectLst/>
        </p:spPr>
        <p:txBody>
          <a:bodyPr wrap="square">
            <a:spAutoFit/>
          </a:bodyPr>
          <a:lstStyle/>
          <a:p>
            <a:pPr>
              <a:spcBef>
                <a:spcPct val="50000"/>
              </a:spcBef>
            </a:pPr>
            <a:r>
              <a:rPr lang="en-US" sz="2400" dirty="0" err="1" smtClean="0">
                <a:solidFill>
                  <a:schemeClr val="tx2"/>
                </a:solidFill>
              </a:rPr>
              <a:t>Dasi</a:t>
            </a:r>
            <a:r>
              <a:rPr lang="uk-UA" sz="2400" dirty="0" smtClean="0">
                <a:solidFill>
                  <a:schemeClr val="tx2"/>
                </a:solidFill>
              </a:rPr>
              <a:t> </a:t>
            </a:r>
            <a:r>
              <a:rPr lang="en-US" sz="2400" dirty="0" smtClean="0">
                <a:solidFill>
                  <a:schemeClr val="tx2"/>
                </a:solidFill>
              </a:rPr>
              <a:t>-</a:t>
            </a:r>
            <a:r>
              <a:rPr lang="uk-UA" sz="2400" dirty="0" smtClean="0">
                <a:solidFill>
                  <a:schemeClr val="tx2"/>
                </a:solidFill>
              </a:rPr>
              <a:t> </a:t>
            </a:r>
            <a:r>
              <a:rPr lang="en-US" sz="2400" dirty="0" smtClean="0">
                <a:solidFill>
                  <a:schemeClr val="tx2"/>
                </a:solidFill>
              </a:rPr>
              <a:t>2/3stakana</a:t>
            </a:r>
            <a:r>
              <a:rPr lang="en-US" sz="2400" dirty="0">
                <a:solidFill>
                  <a:schemeClr val="tx2"/>
                </a:solidFill>
              </a:rPr>
              <a:t>, </a:t>
            </a:r>
          </a:p>
          <a:p>
            <a:pPr>
              <a:spcBef>
                <a:spcPct val="50000"/>
              </a:spcBef>
            </a:pPr>
            <a:r>
              <a:rPr lang="en-US" sz="2400" dirty="0">
                <a:solidFill>
                  <a:schemeClr val="tx2"/>
                </a:solidFill>
              </a:rPr>
              <a:t>Chicken without skin and bones - 30 g </a:t>
            </a:r>
          </a:p>
          <a:p>
            <a:pPr>
              <a:spcBef>
                <a:spcPct val="50000"/>
              </a:spcBef>
            </a:pPr>
            <a:r>
              <a:rPr lang="en-US" sz="2400" dirty="0">
                <a:solidFill>
                  <a:schemeClr val="tx2"/>
                </a:solidFill>
              </a:rPr>
              <a:t>A small bunch of spinach.</a:t>
            </a:r>
            <a:endParaRPr lang="ru-RU" sz="2400" dirty="0">
              <a:solidFill>
                <a:schemeClr val="tx2"/>
              </a:solidFill>
            </a:endParaRPr>
          </a:p>
        </p:txBody>
      </p:sp>
      <p:pic>
        <p:nvPicPr>
          <p:cNvPr id="30727" name="Picture 7" descr="C:\Documents and Settings\site402\Мои документы\Мои рисунки\суп.jpg"/>
          <p:cNvPicPr>
            <a:picLocks noChangeAspect="1" noChangeArrowheads="1"/>
          </p:cNvPicPr>
          <p:nvPr/>
        </p:nvPicPr>
        <p:blipFill>
          <a:blip r:embed="rId2" cstate="print"/>
          <a:srcRect/>
          <a:stretch>
            <a:fillRect/>
          </a:stretch>
        </p:blipFill>
        <p:spPr bwMode="auto">
          <a:xfrm>
            <a:off x="4913981" y="3140968"/>
            <a:ext cx="4191000" cy="3017837"/>
          </a:xfrm>
          <a:prstGeom prst="rect">
            <a:avLst/>
          </a:prstGeom>
          <a:noFill/>
        </p:spPr>
      </p:pic>
      <p:sp>
        <p:nvSpPr>
          <p:cNvPr id="30730" name="AutoShape 10">
            <a:hlinkClick r:id="" action="ppaction://hlinkshowjump?jump=nextslide" highlightClick="1"/>
          </p:cNvPr>
          <p:cNvSpPr>
            <a:spLocks noChangeArrowheads="1"/>
          </p:cNvSpPr>
          <p:nvPr/>
        </p:nvSpPr>
        <p:spPr bwMode="auto">
          <a:xfrm>
            <a:off x="8229600" y="6472106"/>
            <a:ext cx="4572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ru-RU"/>
          </a:p>
        </p:txBody>
      </p:sp>
      <p:sp>
        <p:nvSpPr>
          <p:cNvPr id="2" name="TextBox 1"/>
          <p:cNvSpPr txBox="1"/>
          <p:nvPr/>
        </p:nvSpPr>
        <p:spPr>
          <a:xfrm>
            <a:off x="1763688" y="1531058"/>
            <a:ext cx="5400599" cy="584775"/>
          </a:xfrm>
          <a:prstGeom prst="rect">
            <a:avLst/>
          </a:prstGeom>
          <a:noFill/>
        </p:spPr>
        <p:txBody>
          <a:bodyPr wrap="square" rtlCol="0">
            <a:spAutoFit/>
          </a:bodyPr>
          <a:lstStyle/>
          <a:p>
            <a:r>
              <a:rPr lang="en-US" dirty="0"/>
              <a:t>Tori then </a:t>
            </a:r>
            <a:r>
              <a:rPr lang="en-US" dirty="0" err="1"/>
              <a:t>horenso</a:t>
            </a:r>
            <a:r>
              <a:rPr lang="en-US" dirty="0"/>
              <a:t>-but </a:t>
            </a:r>
            <a:r>
              <a:rPr lang="en-US" dirty="0" err="1"/>
              <a:t>suimono</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300" fill="hold"/>
                                        <p:tgtEl>
                                          <p:spTgt spid="30724"/>
                                        </p:tgtEl>
                                        <p:attrNameLst>
                                          <p:attrName>ppt_x</p:attrName>
                                        </p:attrNameLst>
                                      </p:cBhvr>
                                      <p:tavLst>
                                        <p:tav tm="0">
                                          <p:val>
                                            <p:strVal val="#ppt_x"/>
                                          </p:val>
                                        </p:tav>
                                        <p:tav tm="100000">
                                          <p:val>
                                            <p:strVal val="#ppt_x"/>
                                          </p:val>
                                        </p:tav>
                                      </p:tavLst>
                                    </p:anim>
                                    <p:anim calcmode="lin" valueType="num">
                                      <p:cBhvr additive="base">
                                        <p:cTn id="8" dur="300" fill="hold"/>
                                        <p:tgtEl>
                                          <p:spTgt spid="30724"/>
                                        </p:tgtEl>
                                        <p:attrNameLst>
                                          <p:attrName>ppt_y</p:attrName>
                                        </p:attrNameLst>
                                      </p:cBhvr>
                                      <p:tavLst>
                                        <p:tav tm="0">
                                          <p:val>
                                            <p:strVal val="0-#ppt_h/2"/>
                                          </p:val>
                                        </p:tav>
                                        <p:tav tm="100000">
                                          <p:val>
                                            <p:strVal val="#ppt_y"/>
                                          </p:val>
                                        </p:tav>
                                      </p:tavLst>
                                    </p:anim>
                                  </p:childTnLst>
                                </p:cTn>
                              </p:par>
                            </p:childTnLst>
                          </p:cTn>
                        </p:par>
                        <p:par>
                          <p:cTn id="9" fill="hold">
                            <p:stCondLst>
                              <p:cond delay="1200"/>
                            </p:stCondLst>
                            <p:childTnLst>
                              <p:par>
                                <p:cTn id="10" presetID="3" presetClass="entr" presetSubtype="5" fill="hold" nodeType="after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blinds(vertical)">
                                      <p:cBhvr>
                                        <p:cTn id="12"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4716016" y="838200"/>
            <a:ext cx="3803848" cy="4524315"/>
          </a:xfrm>
          <a:prstGeom prst="rect">
            <a:avLst/>
          </a:prstGeom>
          <a:noFill/>
          <a:ln w="9525">
            <a:noFill/>
            <a:miter lim="800000"/>
            <a:headEnd/>
            <a:tailEnd/>
          </a:ln>
          <a:effectLst/>
        </p:spPr>
        <p:txBody>
          <a:bodyPr wrap="square">
            <a:spAutoFit/>
          </a:bodyPr>
          <a:lstStyle/>
          <a:p>
            <a:pPr marL="342900" indent="-342900" algn="just">
              <a:spcBef>
                <a:spcPct val="50000"/>
              </a:spcBef>
              <a:buFont typeface="Arial" pitchFamily="34" charset="0"/>
              <a:buChar char="•"/>
            </a:pPr>
            <a:r>
              <a:rPr lang="en-US" sz="2400" dirty="0">
                <a:solidFill>
                  <a:schemeClr val="tx2"/>
                </a:solidFill>
              </a:rPr>
              <a:t>Japan, an island country, so for the Japanese staple food products have always been the sea</a:t>
            </a:r>
            <a:r>
              <a:rPr lang="en-US" sz="2400" dirty="0" smtClean="0">
                <a:solidFill>
                  <a:schemeClr val="tx2"/>
                </a:solidFill>
              </a:rPr>
              <a:t>.</a:t>
            </a:r>
            <a:endParaRPr lang="en-US" sz="2400" dirty="0">
              <a:solidFill>
                <a:schemeClr val="tx2"/>
              </a:solidFill>
            </a:endParaRPr>
          </a:p>
          <a:p>
            <a:pPr marL="342900" indent="-342900" algn="just">
              <a:spcBef>
                <a:spcPct val="50000"/>
              </a:spcBef>
              <a:buFont typeface="Arial" pitchFamily="34" charset="0"/>
              <a:buChar char="•"/>
            </a:pPr>
            <a:r>
              <a:rPr lang="en-US" sz="2400" dirty="0"/>
              <a:t>Sea gave Japanese food-fish, seaweed, cuttlefish, crabs, clams and octopus</a:t>
            </a:r>
            <a:r>
              <a:rPr lang="en-US" sz="2400" dirty="0" smtClean="0"/>
              <a:t>.</a:t>
            </a:r>
            <a:endParaRPr lang="en-US" sz="2400" dirty="0"/>
          </a:p>
          <a:p>
            <a:pPr marL="342900" indent="-342900" algn="just">
              <a:spcBef>
                <a:spcPct val="50000"/>
              </a:spcBef>
              <a:buFont typeface="Arial" pitchFamily="34" charset="0"/>
              <a:buChar char="•"/>
            </a:pPr>
            <a:r>
              <a:rPr lang="en-US" sz="2400" dirty="0">
                <a:solidFill>
                  <a:schemeClr val="tx2"/>
                </a:solidFill>
              </a:rPr>
              <a:t>Unlike their ancestors except fish Japanese consume today and all kinds of meat.</a:t>
            </a:r>
            <a:endParaRPr lang="ru-RU" sz="2400" dirty="0">
              <a:solidFill>
                <a:schemeClr val="tx2"/>
              </a:solidFill>
            </a:endParaRPr>
          </a:p>
        </p:txBody>
      </p:sp>
      <p:pic>
        <p:nvPicPr>
          <p:cNvPr id="3079" name="Picture 7" descr="C:\Documents and Settings\site401\Мои документы\Мои рисунки\Japan.bmp"/>
          <p:cNvPicPr>
            <a:picLocks noChangeAspect="1" noChangeArrowheads="1"/>
          </p:cNvPicPr>
          <p:nvPr/>
        </p:nvPicPr>
        <p:blipFill>
          <a:blip r:embed="rId2" cstate="print"/>
          <a:srcRect/>
          <a:stretch>
            <a:fillRect/>
          </a:stretch>
        </p:blipFill>
        <p:spPr bwMode="auto">
          <a:xfrm>
            <a:off x="107504" y="476672"/>
            <a:ext cx="4343400" cy="5635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0-#ppt_w/2"/>
                                          </p:val>
                                        </p:tav>
                                        <p:tav tm="100000">
                                          <p:val>
                                            <p:strVal val="#ppt_x"/>
                                          </p:val>
                                        </p:tav>
                                      </p:tavLst>
                                    </p:anim>
                                    <p:anim calcmode="lin" valueType="num">
                                      <p:cBhvr additive="base">
                                        <p:cTn id="8" dur="500" fill="hold"/>
                                        <p:tgtEl>
                                          <p:spTgt spid="30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slide(fromTop)">
                                      <p:cBhvr>
                                        <p:cTn id="12"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51520" y="533399"/>
            <a:ext cx="8229600" cy="1200329"/>
          </a:xfrm>
          <a:prstGeom prst="rect">
            <a:avLst/>
          </a:prstGeom>
          <a:noFill/>
          <a:ln w="9525">
            <a:noFill/>
            <a:miter lim="800000"/>
            <a:headEnd/>
            <a:tailEnd/>
          </a:ln>
          <a:effectLst/>
        </p:spPr>
        <p:txBody>
          <a:bodyPr>
            <a:spAutoFit/>
          </a:bodyPr>
          <a:lstStyle/>
          <a:p>
            <a:pPr algn="just">
              <a:spcBef>
                <a:spcPct val="50000"/>
              </a:spcBef>
            </a:pPr>
            <a:r>
              <a:rPr lang="en-US" sz="2400" dirty="0"/>
              <a:t>Chop the meat and spinach. In </a:t>
            </a:r>
            <a:r>
              <a:rPr lang="en-US" sz="2400" dirty="0" err="1"/>
              <a:t>dashi</a:t>
            </a:r>
            <a:r>
              <a:rPr lang="en-US" sz="2400" dirty="0"/>
              <a:t> lay meat, bring to a boil, remove the foam, add the spinach, reduce heat and simmer until tender.</a:t>
            </a:r>
            <a:endParaRPr lang="ru-RU" sz="2400" dirty="0"/>
          </a:p>
        </p:txBody>
      </p:sp>
      <p:sp>
        <p:nvSpPr>
          <p:cNvPr id="32773" name="AutoShape 5">
            <a:hlinkClick r:id="rId2" action="ppaction://hlinksldjump" highlightClick="1"/>
          </p:cNvPr>
          <p:cNvSpPr>
            <a:spLocks noChangeArrowheads="1"/>
          </p:cNvSpPr>
          <p:nvPr/>
        </p:nvSpPr>
        <p:spPr bwMode="auto">
          <a:xfrm>
            <a:off x="7772400" y="5943600"/>
            <a:ext cx="814388" cy="661988"/>
          </a:xfrm>
          <a:prstGeom prst="actionButtonHome">
            <a:avLst/>
          </a:prstGeom>
          <a:solidFill>
            <a:schemeClr val="accent1"/>
          </a:solidFill>
          <a:ln w="9525">
            <a:solidFill>
              <a:schemeClr val="tx1"/>
            </a:solidFill>
            <a:miter lim="800000"/>
            <a:headEnd/>
            <a:tailEnd/>
          </a:ln>
          <a:effectLst/>
        </p:spPr>
        <p:txBody>
          <a:bodyPr wrap="none" anchor="ctr"/>
          <a:lstStyle/>
          <a:p>
            <a:endParaRPr lang="ru-RU"/>
          </a:p>
        </p:txBody>
      </p:sp>
      <p:pic>
        <p:nvPicPr>
          <p:cNvPr id="9218" name="Picture 2" descr="C:\Users\USER\Desktop\corn-cream-soup_58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564904"/>
            <a:ext cx="4762501"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up)">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p:cNvSpPr txBox="1">
            <a:spLocks noChangeArrowheads="1"/>
          </p:cNvSpPr>
          <p:nvPr/>
        </p:nvSpPr>
        <p:spPr bwMode="auto">
          <a:xfrm>
            <a:off x="762000" y="304800"/>
            <a:ext cx="7924800" cy="762000"/>
          </a:xfrm>
          <a:prstGeom prst="rect">
            <a:avLst/>
          </a:prstGeom>
          <a:noFill/>
          <a:ln w="9525">
            <a:noFill/>
            <a:miter lim="800000"/>
            <a:headEnd/>
            <a:tailEnd/>
          </a:ln>
          <a:effectLst/>
        </p:spPr>
        <p:txBody>
          <a:bodyPr>
            <a:spAutoFit/>
          </a:bodyPr>
          <a:lstStyle/>
          <a:p>
            <a:pPr algn="ctr">
              <a:spcBef>
                <a:spcPct val="50000"/>
              </a:spcBef>
            </a:pPr>
            <a:r>
              <a:rPr lang="en-US" sz="4400" dirty="0" err="1">
                <a:solidFill>
                  <a:schemeClr val="tx2"/>
                </a:solidFill>
              </a:rPr>
              <a:t>Tandon</a:t>
            </a:r>
            <a:endParaRPr lang="ru-RU" sz="4400" dirty="0">
              <a:solidFill>
                <a:schemeClr val="tx2"/>
              </a:solidFill>
            </a:endParaRPr>
          </a:p>
        </p:txBody>
      </p:sp>
      <p:sp>
        <p:nvSpPr>
          <p:cNvPr id="33795" name="Text Box 1027"/>
          <p:cNvSpPr txBox="1">
            <a:spLocks noChangeArrowheads="1"/>
          </p:cNvSpPr>
          <p:nvPr/>
        </p:nvSpPr>
        <p:spPr bwMode="auto">
          <a:xfrm>
            <a:off x="1219200" y="1143000"/>
            <a:ext cx="7467600" cy="579438"/>
          </a:xfrm>
          <a:prstGeom prst="rect">
            <a:avLst/>
          </a:prstGeom>
          <a:noFill/>
          <a:ln w="9525">
            <a:noFill/>
            <a:miter lim="800000"/>
            <a:headEnd/>
            <a:tailEnd/>
          </a:ln>
          <a:effectLst/>
        </p:spPr>
        <p:txBody>
          <a:bodyPr>
            <a:spAutoFit/>
          </a:bodyPr>
          <a:lstStyle/>
          <a:p>
            <a:pPr algn="ctr">
              <a:spcBef>
                <a:spcPct val="50000"/>
              </a:spcBef>
            </a:pPr>
            <a:r>
              <a:rPr lang="en-US" dirty="0"/>
              <a:t>Rice with vegetables and prawns</a:t>
            </a:r>
            <a:endParaRPr lang="ru-RU" dirty="0"/>
          </a:p>
        </p:txBody>
      </p:sp>
      <p:sp>
        <p:nvSpPr>
          <p:cNvPr id="33796" name="Text Box 1028"/>
          <p:cNvSpPr txBox="1">
            <a:spLocks noChangeArrowheads="1"/>
          </p:cNvSpPr>
          <p:nvPr/>
        </p:nvSpPr>
        <p:spPr bwMode="auto">
          <a:xfrm>
            <a:off x="539552" y="1905000"/>
            <a:ext cx="4800600" cy="4708981"/>
          </a:xfrm>
          <a:prstGeom prst="rect">
            <a:avLst/>
          </a:prstGeom>
          <a:noFill/>
          <a:ln w="9525">
            <a:noFill/>
            <a:miter lim="800000"/>
            <a:headEnd/>
            <a:tailEnd/>
          </a:ln>
          <a:effectLst/>
        </p:spPr>
        <p:txBody>
          <a:bodyPr>
            <a:spAutoFit/>
          </a:bodyPr>
          <a:lstStyle/>
          <a:p>
            <a:pPr marL="342900" indent="-342900">
              <a:spcBef>
                <a:spcPct val="50000"/>
              </a:spcBef>
              <a:buFont typeface="Arial" pitchFamily="34" charset="0"/>
              <a:buChar char="•"/>
            </a:pPr>
            <a:r>
              <a:rPr lang="en-US" sz="2400" dirty="0" err="1">
                <a:solidFill>
                  <a:schemeClr val="tx2"/>
                </a:solidFill>
              </a:rPr>
              <a:t>Dasi</a:t>
            </a:r>
            <a:r>
              <a:rPr lang="en-US" sz="2400" dirty="0">
                <a:solidFill>
                  <a:schemeClr val="tx2"/>
                </a:solidFill>
              </a:rPr>
              <a:t> - 1 cup </a:t>
            </a:r>
          </a:p>
          <a:p>
            <a:pPr marL="342900" indent="-342900">
              <a:spcBef>
                <a:spcPct val="50000"/>
              </a:spcBef>
              <a:buFont typeface="Arial" pitchFamily="34" charset="0"/>
              <a:buChar char="•"/>
            </a:pPr>
            <a:r>
              <a:rPr lang="en-US" sz="2400" dirty="0"/>
              <a:t>Sugar - 1.5 </a:t>
            </a:r>
            <a:r>
              <a:rPr lang="en-US" sz="2400" dirty="0" err="1"/>
              <a:t>st.</a:t>
            </a:r>
            <a:r>
              <a:rPr lang="en-US" sz="2400" dirty="0"/>
              <a:t> spoons, </a:t>
            </a:r>
          </a:p>
          <a:p>
            <a:pPr marL="342900" indent="-342900">
              <a:spcBef>
                <a:spcPct val="50000"/>
              </a:spcBef>
              <a:buFont typeface="Arial" pitchFamily="34" charset="0"/>
              <a:buChar char="•"/>
            </a:pPr>
            <a:r>
              <a:rPr lang="en-US" sz="2400" dirty="0" err="1" smtClean="0">
                <a:solidFill>
                  <a:schemeClr val="tx2"/>
                </a:solidFill>
              </a:rPr>
              <a:t>Shoyu</a:t>
            </a:r>
            <a:r>
              <a:rPr lang="en-US" sz="2400" dirty="0" smtClean="0">
                <a:solidFill>
                  <a:schemeClr val="tx2"/>
                </a:solidFill>
              </a:rPr>
              <a:t> </a:t>
            </a:r>
            <a:r>
              <a:rPr lang="en-US" sz="2400" dirty="0">
                <a:solidFill>
                  <a:schemeClr val="tx2"/>
                </a:solidFill>
              </a:rPr>
              <a:t>- 4 tbsp. spoons, </a:t>
            </a:r>
          </a:p>
          <a:p>
            <a:pPr marL="342900" indent="-342900">
              <a:spcBef>
                <a:spcPct val="50000"/>
              </a:spcBef>
              <a:buFont typeface="Arial" pitchFamily="34" charset="0"/>
              <a:buChar char="•"/>
            </a:pPr>
            <a:r>
              <a:rPr lang="en-US" sz="2400" dirty="0" smtClean="0"/>
              <a:t>Dessert</a:t>
            </a:r>
            <a:r>
              <a:rPr lang="uk-UA" sz="2400" dirty="0" smtClean="0"/>
              <a:t> </a:t>
            </a:r>
            <a:r>
              <a:rPr lang="en-US" sz="2400" dirty="0" smtClean="0"/>
              <a:t>wine </a:t>
            </a:r>
            <a:r>
              <a:rPr lang="en-US" sz="2400" dirty="0"/>
              <a:t>- 2 tbsp. spoons, </a:t>
            </a:r>
          </a:p>
          <a:p>
            <a:pPr marL="342900" indent="-342900">
              <a:spcBef>
                <a:spcPct val="50000"/>
              </a:spcBef>
              <a:buFont typeface="Arial" pitchFamily="34" charset="0"/>
              <a:buChar char="•"/>
            </a:pPr>
            <a:r>
              <a:rPr lang="en-US" sz="2400" dirty="0" smtClean="0">
                <a:solidFill>
                  <a:schemeClr val="tx2"/>
                </a:solidFill>
              </a:rPr>
              <a:t>Rice</a:t>
            </a:r>
            <a:r>
              <a:rPr lang="uk-UA" sz="2400" dirty="0" smtClean="0">
                <a:solidFill>
                  <a:schemeClr val="tx2"/>
                </a:solidFill>
              </a:rPr>
              <a:t> </a:t>
            </a:r>
            <a:r>
              <a:rPr lang="en-US" sz="2400" dirty="0" smtClean="0">
                <a:solidFill>
                  <a:schemeClr val="tx2"/>
                </a:solidFill>
              </a:rPr>
              <a:t>- </a:t>
            </a:r>
            <a:r>
              <a:rPr lang="en-US" sz="2400" dirty="0">
                <a:solidFill>
                  <a:schemeClr val="tx2"/>
                </a:solidFill>
              </a:rPr>
              <a:t>2.5 cups, </a:t>
            </a:r>
          </a:p>
          <a:p>
            <a:pPr marL="342900" indent="-342900">
              <a:spcBef>
                <a:spcPct val="50000"/>
              </a:spcBef>
              <a:buFont typeface="Arial" pitchFamily="34" charset="0"/>
              <a:buChar char="•"/>
            </a:pPr>
            <a:r>
              <a:rPr lang="en-US" sz="2400" dirty="0" smtClean="0"/>
              <a:t>Shrimp</a:t>
            </a:r>
            <a:r>
              <a:rPr lang="uk-UA" sz="2400" dirty="0" smtClean="0"/>
              <a:t> </a:t>
            </a:r>
            <a:r>
              <a:rPr lang="en-US" sz="2400" dirty="0" smtClean="0"/>
              <a:t>- </a:t>
            </a:r>
            <a:r>
              <a:rPr lang="en-US" sz="2400" dirty="0"/>
              <a:t>4 pcs., </a:t>
            </a:r>
          </a:p>
          <a:p>
            <a:pPr marL="342900" indent="-342900">
              <a:spcBef>
                <a:spcPct val="50000"/>
              </a:spcBef>
              <a:buFont typeface="Arial" pitchFamily="34" charset="0"/>
              <a:buChar char="•"/>
            </a:pPr>
            <a:r>
              <a:rPr lang="en-US" sz="2400" dirty="0" smtClean="0">
                <a:solidFill>
                  <a:schemeClr val="tx2"/>
                </a:solidFill>
              </a:rPr>
              <a:t>Green</a:t>
            </a:r>
            <a:r>
              <a:rPr lang="uk-UA" sz="2400" dirty="0" smtClean="0">
                <a:solidFill>
                  <a:schemeClr val="tx2"/>
                </a:solidFill>
              </a:rPr>
              <a:t> </a:t>
            </a:r>
            <a:r>
              <a:rPr lang="en-US" sz="2400" dirty="0" smtClean="0">
                <a:solidFill>
                  <a:schemeClr val="tx2"/>
                </a:solidFill>
              </a:rPr>
              <a:t>pepper </a:t>
            </a:r>
            <a:r>
              <a:rPr lang="en-US" sz="2400" dirty="0">
                <a:solidFill>
                  <a:schemeClr val="tx2"/>
                </a:solidFill>
              </a:rPr>
              <a:t>or other green vegetables - 4 slices, </a:t>
            </a:r>
          </a:p>
          <a:p>
            <a:pPr marL="342900" indent="-342900">
              <a:spcBef>
                <a:spcPct val="50000"/>
              </a:spcBef>
              <a:buFont typeface="Arial" pitchFamily="34" charset="0"/>
              <a:buChar char="•"/>
            </a:pPr>
            <a:r>
              <a:rPr lang="en-US" sz="2400" dirty="0"/>
              <a:t>4 slices of eggplant.</a:t>
            </a:r>
            <a:endParaRPr lang="ru-RU" sz="2400" dirty="0"/>
          </a:p>
        </p:txBody>
      </p:sp>
      <p:pic>
        <p:nvPicPr>
          <p:cNvPr id="10242" name="Picture 2" descr="C:\Users\USER\Desktop\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060848"/>
            <a:ext cx="3961903" cy="30035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slide(fromTop)">
                                      <p:cBhvr>
                                        <p:cTn id="12" dur="500"/>
                                        <p:tgtEl>
                                          <p:spTgt spid="33795"/>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3796"/>
                                        </p:tgtEl>
                                        <p:attrNameLst>
                                          <p:attrName>style.visibility</p:attrName>
                                        </p:attrNameLst>
                                      </p:cBhvr>
                                      <p:to>
                                        <p:strVal val="visible"/>
                                      </p:to>
                                    </p:set>
                                    <p:anim calcmode="lin" valueType="num">
                                      <p:cBhvr additive="base">
                                        <p:cTn id="16" dur="500" fill="hold"/>
                                        <p:tgtEl>
                                          <p:spTgt spid="33796"/>
                                        </p:tgtEl>
                                        <p:attrNameLst>
                                          <p:attrName>ppt_x</p:attrName>
                                        </p:attrNameLst>
                                      </p:cBhvr>
                                      <p:tavLst>
                                        <p:tav tm="0">
                                          <p:val>
                                            <p:strVal val="0-#ppt_w/2"/>
                                          </p:val>
                                        </p:tav>
                                        <p:tav tm="100000">
                                          <p:val>
                                            <p:strVal val="#ppt_x"/>
                                          </p:val>
                                        </p:tav>
                                      </p:tavLst>
                                    </p:anim>
                                    <p:anim calcmode="lin" valueType="num">
                                      <p:cBhvr additive="base">
                                        <p:cTn id="17"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autoUpdateAnimBg="0"/>
      <p:bldP spid="3379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67544" y="548680"/>
            <a:ext cx="7848872" cy="1938992"/>
          </a:xfrm>
          <a:prstGeom prst="rect">
            <a:avLst/>
          </a:prstGeom>
          <a:noFill/>
          <a:ln w="9525">
            <a:noFill/>
            <a:miter lim="800000"/>
            <a:headEnd/>
            <a:tailEnd/>
          </a:ln>
          <a:effectLst/>
        </p:spPr>
        <p:txBody>
          <a:bodyPr wrap="square">
            <a:spAutoFit/>
          </a:bodyPr>
          <a:lstStyle/>
          <a:p>
            <a:pPr algn="just">
              <a:spcBef>
                <a:spcPct val="50000"/>
              </a:spcBef>
            </a:pPr>
            <a:r>
              <a:rPr lang="en-US" sz="2400" dirty="0">
                <a:solidFill>
                  <a:schemeClr val="tx2"/>
                </a:solidFill>
              </a:rPr>
              <a:t>Boil the rice. Stir in broth, sugar, </a:t>
            </a:r>
            <a:r>
              <a:rPr lang="en-US" sz="2400" dirty="0" err="1">
                <a:solidFill>
                  <a:schemeClr val="tx2"/>
                </a:solidFill>
              </a:rPr>
              <a:t>shoyu</a:t>
            </a:r>
            <a:r>
              <a:rPr lang="en-US" sz="2400" dirty="0">
                <a:solidFill>
                  <a:schemeClr val="tx2"/>
                </a:solidFill>
              </a:rPr>
              <a:t> and wine in a small deep frying pan and cook, stirring, for 2-3 minutes. Fry the shrimp and vegetables. Arrange the rice on a deep plate, add 1 to each shrimp and 2 pieces of vegetables, pour on top of the hot broth.</a:t>
            </a:r>
            <a:endParaRPr lang="ru-RU"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lide(fromTop)">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7"/>
          <p:cNvSpPr txBox="1">
            <a:spLocks noChangeArrowheads="1"/>
          </p:cNvSpPr>
          <p:nvPr/>
        </p:nvSpPr>
        <p:spPr bwMode="auto">
          <a:xfrm>
            <a:off x="107504" y="692696"/>
            <a:ext cx="8229600" cy="1015663"/>
          </a:xfrm>
          <a:prstGeom prst="rect">
            <a:avLst/>
          </a:prstGeom>
          <a:noFill/>
          <a:ln w="9525">
            <a:noFill/>
            <a:miter lim="800000"/>
            <a:headEnd/>
            <a:tailEnd/>
          </a:ln>
          <a:effectLst/>
        </p:spPr>
        <p:txBody>
          <a:bodyPr>
            <a:spAutoFit/>
          </a:bodyPr>
          <a:lstStyle/>
          <a:p>
            <a:pPr>
              <a:spcBef>
                <a:spcPct val="50000"/>
              </a:spcBef>
            </a:pPr>
            <a:r>
              <a:rPr lang="en-US" sz="2400" dirty="0"/>
              <a:t>Japanese nowadays very popular in the world. </a:t>
            </a:r>
          </a:p>
          <a:p>
            <a:pPr>
              <a:spcBef>
                <a:spcPct val="50000"/>
              </a:spcBef>
            </a:pPr>
            <a:r>
              <a:rPr lang="en-US" sz="2400" dirty="0">
                <a:solidFill>
                  <a:schemeClr val="tx2"/>
                </a:solidFill>
              </a:rPr>
              <a:t>The reason for this success:</a:t>
            </a:r>
            <a:endParaRPr lang="ru-RU" sz="2400" dirty="0">
              <a:solidFill>
                <a:schemeClr val="tx2"/>
              </a:solidFill>
            </a:endParaRPr>
          </a:p>
        </p:txBody>
      </p:sp>
      <p:sp>
        <p:nvSpPr>
          <p:cNvPr id="4104" name="Text Box 8"/>
          <p:cNvSpPr txBox="1">
            <a:spLocks noChangeArrowheads="1"/>
          </p:cNvSpPr>
          <p:nvPr/>
        </p:nvSpPr>
        <p:spPr bwMode="auto">
          <a:xfrm>
            <a:off x="457200" y="1844824"/>
            <a:ext cx="7772400" cy="2123658"/>
          </a:xfrm>
          <a:prstGeom prst="rect">
            <a:avLst/>
          </a:prstGeom>
          <a:noFill/>
          <a:ln w="9525">
            <a:noFill/>
            <a:miter lim="800000"/>
            <a:headEnd/>
            <a:tailEnd/>
          </a:ln>
          <a:effectLst/>
        </p:spPr>
        <p:txBody>
          <a:bodyPr>
            <a:spAutoFit/>
          </a:bodyPr>
          <a:lstStyle/>
          <a:p>
            <a:pPr>
              <a:spcBef>
                <a:spcPct val="50000"/>
              </a:spcBef>
              <a:buFontTx/>
              <a:buChar char="•"/>
            </a:pPr>
            <a:r>
              <a:rPr lang="en-US" sz="2400" dirty="0"/>
              <a:t>Low calorie Japanese dishes </a:t>
            </a:r>
            <a:endParaRPr lang="en-US" sz="2400" dirty="0">
              <a:solidFill>
                <a:schemeClr val="tx2"/>
              </a:solidFill>
            </a:endParaRPr>
          </a:p>
          <a:p>
            <a:pPr>
              <a:spcBef>
                <a:spcPct val="50000"/>
              </a:spcBef>
              <a:buFontTx/>
              <a:buChar char="•"/>
            </a:pPr>
            <a:r>
              <a:rPr lang="en-US" sz="2400" dirty="0">
                <a:solidFill>
                  <a:schemeClr val="tx2"/>
                </a:solidFill>
              </a:rPr>
              <a:t>Japanese food is very healthy: low in fat </a:t>
            </a:r>
          </a:p>
          <a:p>
            <a:pPr>
              <a:spcBef>
                <a:spcPct val="50000"/>
              </a:spcBef>
              <a:buFontTx/>
              <a:buChar char="•"/>
            </a:pPr>
            <a:r>
              <a:rPr lang="en-US" sz="2400" dirty="0"/>
              <a:t>Tastes good </a:t>
            </a:r>
          </a:p>
          <a:p>
            <a:pPr>
              <a:spcBef>
                <a:spcPct val="50000"/>
              </a:spcBef>
              <a:buFontTx/>
              <a:buChar char="•"/>
            </a:pPr>
            <a:r>
              <a:rPr lang="en-US" sz="2400" dirty="0">
                <a:solidFill>
                  <a:schemeClr val="tx2"/>
                </a:solidFill>
              </a:rPr>
              <a:t>easy to digest</a:t>
            </a:r>
            <a:endParaRPr lang="ru-RU" sz="2400" dirty="0">
              <a:solidFill>
                <a:schemeClr val="tx2"/>
              </a:solidFill>
            </a:endParaRPr>
          </a:p>
        </p:txBody>
      </p:sp>
      <p:pic>
        <p:nvPicPr>
          <p:cNvPr id="4110" name="Picture 14" descr="C:\Documents and Settings\site401\Мои документы\Мои рисунки\Rice.jpg"/>
          <p:cNvPicPr>
            <a:picLocks noChangeAspect="1" noChangeArrowheads="1"/>
          </p:cNvPicPr>
          <p:nvPr/>
        </p:nvPicPr>
        <p:blipFill>
          <a:blip r:embed="rId2" cstate="print"/>
          <a:srcRect/>
          <a:stretch>
            <a:fillRect/>
          </a:stretch>
        </p:blipFill>
        <p:spPr bwMode="auto">
          <a:xfrm>
            <a:off x="3838600" y="2852936"/>
            <a:ext cx="50292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110"/>
                                        </p:tgtEl>
                                        <p:attrNameLst>
                                          <p:attrName>style.visibility</p:attrName>
                                        </p:attrNameLst>
                                      </p:cBhvr>
                                      <p:to>
                                        <p:strVal val="visible"/>
                                      </p:to>
                                    </p:set>
                                    <p:anim calcmode="lin" valueType="num">
                                      <p:cBhvr additive="base">
                                        <p:cTn id="7" dur="500" fill="hold"/>
                                        <p:tgtEl>
                                          <p:spTgt spid="4110"/>
                                        </p:tgtEl>
                                        <p:attrNameLst>
                                          <p:attrName>ppt_x</p:attrName>
                                        </p:attrNameLst>
                                      </p:cBhvr>
                                      <p:tavLst>
                                        <p:tav tm="0">
                                          <p:val>
                                            <p:strVal val="1+#ppt_w/2"/>
                                          </p:val>
                                        </p:tav>
                                        <p:tav tm="100000">
                                          <p:val>
                                            <p:strVal val="#ppt_x"/>
                                          </p:val>
                                        </p:tav>
                                      </p:tavLst>
                                    </p:anim>
                                    <p:anim calcmode="lin" valueType="num">
                                      <p:cBhvr additive="base">
                                        <p:cTn id="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79512" y="1196752"/>
            <a:ext cx="4752528" cy="4524315"/>
          </a:xfrm>
          <a:prstGeom prst="rect">
            <a:avLst/>
          </a:prstGeom>
          <a:noFill/>
          <a:ln w="9525">
            <a:noFill/>
            <a:miter lim="800000"/>
            <a:headEnd/>
            <a:tailEnd/>
          </a:ln>
          <a:effectLst/>
        </p:spPr>
        <p:txBody>
          <a:bodyPr wrap="square">
            <a:spAutoFit/>
          </a:bodyPr>
          <a:lstStyle/>
          <a:p>
            <a:pPr algn="just">
              <a:spcBef>
                <a:spcPct val="50000"/>
              </a:spcBef>
            </a:pPr>
            <a:r>
              <a:rPr lang="en-US" sz="2400" dirty="0">
                <a:solidFill>
                  <a:schemeClr val="tx2"/>
                </a:solidFill>
              </a:rPr>
              <a:t>Mandatory part of Japanese food are vegetables.</a:t>
            </a:r>
            <a:r>
              <a:rPr lang="uk-UA" sz="2400" dirty="0" smtClean="0">
                <a:solidFill>
                  <a:schemeClr val="tx2"/>
                </a:solidFill>
              </a:rPr>
              <a:t> </a:t>
            </a:r>
            <a:r>
              <a:rPr lang="en-US" sz="2400" dirty="0" smtClean="0">
                <a:solidFill>
                  <a:schemeClr val="tx2"/>
                </a:solidFill>
              </a:rPr>
              <a:t>Present</a:t>
            </a:r>
            <a:r>
              <a:rPr lang="uk-UA" sz="2400" dirty="0" smtClean="0">
                <a:solidFill>
                  <a:schemeClr val="tx2"/>
                </a:solidFill>
              </a:rPr>
              <a:t> </a:t>
            </a:r>
            <a:r>
              <a:rPr lang="en-US" sz="2400" dirty="0" smtClean="0">
                <a:solidFill>
                  <a:schemeClr val="tx2"/>
                </a:solidFill>
              </a:rPr>
              <a:t>in </a:t>
            </a:r>
            <a:r>
              <a:rPr lang="en-US" sz="2400" dirty="0">
                <a:solidFill>
                  <a:schemeClr val="tx2"/>
                </a:solidFill>
              </a:rPr>
              <a:t>various forms</a:t>
            </a:r>
            <a:r>
              <a:rPr lang="en-US" sz="2400" dirty="0" smtClean="0">
                <a:solidFill>
                  <a:schemeClr val="tx2"/>
                </a:solidFill>
              </a:rPr>
              <a:t>, colors</a:t>
            </a:r>
            <a:r>
              <a:rPr lang="uk-UA" sz="2400" dirty="0" smtClean="0">
                <a:solidFill>
                  <a:schemeClr val="tx2"/>
                </a:solidFill>
              </a:rPr>
              <a:t> </a:t>
            </a:r>
            <a:r>
              <a:rPr lang="en-US" sz="2400" dirty="0" smtClean="0">
                <a:solidFill>
                  <a:schemeClr val="tx2"/>
                </a:solidFill>
              </a:rPr>
              <a:t>and </a:t>
            </a:r>
            <a:r>
              <a:rPr lang="en-US" sz="2400" dirty="0">
                <a:solidFill>
                  <a:schemeClr val="tx2"/>
                </a:solidFill>
              </a:rPr>
              <a:t>flavors options</a:t>
            </a:r>
            <a:r>
              <a:rPr lang="en-US" sz="2400" dirty="0" smtClean="0">
                <a:solidFill>
                  <a:schemeClr val="tx2"/>
                </a:solidFill>
              </a:rPr>
              <a:t>.</a:t>
            </a:r>
            <a:r>
              <a:rPr lang="uk-UA" sz="2400" dirty="0" smtClean="0">
                <a:solidFill>
                  <a:schemeClr val="tx2"/>
                </a:solidFill>
              </a:rPr>
              <a:t> </a:t>
            </a:r>
            <a:r>
              <a:rPr lang="en-US" sz="2400" dirty="0" smtClean="0">
                <a:solidFill>
                  <a:schemeClr val="tx2"/>
                </a:solidFill>
              </a:rPr>
              <a:t>Use </a:t>
            </a:r>
            <a:r>
              <a:rPr lang="en-US" sz="2400" dirty="0">
                <a:solidFill>
                  <a:schemeClr val="tx2"/>
                </a:solidFill>
              </a:rPr>
              <a:t>several types of onions, from the golden round </a:t>
            </a:r>
            <a:r>
              <a:rPr lang="en-US" sz="2400" dirty="0" err="1">
                <a:solidFill>
                  <a:schemeClr val="tx2"/>
                </a:solidFill>
              </a:rPr>
              <a:t>tamanogi</a:t>
            </a:r>
            <a:r>
              <a:rPr lang="en-US" sz="2400" dirty="0">
                <a:solidFill>
                  <a:schemeClr val="tx2"/>
                </a:solidFill>
              </a:rPr>
              <a:t>, which is most common in us. To white and narrow longbow </a:t>
            </a:r>
            <a:r>
              <a:rPr lang="en-US" sz="2400" dirty="0" err="1">
                <a:solidFill>
                  <a:schemeClr val="tx2"/>
                </a:solidFill>
              </a:rPr>
              <a:t>hosonegi</a:t>
            </a:r>
            <a:r>
              <a:rPr lang="en-US" sz="2400" dirty="0">
                <a:solidFill>
                  <a:schemeClr val="tx2"/>
                </a:solidFill>
              </a:rPr>
              <a:t>. There are many types of radishes and radish, which gives the dish a delicious taste and necessary </a:t>
            </a:r>
            <a:r>
              <a:rPr lang="en-US" sz="2400" dirty="0" err="1">
                <a:solidFill>
                  <a:schemeClr val="tx2"/>
                </a:solidFill>
              </a:rPr>
              <a:t>raznotsvete</a:t>
            </a:r>
            <a:r>
              <a:rPr lang="en-US" sz="2400" dirty="0" smtClean="0">
                <a:solidFill>
                  <a:schemeClr val="tx2"/>
                </a:solidFill>
              </a:rPr>
              <a:t>.</a:t>
            </a:r>
            <a:r>
              <a:rPr lang="ru-RU" sz="2400" dirty="0" smtClean="0">
                <a:solidFill>
                  <a:schemeClr val="tx2"/>
                </a:solidFill>
              </a:rPr>
              <a:t> </a:t>
            </a:r>
            <a:r>
              <a:rPr lang="en-US" sz="2400" dirty="0">
                <a:solidFill>
                  <a:schemeClr val="tx2"/>
                </a:solidFill>
              </a:rPr>
              <a:t>vegetables accompany each dish as of taste and aesthetic reasons.</a:t>
            </a:r>
            <a:endParaRPr lang="ru-RU" sz="2400" dirty="0">
              <a:solidFill>
                <a:schemeClr val="tx2"/>
              </a:solidFill>
            </a:endParaRPr>
          </a:p>
        </p:txBody>
      </p:sp>
      <p:pic>
        <p:nvPicPr>
          <p:cNvPr id="5123" name="Picture 3" descr="C:\Documents and Settings\site401\Мои документы\Мои рисунки\chudosup.jpg"/>
          <p:cNvPicPr>
            <a:picLocks noChangeAspect="1" noChangeArrowheads="1"/>
          </p:cNvPicPr>
          <p:nvPr/>
        </p:nvPicPr>
        <p:blipFill>
          <a:blip r:embed="rId2" cstate="print"/>
          <a:srcRect/>
          <a:stretch>
            <a:fillRect/>
          </a:stretch>
        </p:blipFill>
        <p:spPr bwMode="auto">
          <a:xfrm>
            <a:off x="4543425" y="3392488"/>
            <a:ext cx="55563" cy="71437"/>
          </a:xfrm>
          <a:prstGeom prst="rect">
            <a:avLst/>
          </a:prstGeom>
          <a:noFill/>
        </p:spPr>
      </p:pic>
      <p:pic>
        <p:nvPicPr>
          <p:cNvPr id="5124" name="Picture 4" descr="C:\Documents and Settings\site401\Мои документы\Мои рисунки\овощи.jpg"/>
          <p:cNvPicPr>
            <a:picLocks noChangeAspect="1" noChangeArrowheads="1"/>
          </p:cNvPicPr>
          <p:nvPr/>
        </p:nvPicPr>
        <p:blipFill>
          <a:blip r:embed="rId2" cstate="print"/>
          <a:srcRect/>
          <a:stretch>
            <a:fillRect/>
          </a:stretch>
        </p:blipFill>
        <p:spPr bwMode="auto">
          <a:xfrm>
            <a:off x="4543425" y="3392488"/>
            <a:ext cx="55563" cy="71437"/>
          </a:xfrm>
          <a:prstGeom prst="rect">
            <a:avLst/>
          </a:prstGeom>
          <a:noFill/>
        </p:spPr>
      </p:pic>
      <p:pic>
        <p:nvPicPr>
          <p:cNvPr id="5125" name="Picture 5" descr="C:\Documents and Settings\site401\Мои документы\Мои рисунки\chudosup.jpg"/>
          <p:cNvPicPr>
            <a:picLocks noChangeAspect="1" noChangeArrowheads="1"/>
          </p:cNvPicPr>
          <p:nvPr/>
        </p:nvPicPr>
        <p:blipFill>
          <a:blip r:embed="rId2" cstate="print"/>
          <a:srcRect/>
          <a:stretch>
            <a:fillRect/>
          </a:stretch>
        </p:blipFill>
        <p:spPr bwMode="auto">
          <a:xfrm>
            <a:off x="4543425" y="3392488"/>
            <a:ext cx="55563" cy="71437"/>
          </a:xfrm>
          <a:prstGeom prst="rect">
            <a:avLst/>
          </a:prstGeom>
          <a:noFill/>
        </p:spPr>
      </p:pic>
      <p:pic>
        <p:nvPicPr>
          <p:cNvPr id="5126" name="Picture 6" descr="C:\Documents and Settings\site401\Мои документы\Мои рисунки\chudosup.jpg"/>
          <p:cNvPicPr>
            <a:picLocks noChangeAspect="1" noChangeArrowheads="1"/>
          </p:cNvPicPr>
          <p:nvPr/>
        </p:nvPicPr>
        <p:blipFill>
          <a:blip r:embed="rId2" cstate="print"/>
          <a:srcRect/>
          <a:stretch>
            <a:fillRect/>
          </a:stretch>
        </p:blipFill>
        <p:spPr bwMode="auto">
          <a:xfrm>
            <a:off x="4543425" y="3392488"/>
            <a:ext cx="55563" cy="71437"/>
          </a:xfrm>
          <a:prstGeom prst="rect">
            <a:avLst/>
          </a:prstGeom>
          <a:noFill/>
        </p:spPr>
      </p:pic>
      <p:pic>
        <p:nvPicPr>
          <p:cNvPr id="1026" name="Picture 2" descr="C:\Users\USER\Desktop\2469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387941"/>
            <a:ext cx="3942365" cy="3742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85800" y="914400"/>
            <a:ext cx="4191000" cy="1066800"/>
          </a:xfrm>
          <a:prstGeom prst="rect">
            <a:avLst/>
          </a:prstGeom>
          <a:noFill/>
          <a:ln w="9525">
            <a:noFill/>
            <a:miter lim="800000"/>
            <a:headEnd/>
            <a:tailEnd/>
          </a:ln>
          <a:effectLst/>
        </p:spPr>
        <p:txBody>
          <a:bodyPr>
            <a:spAutoFit/>
          </a:bodyPr>
          <a:lstStyle/>
          <a:p>
            <a:pPr>
              <a:spcBef>
                <a:spcPct val="50000"/>
              </a:spcBef>
            </a:pPr>
            <a:r>
              <a:rPr lang="en-US" b="1" dirty="0"/>
              <a:t>Japanese etiquette during mealtimes.</a:t>
            </a:r>
            <a:endParaRPr lang="ru-RU" b="1" dirty="0"/>
          </a:p>
        </p:txBody>
      </p:sp>
      <p:sp>
        <p:nvSpPr>
          <p:cNvPr id="6147" name="Text Box 3"/>
          <p:cNvSpPr txBox="1">
            <a:spLocks noChangeArrowheads="1"/>
          </p:cNvSpPr>
          <p:nvPr/>
        </p:nvSpPr>
        <p:spPr bwMode="auto">
          <a:xfrm>
            <a:off x="533400" y="2667000"/>
            <a:ext cx="8305800" cy="3231654"/>
          </a:xfrm>
          <a:prstGeom prst="rect">
            <a:avLst/>
          </a:prstGeom>
          <a:noFill/>
          <a:ln w="9525">
            <a:noFill/>
            <a:miter lim="800000"/>
            <a:headEnd/>
            <a:tailEnd/>
          </a:ln>
          <a:effectLst/>
        </p:spPr>
        <p:txBody>
          <a:bodyPr>
            <a:spAutoFit/>
          </a:bodyPr>
          <a:lstStyle/>
          <a:p>
            <a:pPr>
              <a:spcBef>
                <a:spcPct val="50000"/>
              </a:spcBef>
              <a:buFontTx/>
              <a:buChar char="•"/>
            </a:pPr>
            <a:r>
              <a:rPr lang="en-US" sz="2400" dirty="0" smtClean="0">
                <a:solidFill>
                  <a:schemeClr val="tx2"/>
                </a:solidFill>
              </a:rPr>
              <a:t>Eaten </a:t>
            </a:r>
            <a:r>
              <a:rPr lang="en-US" sz="2400" dirty="0">
                <a:solidFill>
                  <a:schemeClr val="tx2"/>
                </a:solidFill>
              </a:rPr>
              <a:t>with chopsticks </a:t>
            </a:r>
          </a:p>
          <a:p>
            <a:pPr>
              <a:spcBef>
                <a:spcPct val="50000"/>
              </a:spcBef>
              <a:buFontTx/>
              <a:buChar char="•"/>
            </a:pPr>
            <a:r>
              <a:rPr lang="en-US" sz="2400" dirty="0"/>
              <a:t>Do not use a spoon to even sip of soup-bowls </a:t>
            </a:r>
          </a:p>
          <a:p>
            <a:pPr>
              <a:spcBef>
                <a:spcPct val="50000"/>
              </a:spcBef>
              <a:buFontTx/>
              <a:buChar char="•"/>
            </a:pPr>
            <a:r>
              <a:rPr lang="en-US" sz="2400" dirty="0">
                <a:solidFill>
                  <a:schemeClr val="tx2"/>
                </a:solidFill>
              </a:rPr>
              <a:t>Not at the table eating, each guest sits at a separate table, which immediately put all the dishes ranging from soup and ending with sweet </a:t>
            </a:r>
          </a:p>
          <a:p>
            <a:pPr>
              <a:spcBef>
                <a:spcPct val="50000"/>
              </a:spcBef>
              <a:buFontTx/>
              <a:buChar char="•"/>
            </a:pPr>
            <a:r>
              <a:rPr lang="en-US" sz="2400" dirty="0"/>
              <a:t>The Japanese are very important beauty decoration table and serving dishes.</a:t>
            </a:r>
            <a:endParaRPr lang="ru-RU" sz="2400" dirty="0"/>
          </a:p>
        </p:txBody>
      </p:sp>
      <p:pic>
        <p:nvPicPr>
          <p:cNvPr id="2050" name="Picture 2" descr="C:\Users\USER\Desktop\63084878_YaponkiNeStareyut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552450"/>
            <a:ext cx="3877930" cy="2588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75" fill="hold"/>
                                        <p:tgtEl>
                                          <p:spTgt spid="6146"/>
                                        </p:tgtEl>
                                        <p:attrNameLst>
                                          <p:attrName>ppt_x</p:attrName>
                                        </p:attrNameLst>
                                      </p:cBhvr>
                                      <p:tavLst>
                                        <p:tav tm="0">
                                          <p:val>
                                            <p:strVal val="#ppt_x"/>
                                          </p:val>
                                        </p:tav>
                                        <p:tav tm="100000">
                                          <p:val>
                                            <p:strVal val="#ppt_x"/>
                                          </p:val>
                                        </p:tav>
                                      </p:tavLst>
                                    </p:anim>
                                    <p:anim calcmode="lin" valueType="num">
                                      <p:cBhvr additive="base">
                                        <p:cTn id="8" dur="75" fill="hold"/>
                                        <p:tgtEl>
                                          <p:spTgt spid="6146"/>
                                        </p:tgtEl>
                                        <p:attrNameLst>
                                          <p:attrName>ppt_y</p:attrName>
                                        </p:attrNameLst>
                                      </p:cBhvr>
                                      <p:tavLst>
                                        <p:tav tm="0">
                                          <p:val>
                                            <p:strVal val="0-#ppt_h/2"/>
                                          </p:val>
                                        </p:tav>
                                        <p:tav tm="100000">
                                          <p:val>
                                            <p:strVal val="#ppt_y"/>
                                          </p:val>
                                        </p:tav>
                                      </p:tavLst>
                                    </p:anim>
                                  </p:childTnLst>
                                </p:cTn>
                              </p:par>
                            </p:childTnLst>
                          </p:cTn>
                        </p:par>
                        <p:par>
                          <p:cTn id="9" fill="hold">
                            <p:stCondLst>
                              <p:cond delay="2475"/>
                            </p:stCondLst>
                            <p:childTnLst>
                              <p:par>
                                <p:cTn id="10" presetID="3" presetClass="entr" presetSubtype="5" fill="hold" grpId="0" nodeType="afterEffect">
                                  <p:stCondLst>
                                    <p:cond delay="2000"/>
                                  </p:stCondLst>
                                  <p:childTnLst>
                                    <p:set>
                                      <p:cBhvr>
                                        <p:cTn id="11" dur="1" fill="hold">
                                          <p:stCondLst>
                                            <p:cond delay="0"/>
                                          </p:stCondLst>
                                        </p:cTn>
                                        <p:tgtEl>
                                          <p:spTgt spid="6147"/>
                                        </p:tgtEl>
                                        <p:attrNameLst>
                                          <p:attrName>style.visibility</p:attrName>
                                        </p:attrNameLst>
                                      </p:cBhvr>
                                      <p:to>
                                        <p:strVal val="visible"/>
                                      </p:to>
                                    </p:set>
                                    <p:animEffect transition="in" filter="blinds(vertical)">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0" y="404664"/>
            <a:ext cx="7772400" cy="823913"/>
          </a:xfrm>
          <a:prstGeom prst="rect">
            <a:avLst/>
          </a:prstGeom>
          <a:noFill/>
          <a:ln w="9525">
            <a:noFill/>
            <a:miter lim="800000"/>
            <a:headEnd/>
            <a:tailEnd/>
          </a:ln>
          <a:effectLst/>
        </p:spPr>
        <p:txBody>
          <a:bodyPr>
            <a:spAutoFit/>
          </a:bodyPr>
          <a:lstStyle/>
          <a:p>
            <a:pPr algn="ctr">
              <a:spcBef>
                <a:spcPct val="50000"/>
              </a:spcBef>
            </a:pPr>
            <a:r>
              <a:rPr lang="en-US" sz="4800" dirty="0">
                <a:solidFill>
                  <a:schemeClr val="tx2"/>
                </a:solidFill>
              </a:rPr>
              <a:t>Salads and Appetizers</a:t>
            </a:r>
            <a:endParaRPr lang="ru-RU" sz="4800" dirty="0">
              <a:solidFill>
                <a:schemeClr val="tx2"/>
              </a:solidFill>
            </a:endParaRPr>
          </a:p>
        </p:txBody>
      </p:sp>
      <p:sp>
        <p:nvSpPr>
          <p:cNvPr id="7172" name="Text Box 4"/>
          <p:cNvSpPr txBox="1">
            <a:spLocks noChangeArrowheads="1"/>
          </p:cNvSpPr>
          <p:nvPr/>
        </p:nvSpPr>
        <p:spPr bwMode="auto">
          <a:xfrm>
            <a:off x="251520" y="1772816"/>
            <a:ext cx="4320480" cy="1815882"/>
          </a:xfrm>
          <a:prstGeom prst="rect">
            <a:avLst/>
          </a:prstGeom>
          <a:noFill/>
          <a:ln w="9525">
            <a:noFill/>
            <a:miter lim="800000"/>
            <a:headEnd/>
            <a:tailEnd/>
          </a:ln>
          <a:effectLst/>
        </p:spPr>
        <p:txBody>
          <a:bodyPr wrap="square">
            <a:spAutoFit/>
          </a:bodyPr>
          <a:lstStyle/>
          <a:p>
            <a:pPr>
              <a:spcBef>
                <a:spcPct val="50000"/>
              </a:spcBef>
              <a:buFontTx/>
              <a:buChar char="•"/>
            </a:pPr>
            <a:r>
              <a:rPr lang="en-US" dirty="0" err="1"/>
              <a:t>Haru</a:t>
            </a:r>
            <a:r>
              <a:rPr lang="en-US" dirty="0"/>
              <a:t>-no-</a:t>
            </a:r>
            <a:r>
              <a:rPr lang="en-US" dirty="0" err="1"/>
              <a:t>sarada</a:t>
            </a:r>
            <a:r>
              <a:rPr lang="en-US" dirty="0"/>
              <a:t> </a:t>
            </a:r>
          </a:p>
          <a:p>
            <a:pPr>
              <a:spcBef>
                <a:spcPct val="50000"/>
              </a:spcBef>
              <a:buFontTx/>
              <a:buChar char="•"/>
            </a:pPr>
            <a:r>
              <a:rPr lang="en-US" dirty="0"/>
              <a:t>Tacos-but-but-sous-mono</a:t>
            </a:r>
            <a:endParaRPr lang="ru-RU" dirty="0"/>
          </a:p>
        </p:txBody>
      </p:sp>
      <p:sp>
        <p:nvSpPr>
          <p:cNvPr id="7189" name="AutoShape 21">
            <a:hlinkClick r:id="rId2" action="ppaction://hlinksldjump" highlightClick="1"/>
          </p:cNvPr>
          <p:cNvSpPr>
            <a:spLocks noChangeArrowheads="1"/>
          </p:cNvSpPr>
          <p:nvPr/>
        </p:nvSpPr>
        <p:spPr bwMode="auto">
          <a:xfrm>
            <a:off x="7543800" y="5715000"/>
            <a:ext cx="966788" cy="814388"/>
          </a:xfrm>
          <a:prstGeom prst="actionButtonForwardNext">
            <a:avLst/>
          </a:prstGeom>
          <a:solidFill>
            <a:schemeClr val="accent1"/>
          </a:solidFill>
          <a:ln w="9525">
            <a:solidFill>
              <a:schemeClr val="tx1"/>
            </a:solidFill>
            <a:miter lim="800000"/>
            <a:headEnd/>
            <a:tailEnd/>
          </a:ln>
          <a:effectLst/>
        </p:spPr>
        <p:txBody>
          <a:bodyPr wrap="none" anchor="ctr"/>
          <a:lstStyle/>
          <a:p>
            <a:endParaRPr lang="ru-RU"/>
          </a:p>
        </p:txBody>
      </p:sp>
      <p:pic>
        <p:nvPicPr>
          <p:cNvPr id="3074" name="Picture 2" descr="C:\Users\USER\Desktop\barcapok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997" y="1710804"/>
            <a:ext cx="4248472" cy="3755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type="wd">
                                    <p:tmPct val="100000"/>
                                  </p:iterate>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300" fill="hold"/>
                                        <p:tgtEl>
                                          <p:spTgt spid="7172"/>
                                        </p:tgtEl>
                                        <p:attrNameLst>
                                          <p:attrName>ppt_x</p:attrName>
                                        </p:attrNameLst>
                                      </p:cBhvr>
                                      <p:tavLst>
                                        <p:tav tm="0">
                                          <p:val>
                                            <p:strVal val="0-#ppt_w/2"/>
                                          </p:val>
                                        </p:tav>
                                        <p:tav tm="100000">
                                          <p:val>
                                            <p:strVal val="#ppt_x"/>
                                          </p:val>
                                        </p:tav>
                                      </p:tavLst>
                                    </p:anim>
                                    <p:anim calcmode="lin" valueType="num">
                                      <p:cBhvr additive="base">
                                        <p:cTn id="13" dur="3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67544" y="422612"/>
            <a:ext cx="8516369" cy="5940088"/>
          </a:xfrm>
          <a:prstGeom prst="rect">
            <a:avLst/>
          </a:prstGeom>
          <a:noFill/>
          <a:ln w="9525">
            <a:noFill/>
            <a:miter lim="800000"/>
            <a:headEnd/>
            <a:tailEnd/>
          </a:ln>
          <a:effectLst/>
        </p:spPr>
        <p:txBody>
          <a:bodyPr wrap="square">
            <a:spAutoFit/>
          </a:bodyPr>
          <a:lstStyle/>
          <a:p>
            <a:pPr algn="ctr">
              <a:spcBef>
                <a:spcPct val="50000"/>
              </a:spcBef>
            </a:pPr>
            <a:r>
              <a:rPr lang="en-US" dirty="0" err="1"/>
              <a:t>Haru</a:t>
            </a:r>
            <a:r>
              <a:rPr lang="en-US" dirty="0"/>
              <a:t>-BUT </a:t>
            </a:r>
            <a:r>
              <a:rPr lang="en-US" dirty="0" err="1" smtClean="0"/>
              <a:t>Sarada</a:t>
            </a:r>
            <a:endParaRPr lang="en-US" dirty="0" smtClean="0"/>
          </a:p>
          <a:p>
            <a:pPr algn="ctr">
              <a:spcBef>
                <a:spcPct val="50000"/>
              </a:spcBef>
            </a:pPr>
            <a:r>
              <a:rPr lang="en-US" dirty="0"/>
              <a:t>Multicolored VEGETABLE </a:t>
            </a:r>
            <a:r>
              <a:rPr lang="en-US" dirty="0" smtClean="0"/>
              <a:t>SALAD</a:t>
            </a:r>
          </a:p>
          <a:p>
            <a:pPr>
              <a:spcBef>
                <a:spcPct val="50000"/>
              </a:spcBef>
            </a:pPr>
            <a:r>
              <a:rPr lang="en-US" sz="2000" dirty="0"/>
              <a:t>Kohlrabi - 1 pc. </a:t>
            </a:r>
          </a:p>
          <a:p>
            <a:pPr>
              <a:spcBef>
                <a:spcPct val="50000"/>
              </a:spcBef>
            </a:pPr>
            <a:r>
              <a:rPr lang="en-US" sz="2000" dirty="0"/>
              <a:t>cucumber -1 pc. </a:t>
            </a:r>
          </a:p>
          <a:p>
            <a:pPr>
              <a:spcBef>
                <a:spcPct val="50000"/>
              </a:spcBef>
            </a:pPr>
            <a:r>
              <a:rPr lang="en-US" sz="2000" dirty="0"/>
              <a:t>salad - 1 </a:t>
            </a:r>
            <a:r>
              <a:rPr lang="en-US" sz="2000" dirty="0" err="1"/>
              <a:t>Kachan</a:t>
            </a:r>
            <a:r>
              <a:rPr lang="en-US" sz="2000" dirty="0"/>
              <a:t> </a:t>
            </a:r>
          </a:p>
          <a:p>
            <a:pPr>
              <a:spcBef>
                <a:spcPct val="50000"/>
              </a:spcBef>
            </a:pPr>
            <a:r>
              <a:rPr lang="en-US" sz="2000" dirty="0"/>
              <a:t>onion - 1 pc. </a:t>
            </a:r>
          </a:p>
          <a:p>
            <a:pPr>
              <a:spcBef>
                <a:spcPct val="50000"/>
              </a:spcBef>
            </a:pPr>
            <a:r>
              <a:rPr lang="en-US" sz="2000" dirty="0"/>
              <a:t>maize - 0.5 banks (140 g) </a:t>
            </a:r>
          </a:p>
          <a:p>
            <a:pPr>
              <a:spcBef>
                <a:spcPct val="50000"/>
              </a:spcBef>
            </a:pPr>
            <a:r>
              <a:rPr lang="en-US" sz="2000" dirty="0"/>
              <a:t>radish - 10 pcs. </a:t>
            </a:r>
          </a:p>
          <a:p>
            <a:pPr>
              <a:spcBef>
                <a:spcPct val="50000"/>
              </a:spcBef>
            </a:pPr>
            <a:r>
              <a:rPr lang="en-US" sz="2000" dirty="0"/>
              <a:t>soy sauce - 3 tbsp. spoons </a:t>
            </a:r>
          </a:p>
          <a:p>
            <a:pPr>
              <a:spcBef>
                <a:spcPct val="50000"/>
              </a:spcBef>
            </a:pPr>
            <a:r>
              <a:rPr lang="en-US" sz="2000" dirty="0"/>
              <a:t>pinch of sugar, salt </a:t>
            </a:r>
          </a:p>
          <a:p>
            <a:pPr>
              <a:spcBef>
                <a:spcPct val="50000"/>
              </a:spcBef>
            </a:pPr>
            <a:r>
              <a:rPr lang="en-US" sz="2000" dirty="0"/>
              <a:t>lemon vinegar - 3 tbsp. spoons </a:t>
            </a:r>
          </a:p>
          <a:p>
            <a:pPr>
              <a:spcBef>
                <a:spcPct val="50000"/>
              </a:spcBef>
            </a:pPr>
            <a:r>
              <a:rPr lang="en-US" sz="2000" dirty="0"/>
              <a:t>sesame oil - 5 drops</a:t>
            </a:r>
            <a:endParaRPr lang="ru-RU" sz="2000" dirty="0"/>
          </a:p>
        </p:txBody>
      </p:sp>
      <p:sp>
        <p:nvSpPr>
          <p:cNvPr id="8199" name="AutoShape 7">
            <a:hlinkClick r:id="" action="ppaction://hlinkshowjump?jump=nextslide" highlightClick="1"/>
          </p:cNvPr>
          <p:cNvSpPr>
            <a:spLocks noChangeArrowheads="1"/>
          </p:cNvSpPr>
          <p:nvPr/>
        </p:nvSpPr>
        <p:spPr bwMode="auto">
          <a:xfrm>
            <a:off x="8001000" y="6096000"/>
            <a:ext cx="838200" cy="533400"/>
          </a:xfrm>
          <a:prstGeom prst="actionButtonForwardNext">
            <a:avLst/>
          </a:prstGeom>
          <a:solidFill>
            <a:schemeClr val="accent1"/>
          </a:solidFill>
          <a:ln w="9525">
            <a:solidFill>
              <a:schemeClr val="tx1"/>
            </a:solidFill>
            <a:miter lim="800000"/>
            <a:headEnd/>
            <a:tailEnd/>
          </a:ln>
          <a:effectLst/>
        </p:spPr>
        <p:txBody>
          <a:bodyPr wrap="none" anchor="ctr"/>
          <a:lstStyle/>
          <a:p>
            <a:endParaRPr lang="ru-RU"/>
          </a:p>
        </p:txBody>
      </p:sp>
      <p:pic>
        <p:nvPicPr>
          <p:cNvPr id="4098" name="Picture 2" descr="C:\Users\USER\Desktop\76527029_75005808_4005065_saradayugatamiha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1916833"/>
            <a:ext cx="4051177" cy="396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187624" y="371697"/>
            <a:ext cx="6629400" cy="3046988"/>
          </a:xfrm>
          <a:prstGeom prst="rect">
            <a:avLst/>
          </a:prstGeom>
          <a:noFill/>
          <a:ln w="9525">
            <a:noFill/>
            <a:miter lim="800000"/>
            <a:headEnd/>
            <a:tailEnd/>
          </a:ln>
          <a:effectLst/>
        </p:spPr>
        <p:txBody>
          <a:bodyPr>
            <a:spAutoFit/>
          </a:bodyPr>
          <a:lstStyle/>
          <a:p>
            <a:pPr algn="just">
              <a:spcBef>
                <a:spcPct val="50000"/>
              </a:spcBef>
            </a:pPr>
            <a:r>
              <a:rPr lang="en-US" sz="2400" dirty="0">
                <a:solidFill>
                  <a:schemeClr val="tx2"/>
                </a:solidFill>
              </a:rPr>
              <a:t>Kohlrabi cut into cubes. Cucumber and onion cut into thin rings, lettuce leaves to disassemble, wash and chop. Radish cut into thick plates. Vegetables put in a glass bowl and add the canned corn. In a saucepan, prepare gravy: this mix soy sauce with sugar, salt, vinegar and oil. Beat well with a fork and pour over the salad just before it </a:t>
            </a:r>
            <a:r>
              <a:rPr lang="en-US" sz="2400" dirty="0" err="1">
                <a:solidFill>
                  <a:schemeClr val="tx2"/>
                </a:solidFill>
              </a:rPr>
              <a:t>podachey</a:t>
            </a:r>
            <a:r>
              <a:rPr lang="en-US" sz="2400" dirty="0" smtClean="0">
                <a:solidFill>
                  <a:schemeClr val="tx2"/>
                </a:solidFill>
              </a:rPr>
              <a:t>.</a:t>
            </a:r>
            <a:r>
              <a:rPr lang="ru-RU" sz="2400" dirty="0" smtClean="0">
                <a:solidFill>
                  <a:schemeClr val="tx2"/>
                </a:solidFill>
              </a:rPr>
              <a:t> </a:t>
            </a:r>
            <a:r>
              <a:rPr lang="en-US" sz="2400" dirty="0" err="1" smtClean="0">
                <a:solidFill>
                  <a:schemeClr val="tx2"/>
                </a:solidFill>
              </a:rPr>
              <a:t>Salat</a:t>
            </a:r>
            <a:r>
              <a:rPr lang="en-US" sz="2400" dirty="0" smtClean="0">
                <a:solidFill>
                  <a:schemeClr val="tx2"/>
                </a:solidFill>
              </a:rPr>
              <a:t> </a:t>
            </a:r>
            <a:r>
              <a:rPr lang="en-US" sz="2400" dirty="0">
                <a:solidFill>
                  <a:schemeClr val="tx2"/>
                </a:solidFill>
              </a:rPr>
              <a:t>this is suitable for all types of Japanese dishes.</a:t>
            </a:r>
            <a:endParaRPr lang="ru-RU" sz="2400" dirty="0">
              <a:solidFill>
                <a:schemeClr val="tx2"/>
              </a:solidFill>
            </a:endParaRPr>
          </a:p>
        </p:txBody>
      </p:sp>
      <p:sp>
        <p:nvSpPr>
          <p:cNvPr id="13328" name="AutoShape 16">
            <a:hlinkClick r:id="rId2" action="ppaction://hlinksldjump" highlightClick="1"/>
          </p:cNvPr>
          <p:cNvSpPr>
            <a:spLocks noChangeArrowheads="1"/>
          </p:cNvSpPr>
          <p:nvPr/>
        </p:nvSpPr>
        <p:spPr bwMode="auto">
          <a:xfrm>
            <a:off x="8229600" y="6172200"/>
            <a:ext cx="661988" cy="457200"/>
          </a:xfrm>
          <a:prstGeom prst="actionButtonHome">
            <a:avLst/>
          </a:prstGeom>
          <a:solidFill>
            <a:schemeClr val="accent1"/>
          </a:solidFill>
          <a:ln w="9525">
            <a:solidFill>
              <a:schemeClr val="tx1"/>
            </a:solid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vertical)">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81000" y="268283"/>
            <a:ext cx="8305800" cy="6309420"/>
          </a:xfrm>
          <a:prstGeom prst="rect">
            <a:avLst/>
          </a:prstGeom>
          <a:noFill/>
          <a:ln w="9525">
            <a:noFill/>
            <a:miter lim="800000"/>
            <a:headEnd/>
            <a:tailEnd/>
          </a:ln>
          <a:effectLst/>
        </p:spPr>
        <p:txBody>
          <a:bodyPr>
            <a:spAutoFit/>
          </a:bodyPr>
          <a:lstStyle/>
          <a:p>
            <a:pPr algn="ctr">
              <a:spcBef>
                <a:spcPct val="50000"/>
              </a:spcBef>
            </a:pPr>
            <a:r>
              <a:rPr lang="en-US" dirty="0"/>
              <a:t>BUT SUCH SOUS NO </a:t>
            </a:r>
            <a:r>
              <a:rPr lang="en-US" dirty="0" smtClean="0"/>
              <a:t>MONO </a:t>
            </a:r>
            <a:endParaRPr lang="en-US" dirty="0"/>
          </a:p>
          <a:p>
            <a:pPr algn="ctr">
              <a:spcBef>
                <a:spcPct val="50000"/>
              </a:spcBef>
            </a:pPr>
            <a:r>
              <a:rPr lang="en-US" dirty="0"/>
              <a:t>SNACK SQUID </a:t>
            </a:r>
          </a:p>
          <a:p>
            <a:pPr>
              <a:spcBef>
                <a:spcPct val="50000"/>
              </a:spcBef>
            </a:pPr>
            <a:r>
              <a:rPr lang="en-US" sz="2400" dirty="0">
                <a:solidFill>
                  <a:schemeClr val="tx2"/>
                </a:solidFill>
              </a:rPr>
              <a:t>Squid, ready to use, 200 g </a:t>
            </a:r>
          </a:p>
          <a:p>
            <a:pPr>
              <a:spcBef>
                <a:spcPct val="50000"/>
              </a:spcBef>
            </a:pPr>
            <a:r>
              <a:rPr lang="en-US" sz="2400" dirty="0"/>
              <a:t>Cucumber - 1 pc. </a:t>
            </a:r>
          </a:p>
          <a:p>
            <a:pPr>
              <a:spcBef>
                <a:spcPct val="50000"/>
              </a:spcBef>
            </a:pPr>
            <a:r>
              <a:rPr lang="en-US" sz="2400" dirty="0">
                <a:solidFill>
                  <a:schemeClr val="tx2"/>
                </a:solidFill>
              </a:rPr>
              <a:t>Rice vinegar - 3 tablespoons </a:t>
            </a:r>
          </a:p>
          <a:p>
            <a:pPr>
              <a:spcBef>
                <a:spcPct val="50000"/>
              </a:spcBef>
            </a:pPr>
            <a:r>
              <a:rPr lang="en-US" sz="2400" dirty="0"/>
              <a:t>Lemon - 0.5 pc. </a:t>
            </a:r>
          </a:p>
          <a:p>
            <a:pPr>
              <a:spcBef>
                <a:spcPct val="50000"/>
              </a:spcBef>
            </a:pPr>
            <a:r>
              <a:rPr lang="en-US" sz="2400" dirty="0"/>
              <a:t>  </a:t>
            </a:r>
            <a:r>
              <a:rPr lang="en-US" sz="2400" dirty="0">
                <a:solidFill>
                  <a:schemeClr val="tx2"/>
                </a:solidFill>
              </a:rPr>
              <a:t>For seasoning: </a:t>
            </a:r>
          </a:p>
          <a:p>
            <a:pPr>
              <a:spcBef>
                <a:spcPct val="50000"/>
              </a:spcBef>
            </a:pPr>
            <a:r>
              <a:rPr lang="en-US" sz="2400" dirty="0"/>
              <a:t>Lemon juice - 4 tbsp. spoons </a:t>
            </a:r>
          </a:p>
          <a:p>
            <a:pPr>
              <a:spcBef>
                <a:spcPct val="50000"/>
              </a:spcBef>
            </a:pPr>
            <a:r>
              <a:rPr lang="en-US" sz="2400" dirty="0">
                <a:solidFill>
                  <a:schemeClr val="tx2"/>
                </a:solidFill>
              </a:rPr>
              <a:t>Sugar - 1st.lozhka </a:t>
            </a:r>
          </a:p>
          <a:p>
            <a:pPr>
              <a:spcBef>
                <a:spcPct val="50000"/>
              </a:spcBef>
            </a:pPr>
            <a:r>
              <a:rPr lang="en-US" sz="2400" dirty="0" err="1"/>
              <a:t>Shoyu</a:t>
            </a:r>
            <a:r>
              <a:rPr lang="en-US" sz="2400" dirty="0"/>
              <a:t> - 3 tbsp. spoons </a:t>
            </a:r>
          </a:p>
          <a:p>
            <a:pPr>
              <a:spcBef>
                <a:spcPct val="50000"/>
              </a:spcBef>
            </a:pPr>
            <a:r>
              <a:rPr lang="en-US" sz="2400" dirty="0" smtClean="0">
                <a:solidFill>
                  <a:schemeClr val="tx2"/>
                </a:solidFill>
              </a:rPr>
              <a:t>Grated ginger </a:t>
            </a:r>
            <a:r>
              <a:rPr lang="en-US" sz="2400" dirty="0">
                <a:solidFill>
                  <a:schemeClr val="tx2"/>
                </a:solidFill>
              </a:rPr>
              <a:t>for decoration</a:t>
            </a:r>
            <a:endParaRPr lang="ru-RU" sz="2400" dirty="0">
              <a:solidFill>
                <a:schemeClr val="tx2"/>
              </a:solidFill>
            </a:endParaRPr>
          </a:p>
        </p:txBody>
      </p:sp>
      <p:pic>
        <p:nvPicPr>
          <p:cNvPr id="14341" name="Picture 5" descr="C:\Documents and Settings\site401\Мои документы\Мои рисунки\kalmar.jpg">
            <a:hlinkClick r:id="" action="ppaction://hlinkshowjump?jump=nextslide"/>
          </p:cNvPr>
          <p:cNvPicPr>
            <a:picLocks noChangeAspect="1" noChangeArrowheads="1"/>
          </p:cNvPicPr>
          <p:nvPr/>
        </p:nvPicPr>
        <p:blipFill>
          <a:blip r:embed="rId2" cstate="print"/>
          <a:srcRect/>
          <a:stretch>
            <a:fillRect/>
          </a:stretch>
        </p:blipFill>
        <p:spPr bwMode="auto">
          <a:xfrm>
            <a:off x="4724400" y="3200400"/>
            <a:ext cx="4114800" cy="2819400"/>
          </a:xfrm>
          <a:prstGeom prst="rect">
            <a:avLst/>
          </a:prstGeom>
          <a:noFill/>
        </p:spPr>
      </p:pic>
      <p:sp>
        <p:nvSpPr>
          <p:cNvPr id="14342" name="AutoShape 6">
            <a:hlinkClick r:id="" action="ppaction://hlinkshowjump?jump=nextslide" highlightClick="1"/>
          </p:cNvPr>
          <p:cNvSpPr>
            <a:spLocks noChangeArrowheads="1"/>
          </p:cNvSpPr>
          <p:nvPr/>
        </p:nvSpPr>
        <p:spPr bwMode="auto">
          <a:xfrm>
            <a:off x="8001000" y="6172200"/>
            <a:ext cx="685800" cy="457200"/>
          </a:xfrm>
          <a:prstGeom prst="actionButtonForwardNext">
            <a:avLst/>
          </a:prstGeom>
          <a:solidFill>
            <a:schemeClr val="accent1"/>
          </a:solidFill>
          <a:ln w="9525">
            <a:solidFill>
              <a:schemeClr val="tx1"/>
            </a:solid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vertical)">
                                      <p:cBhvr>
                                        <p:cTn id="7" dur="500"/>
                                        <p:tgtEl>
                                          <p:spTgt spid="1433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341"/>
                                        </p:tgtEl>
                                        <p:attrNameLst>
                                          <p:attrName>style.visibility</p:attrName>
                                        </p:attrNameLst>
                                      </p:cBhvr>
                                      <p:to>
                                        <p:strVal val="visible"/>
                                      </p:to>
                                    </p:set>
                                    <p:animEffect transition="in" filter="wipe(right)">
                                      <p:cBhvr>
                                        <p:cTn id="11"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1139</TotalTime>
  <Words>912</Words>
  <Application>Microsoft Office PowerPoint</Application>
  <PresentationFormat>Экран (4:3)</PresentationFormat>
  <Paragraphs>98</Paragraphs>
  <Slides>22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Перспектива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Fareast FIO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site401</dc:creator>
  <cp:lastModifiedBy>USER</cp:lastModifiedBy>
  <cp:revision>35</cp:revision>
  <dcterms:created xsi:type="dcterms:W3CDTF">2003-09-16T23:57:13Z</dcterms:created>
  <dcterms:modified xsi:type="dcterms:W3CDTF">2014-04-15T17:27:01Z</dcterms:modified>
</cp:coreProperties>
</file>