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358" r:id="rId5"/>
    <p:sldId id="359" r:id="rId6"/>
    <p:sldId id="360" r:id="rId7"/>
    <p:sldId id="362" r:id="rId8"/>
    <p:sldId id="361" r:id="rId9"/>
    <p:sldId id="352" r:id="rId10"/>
    <p:sldId id="379" r:id="rId11"/>
    <p:sldId id="380" r:id="rId12"/>
    <p:sldId id="353" r:id="rId13"/>
    <p:sldId id="363" r:id="rId14"/>
    <p:sldId id="364" r:id="rId15"/>
    <p:sldId id="365" r:id="rId16"/>
    <p:sldId id="366" r:id="rId17"/>
    <p:sldId id="367" r:id="rId18"/>
    <p:sldId id="354" r:id="rId19"/>
    <p:sldId id="368" r:id="rId20"/>
    <p:sldId id="370" r:id="rId21"/>
    <p:sldId id="371" r:id="rId22"/>
    <p:sldId id="369" r:id="rId23"/>
    <p:sldId id="372" r:id="rId24"/>
    <p:sldId id="373" r:id="rId25"/>
    <p:sldId id="374" r:id="rId26"/>
    <p:sldId id="355" r:id="rId27"/>
    <p:sldId id="375" r:id="rId28"/>
    <p:sldId id="392" r:id="rId29"/>
    <p:sldId id="377" r:id="rId30"/>
    <p:sldId id="376" r:id="rId31"/>
    <p:sldId id="378" r:id="rId32"/>
    <p:sldId id="356" r:id="rId33"/>
    <p:sldId id="381" r:id="rId34"/>
    <p:sldId id="357" r:id="rId35"/>
    <p:sldId id="382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011" autoAdjust="0"/>
  </p:normalViewPr>
  <p:slideViewPr>
    <p:cSldViewPr>
      <p:cViewPr>
        <p:scale>
          <a:sx n="100" d="100"/>
          <a:sy n="100" d="100"/>
        </p:scale>
        <p:origin x="-516" y="-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 flipH="1">
            <a:off x="-1" y="-6661"/>
            <a:ext cx="4886325" cy="5156520"/>
            <a:chOff x="4168775" y="-3175"/>
            <a:chExt cx="4975225" cy="5133975"/>
          </a:xfrm>
        </p:grpSpPr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4168775" y="-3175"/>
              <a:ext cx="3795713" cy="5133975"/>
            </a:xfrm>
            <a:custGeom>
              <a:avLst/>
              <a:gdLst>
                <a:gd name="T0" fmla="*/ 77 w 1193"/>
                <a:gd name="T1" fmla="*/ 783 h 1614"/>
                <a:gd name="T2" fmla="*/ 31 w 1193"/>
                <a:gd name="T3" fmla="*/ 1614 h 1614"/>
                <a:gd name="T4" fmla="*/ 832 w 1193"/>
                <a:gd name="T5" fmla="*/ 1614 h 1614"/>
                <a:gd name="T6" fmla="*/ 1193 w 1193"/>
                <a:gd name="T7" fmla="*/ 391 h 1614"/>
                <a:gd name="T8" fmla="*/ 1193 w 1193"/>
                <a:gd name="T9" fmla="*/ 0 h 1614"/>
                <a:gd name="T10" fmla="*/ 112 w 1193"/>
                <a:gd name="T11" fmla="*/ 0 h 1614"/>
                <a:gd name="T12" fmla="*/ 77 w 1193"/>
                <a:gd name="T13" fmla="*/ 783 h 1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3" h="1614">
                  <a:moveTo>
                    <a:pt x="77" y="783"/>
                  </a:moveTo>
                  <a:cubicBezTo>
                    <a:pt x="164" y="1155"/>
                    <a:pt x="119" y="1425"/>
                    <a:pt x="31" y="1614"/>
                  </a:cubicBezTo>
                  <a:cubicBezTo>
                    <a:pt x="832" y="1614"/>
                    <a:pt x="832" y="1614"/>
                    <a:pt x="832" y="1614"/>
                  </a:cubicBezTo>
                  <a:cubicBezTo>
                    <a:pt x="1193" y="391"/>
                    <a:pt x="1193" y="391"/>
                    <a:pt x="1193" y="391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40" y="195"/>
                    <a:pt x="0" y="458"/>
                    <a:pt x="77" y="7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356100" y="-3175"/>
              <a:ext cx="3514725" cy="5133975"/>
            </a:xfrm>
            <a:custGeom>
              <a:avLst/>
              <a:gdLst>
                <a:gd name="T0" fmla="*/ 87 w 1105"/>
                <a:gd name="T1" fmla="*/ 806 h 1614"/>
                <a:gd name="T2" fmla="*/ 96 w 1105"/>
                <a:gd name="T3" fmla="*/ 1614 h 1614"/>
                <a:gd name="T4" fmla="*/ 743 w 1105"/>
                <a:gd name="T5" fmla="*/ 1614 h 1614"/>
                <a:gd name="T6" fmla="*/ 1105 w 1105"/>
                <a:gd name="T7" fmla="*/ 391 h 1614"/>
                <a:gd name="T8" fmla="*/ 1105 w 1105"/>
                <a:gd name="T9" fmla="*/ 0 h 1614"/>
                <a:gd name="T10" fmla="*/ 108 w 1105"/>
                <a:gd name="T11" fmla="*/ 0 h 1614"/>
                <a:gd name="T12" fmla="*/ 87 w 1105"/>
                <a:gd name="T13" fmla="*/ 806 h 1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5" h="1614">
                  <a:moveTo>
                    <a:pt x="87" y="806"/>
                  </a:moveTo>
                  <a:cubicBezTo>
                    <a:pt x="181" y="1170"/>
                    <a:pt x="159" y="1431"/>
                    <a:pt x="96" y="1614"/>
                  </a:cubicBezTo>
                  <a:cubicBezTo>
                    <a:pt x="743" y="1614"/>
                    <a:pt x="743" y="1614"/>
                    <a:pt x="743" y="1614"/>
                  </a:cubicBezTo>
                  <a:cubicBezTo>
                    <a:pt x="1105" y="391"/>
                    <a:pt x="1105" y="391"/>
                    <a:pt x="1105" y="391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38" y="199"/>
                    <a:pt x="0" y="469"/>
                    <a:pt x="87" y="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4387850" y="-3175"/>
              <a:ext cx="3527425" cy="5133975"/>
            </a:xfrm>
            <a:custGeom>
              <a:avLst/>
              <a:gdLst>
                <a:gd name="T0" fmla="*/ 98 w 1109"/>
                <a:gd name="T1" fmla="*/ 807 h 1614"/>
                <a:gd name="T2" fmla="*/ 139 w 1109"/>
                <a:gd name="T3" fmla="*/ 1614 h 1614"/>
                <a:gd name="T4" fmla="*/ 747 w 1109"/>
                <a:gd name="T5" fmla="*/ 1614 h 1614"/>
                <a:gd name="T6" fmla="*/ 1109 w 1109"/>
                <a:gd name="T7" fmla="*/ 391 h 1614"/>
                <a:gd name="T8" fmla="*/ 1109 w 1109"/>
                <a:gd name="T9" fmla="*/ 0 h 1614"/>
                <a:gd name="T10" fmla="*/ 86 w 1109"/>
                <a:gd name="T11" fmla="*/ 0 h 1614"/>
                <a:gd name="T12" fmla="*/ 98 w 1109"/>
                <a:gd name="T13" fmla="*/ 807 h 1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9" h="1614">
                  <a:moveTo>
                    <a:pt x="98" y="807"/>
                  </a:moveTo>
                  <a:cubicBezTo>
                    <a:pt x="202" y="1169"/>
                    <a:pt x="193" y="1429"/>
                    <a:pt x="139" y="1614"/>
                  </a:cubicBezTo>
                  <a:cubicBezTo>
                    <a:pt x="747" y="1614"/>
                    <a:pt x="747" y="1614"/>
                    <a:pt x="747" y="1614"/>
                  </a:cubicBezTo>
                  <a:cubicBezTo>
                    <a:pt x="1109" y="391"/>
                    <a:pt x="1109" y="391"/>
                    <a:pt x="1109" y="391"/>
                  </a:cubicBezTo>
                  <a:cubicBezTo>
                    <a:pt x="1109" y="0"/>
                    <a:pt x="1109" y="0"/>
                    <a:pt x="1109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26" y="200"/>
                    <a:pt x="0" y="471"/>
                    <a:pt x="98" y="8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auto">
            <a:xfrm>
              <a:off x="4581525" y="0"/>
              <a:ext cx="4562475" cy="5130800"/>
            </a:xfrm>
            <a:custGeom>
              <a:avLst/>
              <a:gdLst>
                <a:gd name="T0" fmla="*/ 115 w 1434"/>
                <a:gd name="T1" fmla="*/ 869 h 1613"/>
                <a:gd name="T2" fmla="*/ 187 w 1434"/>
                <a:gd name="T3" fmla="*/ 1613 h 1613"/>
                <a:gd name="T4" fmla="*/ 1434 w 1434"/>
                <a:gd name="T5" fmla="*/ 1613 h 1613"/>
                <a:gd name="T6" fmla="*/ 1434 w 1434"/>
                <a:gd name="T7" fmla="*/ 0 h 1613"/>
                <a:gd name="T8" fmla="*/ 75 w 1434"/>
                <a:gd name="T9" fmla="*/ 0 h 1613"/>
                <a:gd name="T10" fmla="*/ 115 w 1434"/>
                <a:gd name="T11" fmla="*/ 869 h 1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4" h="1613">
                  <a:moveTo>
                    <a:pt x="115" y="869"/>
                  </a:moveTo>
                  <a:cubicBezTo>
                    <a:pt x="210" y="1193"/>
                    <a:pt x="219" y="1435"/>
                    <a:pt x="187" y="1613"/>
                  </a:cubicBezTo>
                  <a:cubicBezTo>
                    <a:pt x="1434" y="1613"/>
                    <a:pt x="1434" y="1613"/>
                    <a:pt x="1434" y="1613"/>
                  </a:cubicBezTo>
                  <a:cubicBezTo>
                    <a:pt x="1434" y="0"/>
                    <a:pt x="1434" y="0"/>
                    <a:pt x="1434" y="0"/>
                  </a:cubicBezTo>
                  <a:cubicBezTo>
                    <a:pt x="502" y="0"/>
                    <a:pt x="75" y="0"/>
                    <a:pt x="75" y="0"/>
                  </a:cubicBezTo>
                  <a:cubicBezTo>
                    <a:pt x="15" y="203"/>
                    <a:pt x="0" y="478"/>
                    <a:pt x="115" y="8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932609"/>
            <a:ext cx="7772400" cy="639141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571750"/>
            <a:ext cx="6400800" cy="7620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6722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518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069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4808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9688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950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7382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1277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141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530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524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 flipH="1">
            <a:off x="0" y="3"/>
            <a:ext cx="9144000" cy="1598756"/>
            <a:chOff x="685800" y="-3276600"/>
            <a:chExt cx="7842250" cy="1758950"/>
          </a:xfrm>
        </p:grpSpPr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85800" y="-3276600"/>
              <a:ext cx="7842250" cy="1758950"/>
            </a:xfrm>
            <a:custGeom>
              <a:avLst/>
              <a:gdLst>
                <a:gd name="T0" fmla="*/ 0 w 2464"/>
                <a:gd name="T1" fmla="*/ 422 h 551"/>
                <a:gd name="T2" fmla="*/ 1008 w 2464"/>
                <a:gd name="T3" fmla="*/ 432 h 551"/>
                <a:gd name="T4" fmla="*/ 2464 w 2464"/>
                <a:gd name="T5" fmla="*/ 551 h 551"/>
                <a:gd name="T6" fmla="*/ 2464 w 2464"/>
                <a:gd name="T7" fmla="*/ 0 h 551"/>
                <a:gd name="T8" fmla="*/ 0 w 2464"/>
                <a:gd name="T9" fmla="*/ 0 h 551"/>
                <a:gd name="T10" fmla="*/ 0 w 2464"/>
                <a:gd name="T11" fmla="*/ 422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4" h="551">
                  <a:moveTo>
                    <a:pt x="0" y="422"/>
                  </a:moveTo>
                  <a:cubicBezTo>
                    <a:pt x="258" y="452"/>
                    <a:pt x="595" y="467"/>
                    <a:pt x="1008" y="432"/>
                  </a:cubicBezTo>
                  <a:cubicBezTo>
                    <a:pt x="1834" y="363"/>
                    <a:pt x="2265" y="466"/>
                    <a:pt x="2464" y="551"/>
                  </a:cubicBezTo>
                  <a:cubicBezTo>
                    <a:pt x="2464" y="0"/>
                    <a:pt x="2464" y="0"/>
                    <a:pt x="246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4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685800" y="-3276600"/>
              <a:ext cx="7842250" cy="1455738"/>
            </a:xfrm>
            <a:custGeom>
              <a:avLst/>
              <a:gdLst>
                <a:gd name="T0" fmla="*/ 2464 w 2464"/>
                <a:gd name="T1" fmla="*/ 35 h 456"/>
                <a:gd name="T2" fmla="*/ 1760 w 2464"/>
                <a:gd name="T3" fmla="*/ 0 h 456"/>
                <a:gd name="T4" fmla="*/ 0 w 2464"/>
                <a:gd name="T5" fmla="*/ 0 h 456"/>
                <a:gd name="T6" fmla="*/ 0 w 2464"/>
                <a:gd name="T7" fmla="*/ 380 h 456"/>
                <a:gd name="T8" fmla="*/ 1039 w 2464"/>
                <a:gd name="T9" fmla="*/ 384 h 456"/>
                <a:gd name="T10" fmla="*/ 2464 w 2464"/>
                <a:gd name="T11" fmla="*/ 456 h 456"/>
                <a:gd name="T12" fmla="*/ 2464 w 2464"/>
                <a:gd name="T13" fmla="*/ 35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4" h="456">
                  <a:moveTo>
                    <a:pt x="2464" y="35"/>
                  </a:moveTo>
                  <a:cubicBezTo>
                    <a:pt x="1760" y="0"/>
                    <a:pt x="1760" y="0"/>
                    <a:pt x="17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80"/>
                    <a:pt x="0" y="380"/>
                    <a:pt x="0" y="380"/>
                  </a:cubicBezTo>
                  <a:cubicBezTo>
                    <a:pt x="262" y="410"/>
                    <a:pt x="611" y="424"/>
                    <a:pt x="1039" y="384"/>
                  </a:cubicBezTo>
                  <a:cubicBezTo>
                    <a:pt x="1852" y="309"/>
                    <a:pt x="2260" y="386"/>
                    <a:pt x="2464" y="456"/>
                  </a:cubicBezTo>
                  <a:lnTo>
                    <a:pt x="2464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685800" y="-3276600"/>
              <a:ext cx="7842250" cy="1366838"/>
            </a:xfrm>
            <a:custGeom>
              <a:avLst/>
              <a:gdLst>
                <a:gd name="T0" fmla="*/ 2464 w 2464"/>
                <a:gd name="T1" fmla="*/ 35 h 428"/>
                <a:gd name="T2" fmla="*/ 1760 w 2464"/>
                <a:gd name="T3" fmla="*/ 0 h 428"/>
                <a:gd name="T4" fmla="*/ 0 w 2464"/>
                <a:gd name="T5" fmla="*/ 0 h 428"/>
                <a:gd name="T6" fmla="*/ 0 w 2464"/>
                <a:gd name="T7" fmla="*/ 392 h 428"/>
                <a:gd name="T8" fmla="*/ 1041 w 2464"/>
                <a:gd name="T9" fmla="*/ 381 h 428"/>
                <a:gd name="T10" fmla="*/ 2464 w 2464"/>
                <a:gd name="T11" fmla="*/ 428 h 428"/>
                <a:gd name="T12" fmla="*/ 2464 w 2464"/>
                <a:gd name="T13" fmla="*/ 35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4" h="428">
                  <a:moveTo>
                    <a:pt x="2464" y="35"/>
                  </a:moveTo>
                  <a:cubicBezTo>
                    <a:pt x="1760" y="0"/>
                    <a:pt x="1760" y="0"/>
                    <a:pt x="17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264" y="417"/>
                    <a:pt x="613" y="425"/>
                    <a:pt x="1041" y="381"/>
                  </a:cubicBezTo>
                  <a:cubicBezTo>
                    <a:pt x="1841" y="298"/>
                    <a:pt x="2253" y="363"/>
                    <a:pt x="2464" y="428"/>
                  </a:cubicBezTo>
                  <a:lnTo>
                    <a:pt x="2464" y="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685800" y="-3276600"/>
              <a:ext cx="7842250" cy="1193800"/>
            </a:xfrm>
            <a:custGeom>
              <a:avLst/>
              <a:gdLst>
                <a:gd name="T0" fmla="*/ 2464 w 2464"/>
                <a:gd name="T1" fmla="*/ 0 h 374"/>
                <a:gd name="T2" fmla="*/ 0 w 2464"/>
                <a:gd name="T3" fmla="*/ 0 h 374"/>
                <a:gd name="T4" fmla="*/ 0 w 2464"/>
                <a:gd name="T5" fmla="*/ 346 h 374"/>
                <a:gd name="T6" fmla="*/ 1124 w 2464"/>
                <a:gd name="T7" fmla="*/ 322 h 374"/>
                <a:gd name="T8" fmla="*/ 2464 w 2464"/>
                <a:gd name="T9" fmla="*/ 333 h 374"/>
                <a:gd name="T10" fmla="*/ 2464 w 2464"/>
                <a:gd name="T11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4" h="374">
                  <a:moveTo>
                    <a:pt x="24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268" y="371"/>
                    <a:pt x="627" y="374"/>
                    <a:pt x="1124" y="322"/>
                  </a:cubicBezTo>
                  <a:cubicBezTo>
                    <a:pt x="1842" y="246"/>
                    <a:pt x="2245" y="283"/>
                    <a:pt x="2464" y="333"/>
                  </a:cubicBezTo>
                  <a:lnTo>
                    <a:pt x="24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fld id="{69C6A866-0A23-491F-85A5-D120BEBA0BC2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040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Microsoft Sans Serif" pitchFamily="34" charset="0"/>
          <a:ea typeface="+mj-ea"/>
          <a:cs typeface="Microsoft Sans Serif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icrosoft Sans Serif" pitchFamily="34" charset="0"/>
          <a:ea typeface="+mn-ea"/>
          <a:cs typeface="Microsoft Sans Serif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icrosoft Sans Serif" pitchFamily="34" charset="0"/>
          <a:ea typeface="+mn-ea"/>
          <a:cs typeface="Microsoft Sans Serif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icrosoft Sans Serif" pitchFamily="34" charset="0"/>
          <a:ea typeface="+mn-ea"/>
          <a:cs typeface="Microsoft Sans Serif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icrosoft Sans Serif" pitchFamily="34" charset="0"/>
          <a:ea typeface="+mn-ea"/>
          <a:cs typeface="Microsoft Sans Serif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icrosoft Sans Serif" pitchFamily="34" charset="0"/>
          <a:ea typeface="+mn-ea"/>
          <a:cs typeface="Microsoft Sans Serif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ZaMEI\Desktop\YAponskaya_etnicheskaya_muzyka_-_Silent_Moon_Zarabotok-vlozheniya_500r._Novaya_muzyka_give-rub.com_register_(get-tune.net).mp3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1950"/>
            <a:ext cx="7772400" cy="1401141"/>
          </a:xfrm>
        </p:spPr>
        <p:txBody>
          <a:bodyPr>
            <a:normAutofit/>
          </a:bodyPr>
          <a:lstStyle/>
          <a:p>
            <a:r>
              <a:rPr lang="ru-RU" sz="1900" dirty="0" err="1" smtClean="0">
                <a:latin typeface="ChinaCyr" pitchFamily="82" charset="-52"/>
              </a:rPr>
              <a:t>Презентац</a:t>
            </a:r>
            <a:r>
              <a:rPr lang="en-US" sz="1900" dirty="0" smtClean="0">
                <a:latin typeface="ChinaCyr" pitchFamily="82" charset="-52"/>
              </a:rPr>
              <a:t>I</a:t>
            </a:r>
            <a:r>
              <a:rPr lang="ru-RU" sz="1900" dirty="0" smtClean="0">
                <a:latin typeface="ChinaCyr" pitchFamily="82" charset="-52"/>
              </a:rPr>
              <a:t>я на тему </a:t>
            </a:r>
            <a:r>
              <a:rPr lang="ru-RU" dirty="0" err="1" smtClean="0">
                <a:latin typeface="ChinaCyr" pitchFamily="82" charset="-52"/>
              </a:rPr>
              <a:t>япон</a:t>
            </a:r>
            <a:r>
              <a:rPr lang="en-US" dirty="0" smtClean="0">
                <a:latin typeface="ChinaCyr" pitchFamily="82" charset="-52"/>
              </a:rPr>
              <a:t>I</a:t>
            </a:r>
            <a:r>
              <a:rPr lang="ru-RU" dirty="0" smtClean="0">
                <a:latin typeface="ChinaCyr" pitchFamily="82" charset="-52"/>
              </a:rPr>
              <a:t>я.</a:t>
            </a:r>
            <a:r>
              <a:rPr lang="ru-RU" sz="1900" dirty="0" smtClean="0">
                <a:latin typeface="ChinaCyr" pitchFamily="82" charset="-52"/>
              </a:rPr>
              <a:t> </a:t>
            </a:r>
            <a:br>
              <a:rPr lang="ru-RU" sz="1900" dirty="0" smtClean="0">
                <a:latin typeface="ChinaCyr" pitchFamily="82" charset="-52"/>
              </a:rPr>
            </a:br>
            <a:r>
              <a:rPr lang="ru-RU" sz="1900" dirty="0" smtClean="0">
                <a:latin typeface="ChinaCyr" pitchFamily="82" charset="-52"/>
              </a:rPr>
              <a:t>Культура </a:t>
            </a:r>
            <a:r>
              <a:rPr lang="ru-RU" sz="1900" dirty="0" err="1" smtClean="0">
                <a:latin typeface="ChinaCyr" pitchFamily="82" charset="-52"/>
              </a:rPr>
              <a:t>давнини</a:t>
            </a:r>
            <a:r>
              <a:rPr lang="ru-RU" sz="1900" dirty="0" smtClean="0">
                <a:latin typeface="ChinaCyr" pitchFamily="82" charset="-52"/>
              </a:rPr>
              <a:t> </a:t>
            </a:r>
            <a:r>
              <a:rPr lang="en-US" sz="1900" dirty="0" smtClean="0">
                <a:latin typeface="ChinaCyr" pitchFamily="82" charset="-52"/>
              </a:rPr>
              <a:t>I</a:t>
            </a:r>
            <a:r>
              <a:rPr lang="ru-RU" sz="1900" dirty="0" smtClean="0">
                <a:latin typeface="ChinaCyr" pitchFamily="82" charset="-52"/>
              </a:rPr>
              <a:t> </a:t>
            </a:r>
            <a:r>
              <a:rPr lang="ru-RU" sz="1900" dirty="0" err="1" smtClean="0">
                <a:latin typeface="ChinaCyr" pitchFamily="82" charset="-52"/>
              </a:rPr>
              <a:t>сучасност</a:t>
            </a:r>
            <a:r>
              <a:rPr lang="en-US" sz="1900" dirty="0" smtClean="0">
                <a:latin typeface="ChinaCyr" pitchFamily="82" charset="-52"/>
              </a:rPr>
              <a:t>I</a:t>
            </a:r>
            <a:endParaRPr lang="en-US" sz="1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62350"/>
            <a:ext cx="6400800" cy="12192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+mj-lt"/>
                <a:cs typeface="Estrangelo Edessa" pitchFamily="66" charset="0"/>
              </a:rPr>
              <a:t>П</a:t>
            </a:r>
            <a:r>
              <a:rPr lang="uk-UA" sz="1200" dirty="0" err="1" smtClean="0">
                <a:latin typeface="+mj-lt"/>
                <a:cs typeface="Estrangelo Edessa" pitchFamily="66" charset="0"/>
              </a:rPr>
              <a:t>ідготували</a:t>
            </a:r>
            <a:r>
              <a:rPr lang="uk-UA" sz="1200" dirty="0" smtClean="0">
                <a:latin typeface="+mj-lt"/>
                <a:cs typeface="Estrangelo Edessa" pitchFamily="66" charset="0"/>
              </a:rPr>
              <a:t> студенти 12 групи</a:t>
            </a:r>
          </a:p>
          <a:p>
            <a:r>
              <a:rPr lang="uk-UA" sz="1200" dirty="0" smtClean="0">
                <a:latin typeface="+mj-lt"/>
                <a:cs typeface="Estrangelo Edessa" pitchFamily="66" charset="0"/>
              </a:rPr>
              <a:t>Фізико-математичного факультету</a:t>
            </a:r>
          </a:p>
          <a:p>
            <a:r>
              <a:rPr lang="uk-UA" sz="1200" dirty="0" err="1" smtClean="0">
                <a:latin typeface="+mj-lt"/>
                <a:cs typeface="Estrangelo Edessa" pitchFamily="66" charset="0"/>
              </a:rPr>
              <a:t>Янгулова</a:t>
            </a:r>
            <a:r>
              <a:rPr lang="uk-UA" sz="1200" dirty="0" smtClean="0">
                <a:latin typeface="+mj-lt"/>
                <a:cs typeface="Estrangelo Edessa" pitchFamily="66" charset="0"/>
              </a:rPr>
              <a:t> Марія, Стельмах Наталія,</a:t>
            </a:r>
          </a:p>
          <a:p>
            <a:r>
              <a:rPr lang="uk-UA" sz="1200" dirty="0" smtClean="0">
                <a:latin typeface="+mj-lt"/>
                <a:cs typeface="Estrangelo Edessa" pitchFamily="66" charset="0"/>
              </a:rPr>
              <a:t>Бондар Вікторія, </a:t>
            </a:r>
            <a:r>
              <a:rPr lang="uk-UA" sz="1200" dirty="0" err="1" smtClean="0">
                <a:latin typeface="+mj-lt"/>
                <a:cs typeface="Estrangelo Edessa" pitchFamily="66" charset="0"/>
              </a:rPr>
              <a:t>Котвіцька</a:t>
            </a:r>
            <a:r>
              <a:rPr lang="uk-UA" sz="1200" dirty="0" smtClean="0">
                <a:latin typeface="+mj-lt"/>
                <a:cs typeface="Estrangelo Edessa" pitchFamily="66" charset="0"/>
              </a:rPr>
              <a:t> Анна,</a:t>
            </a:r>
          </a:p>
          <a:p>
            <a:r>
              <a:rPr lang="uk-UA" sz="1200" dirty="0" smtClean="0">
                <a:latin typeface="+mj-lt"/>
                <a:cs typeface="Estrangelo Edessa" pitchFamily="66" charset="0"/>
              </a:rPr>
              <a:t>Шахрай Євгеній, </a:t>
            </a:r>
            <a:r>
              <a:rPr lang="uk-UA" sz="1200" dirty="0" err="1" smtClean="0">
                <a:latin typeface="+mj-lt"/>
                <a:cs typeface="Estrangelo Edessa" pitchFamily="66" charset="0"/>
              </a:rPr>
              <a:t>Опанасюк</a:t>
            </a:r>
            <a:r>
              <a:rPr lang="uk-UA" sz="1200" dirty="0" smtClean="0">
                <a:latin typeface="+mj-lt"/>
                <a:cs typeface="Estrangelo Edessa" pitchFamily="66" charset="0"/>
              </a:rPr>
              <a:t> Тетяна.</a:t>
            </a:r>
          </a:p>
          <a:p>
            <a:endParaRPr lang="en-US" sz="1200" dirty="0">
              <a:latin typeface="+mj-lt"/>
              <a:cs typeface="Estrangelo Edess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885950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0" dirty="0" smtClean="0">
                <a:solidFill>
                  <a:schemeClr val="bg1"/>
                </a:solidFill>
              </a:rPr>
              <a:t>日本</a:t>
            </a:r>
            <a:endParaRPr lang="ru-RU" sz="8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302895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 n 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 h o n: ]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13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ZA3RjpiHXi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172200" cy="3866920"/>
          </a:xfrm>
          <a:prstGeom prst="rect">
            <a:avLst/>
          </a:prstGeom>
        </p:spPr>
      </p:pic>
      <p:pic>
        <p:nvPicPr>
          <p:cNvPr id="4" name="Содержимое 3" descr="3wwOKlv9Cg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819400" y="1427163"/>
            <a:ext cx="6151179" cy="37163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43K_sagbqQ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644990" cy="5143500"/>
          </a:xfrm>
        </p:spPr>
      </p:pic>
      <p:pic>
        <p:nvPicPr>
          <p:cNvPr id="5" name="Рисунок 4" descr="v6UIewMkDg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0"/>
            <a:ext cx="6400800" cy="5027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err="1" smtClean="0">
                <a:latin typeface="ChinaCyr" pitchFamily="82" charset="-52"/>
              </a:rPr>
              <a:t>рел</a:t>
            </a:r>
            <a:r>
              <a:rPr lang="en-US" dirty="0" smtClean="0">
                <a:latin typeface="ChinaCyr" pitchFamily="82" charset="-52"/>
              </a:rPr>
              <a:t>I</a:t>
            </a:r>
            <a:r>
              <a:rPr lang="ru-RU" dirty="0" smtClean="0">
                <a:latin typeface="ChinaCyr" pitchFamily="82" charset="-52"/>
              </a:rPr>
              <a:t>г</a:t>
            </a:r>
            <a:r>
              <a:rPr lang="en-US" dirty="0" smtClean="0">
                <a:latin typeface="ChinaCyr" pitchFamily="82" charset="-52"/>
              </a:rPr>
              <a:t>I</a:t>
            </a:r>
            <a:r>
              <a:rPr lang="ru-RU" dirty="0" smtClean="0">
                <a:latin typeface="ChinaCyr" pitchFamily="82" charset="-52"/>
              </a:rPr>
              <a:t>я</a:t>
            </a:r>
            <a:endParaRPr lang="ru-RU" dirty="0">
              <a:latin typeface="ChinaCyr" pitchFamily="82" charset="-5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3394472"/>
          </a:xfrm>
        </p:spPr>
        <p:txBody>
          <a:bodyPr>
            <a:noAutofit/>
          </a:bodyPr>
          <a:lstStyle/>
          <a:p>
            <a:r>
              <a:rPr lang="ru-RU" sz="2400" dirty="0" err="1" smtClean="0">
                <a:solidFill>
                  <a:srgbClr val="C00000"/>
                </a:solidFill>
                <a:latin typeface="+mj-lt"/>
              </a:rPr>
              <a:t>Синтоїзм</a:t>
            </a:r>
            <a:endParaRPr lang="ru-RU" sz="2400" dirty="0" smtClean="0">
              <a:solidFill>
                <a:srgbClr val="C00000"/>
              </a:solidFill>
              <a:latin typeface="+mj-lt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Буддизм</a:t>
            </a:r>
          </a:p>
          <a:p>
            <a:r>
              <a:rPr lang="ru-RU" sz="2400" dirty="0" smtClean="0">
                <a:latin typeface="+mj-lt"/>
              </a:rPr>
              <a:t>Даосизм</a:t>
            </a:r>
          </a:p>
          <a:p>
            <a:r>
              <a:rPr lang="ru-RU" sz="2400" dirty="0" err="1" smtClean="0">
                <a:latin typeface="+mj-lt"/>
              </a:rPr>
              <a:t>Християнство</a:t>
            </a:r>
            <a:endParaRPr lang="ru-RU" sz="2400" dirty="0" smtClean="0">
              <a:latin typeface="+mj-lt"/>
            </a:endParaRPr>
          </a:p>
          <a:p>
            <a:r>
              <a:rPr lang="ru-RU" sz="2400" dirty="0" err="1" smtClean="0">
                <a:latin typeface="+mj-lt"/>
              </a:rPr>
              <a:t>Секти</a:t>
            </a:r>
            <a:endParaRPr lang="ru-RU" sz="2400" dirty="0" smtClean="0">
              <a:latin typeface="+mj-lt"/>
            </a:endParaRPr>
          </a:p>
          <a:p>
            <a:r>
              <a:rPr lang="ru-RU" sz="2400" dirty="0" err="1" smtClean="0">
                <a:latin typeface="+mj-lt"/>
              </a:rPr>
              <a:t>Взаємовплив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релігій</a:t>
            </a:r>
            <a:endParaRPr lang="en-US" sz="2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59055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schemeClr val="bg1"/>
                </a:solidFill>
                <a:latin typeface="+mj-lt"/>
              </a:rPr>
              <a:t>Доповідач: </a:t>
            </a:r>
            <a:r>
              <a:rPr lang="uk-UA" sz="1400" dirty="0" smtClean="0">
                <a:solidFill>
                  <a:schemeClr val="bg1"/>
                </a:solidFill>
                <a:latin typeface="+mj-lt"/>
                <a:cs typeface="Estrangelo Edessa" pitchFamily="66" charset="0"/>
              </a:rPr>
              <a:t>Бондар Вікторія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Рисунок 5" descr="dLEX_1Mh5M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1352550"/>
            <a:ext cx="2488800" cy="1866600"/>
          </a:xfrm>
          <a:prstGeom prst="rect">
            <a:avLst/>
          </a:prstGeom>
        </p:spPr>
      </p:pic>
      <p:pic>
        <p:nvPicPr>
          <p:cNvPr id="7" name="Рисунок 6" descr="k84w7uUUT6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3486150"/>
            <a:ext cx="2209800" cy="147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latin typeface="ChinaCyr" pitchFamily="82" charset="-52"/>
            </a:endParaRPr>
          </a:p>
        </p:txBody>
      </p:sp>
      <p:pic>
        <p:nvPicPr>
          <p:cNvPr id="4" name="Содержимое 3" descr="ItsukushimaTorii73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30800"/>
          </a:xfrm>
        </p:spPr>
      </p:pic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latin typeface="ChinaCyr" pitchFamily="82" charset="-52"/>
            </a:endParaRPr>
          </a:p>
        </p:txBody>
      </p:sp>
      <p:pic>
        <p:nvPicPr>
          <p:cNvPr id="4" name="Содержимое 3" descr="Daibutsu-den_in_Todaiji_Nara02bs3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22783"/>
          </a:xfrm>
        </p:spPr>
      </p:pic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latin typeface="ChinaCyr" pitchFamily="82" charset="-52"/>
            </a:endParaRPr>
          </a:p>
        </p:txBody>
      </p:sp>
      <p:pic>
        <p:nvPicPr>
          <p:cNvPr id="4" name="Содержимое 3" descr="1384609216_4222830487_a56bff6dd0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78362"/>
          </a:xfrm>
        </p:spPr>
      </p:pic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latin typeface="ChinaCyr" pitchFamily="82" charset="-52"/>
            </a:endParaRPr>
          </a:p>
        </p:txBody>
      </p:sp>
      <p:pic>
        <p:nvPicPr>
          <p:cNvPr id="4" name="Содержимое 3" descr="ori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</p:spPr>
      </p:pic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latin typeface="ChinaCyr" pitchFamily="82" charset="-52"/>
            </a:endParaRPr>
          </a:p>
        </p:txBody>
      </p:sp>
      <p:pic>
        <p:nvPicPr>
          <p:cNvPr id="6" name="Содержимое 5" descr="S1ywV_ryn2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11750"/>
          </a:xfrm>
        </p:spPr>
      </p:pic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>
                <a:latin typeface="ChinaCyr" pitchFamily="82" charset="-52"/>
              </a:rPr>
              <a:t>Театри</a:t>
            </a:r>
            <a:r>
              <a:rPr lang="ru-RU" dirty="0" smtClean="0">
                <a:latin typeface="ChinaCyr" pitchFamily="82" charset="-52"/>
              </a:rPr>
              <a:t> та </a:t>
            </a:r>
            <a:r>
              <a:rPr lang="ru-RU" dirty="0" err="1" smtClean="0">
                <a:latin typeface="ChinaCyr" pitchFamily="82" charset="-52"/>
              </a:rPr>
              <a:t>мистецтво</a:t>
            </a:r>
            <a:r>
              <a:rPr lang="ru-RU" dirty="0" smtClean="0">
                <a:latin typeface="ChinaCyr" pitchFamily="82" charset="-52"/>
              </a:rPr>
              <a:t> </a:t>
            </a:r>
            <a:r>
              <a:rPr lang="ru-RU" dirty="0" err="1" smtClean="0">
                <a:latin typeface="ChinaCyr" pitchFamily="82" charset="-52"/>
              </a:rPr>
              <a:t>ек</a:t>
            </a:r>
            <a:r>
              <a:rPr lang="en-US" dirty="0" smtClean="0">
                <a:latin typeface="ChinaCyr" pitchFamily="82" charset="-52"/>
              </a:rPr>
              <a:t>I</a:t>
            </a:r>
            <a:r>
              <a:rPr lang="ru-RU" dirty="0" smtClean="0">
                <a:latin typeface="ChinaCyr" pitchFamily="82" charset="-52"/>
              </a:rPr>
              <a:t>бани</a:t>
            </a:r>
            <a:endParaRPr lang="ru-RU" dirty="0">
              <a:latin typeface="ChinaCyr" pitchFamily="82" charset="-5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3394472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+mj-lt"/>
              </a:rPr>
              <a:t>Театр </a:t>
            </a:r>
            <a:r>
              <a:rPr lang="uk-UA" dirty="0" err="1" smtClean="0">
                <a:latin typeface="+mj-lt"/>
              </a:rPr>
              <a:t>Но</a:t>
            </a:r>
            <a:endParaRPr lang="uk-UA" dirty="0" smtClean="0">
              <a:latin typeface="+mj-lt"/>
            </a:endParaRPr>
          </a:p>
          <a:p>
            <a:r>
              <a:rPr lang="uk-UA" dirty="0" smtClean="0">
                <a:latin typeface="+mj-lt"/>
              </a:rPr>
              <a:t>Театр Кабукі</a:t>
            </a:r>
          </a:p>
          <a:p>
            <a:r>
              <a:rPr lang="uk-UA" dirty="0" err="1" smtClean="0">
                <a:latin typeface="+mj-lt"/>
              </a:rPr>
              <a:t>Бунраку</a:t>
            </a:r>
            <a:endParaRPr lang="uk-UA" dirty="0" smtClean="0">
              <a:latin typeface="+mj-lt"/>
            </a:endParaRPr>
          </a:p>
          <a:p>
            <a:r>
              <a:rPr lang="uk-UA" dirty="0" err="1" smtClean="0">
                <a:latin typeface="+mj-lt"/>
              </a:rPr>
              <a:t>Екібани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66675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schemeClr val="bg1"/>
                </a:solidFill>
                <a:latin typeface="+mj-lt"/>
              </a:rPr>
              <a:t>Доповідач: </a:t>
            </a:r>
            <a:r>
              <a:rPr lang="uk-UA" sz="1400" dirty="0" err="1" smtClean="0">
                <a:solidFill>
                  <a:schemeClr val="bg1"/>
                </a:solidFill>
                <a:latin typeface="+mj-lt"/>
                <a:cs typeface="Estrangelo Edessa" pitchFamily="66" charset="0"/>
              </a:rPr>
              <a:t>Котвіцька</a:t>
            </a:r>
            <a:r>
              <a:rPr lang="uk-UA" sz="1400" dirty="0" smtClean="0">
                <a:solidFill>
                  <a:schemeClr val="bg1"/>
                </a:solidFill>
                <a:latin typeface="+mj-lt"/>
                <a:cs typeface="Estrangelo Edessa" pitchFamily="66" charset="0"/>
              </a:rPr>
              <a:t> Анна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3028950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1" y="1581150"/>
            <a:ext cx="2590799" cy="185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TXAJTX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66800" y="0"/>
            <a:ext cx="6934200" cy="51032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ChinaCyr" pitchFamily="82" charset="-52"/>
              </a:rPr>
              <a:t>зм</a:t>
            </a:r>
            <a:r>
              <a:rPr lang="en-US" dirty="0" smtClean="0">
                <a:latin typeface="ChinaCyr" pitchFamily="82" charset="-52"/>
              </a:rPr>
              <a:t>I</a:t>
            </a:r>
            <a:r>
              <a:rPr lang="ru-RU" dirty="0" err="1" smtClean="0">
                <a:latin typeface="ChinaCyr" pitchFamily="82" charset="-52"/>
              </a:rPr>
              <a:t>ст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62200" y="1581151"/>
            <a:ext cx="55626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1581151"/>
            <a:ext cx="792272" cy="5334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400" dirty="0" smtClean="0">
                <a:solidFill>
                  <a:schemeClr val="bg1"/>
                </a:solidFill>
                <a:latin typeface="ChinaCyr" pitchFamily="82" charset="-52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2200" y="2266950"/>
            <a:ext cx="5562600" cy="5333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266950"/>
            <a:ext cx="792272" cy="5334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400" dirty="0" smtClean="0">
                <a:solidFill>
                  <a:schemeClr val="bg1"/>
                </a:solidFill>
                <a:latin typeface="ChinaCyr" pitchFamily="82" charset="-52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2200" y="2952751"/>
            <a:ext cx="55626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2952751"/>
            <a:ext cx="792272" cy="5334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400" dirty="0" smtClean="0">
                <a:solidFill>
                  <a:schemeClr val="bg1"/>
                </a:solidFill>
                <a:latin typeface="ChinaCyr" pitchFamily="82" charset="-52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62200" y="895351"/>
            <a:ext cx="55626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19200" y="895351"/>
            <a:ext cx="792272" cy="5334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400" dirty="0" smtClean="0">
                <a:solidFill>
                  <a:schemeClr val="bg1"/>
                </a:solidFill>
                <a:latin typeface="ChinaCyr" pitchFamily="82" charset="-52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8"/>
          <p:cNvSpPr/>
          <p:nvPr/>
        </p:nvSpPr>
        <p:spPr>
          <a:xfrm>
            <a:off x="1219200" y="3638551"/>
            <a:ext cx="792272" cy="5334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400" dirty="0" smtClean="0">
                <a:solidFill>
                  <a:schemeClr val="bg1"/>
                </a:solidFill>
                <a:latin typeface="ChinaCyr" pitchFamily="82" charset="-52"/>
              </a:rPr>
              <a:t>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Rectangle 8"/>
          <p:cNvSpPr/>
          <p:nvPr/>
        </p:nvSpPr>
        <p:spPr>
          <a:xfrm>
            <a:off x="1219200" y="4324350"/>
            <a:ext cx="792272" cy="5334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400" dirty="0" smtClean="0">
                <a:solidFill>
                  <a:schemeClr val="bg1"/>
                </a:solidFill>
                <a:latin typeface="ChinaCyr" pitchFamily="82" charset="-52"/>
              </a:rPr>
              <a:t>6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Rectangle 7"/>
          <p:cNvSpPr/>
          <p:nvPr/>
        </p:nvSpPr>
        <p:spPr>
          <a:xfrm>
            <a:off x="2362200" y="3638550"/>
            <a:ext cx="55626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Rectangle 7"/>
          <p:cNvSpPr/>
          <p:nvPr/>
        </p:nvSpPr>
        <p:spPr>
          <a:xfrm>
            <a:off x="2286000" y="4324350"/>
            <a:ext cx="55626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62200" y="971550"/>
            <a:ext cx="541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err="1" smtClean="0">
                <a:latin typeface="ChinaCyr" pitchFamily="82" charset="-52"/>
              </a:rPr>
              <a:t>Етногенез</a:t>
            </a:r>
            <a:r>
              <a:rPr lang="ru-RU" sz="1500" dirty="0" smtClean="0">
                <a:latin typeface="ChinaCyr" pitchFamily="82" charset="-52"/>
              </a:rPr>
              <a:t> та </a:t>
            </a:r>
            <a:r>
              <a:rPr lang="ru-RU" sz="1500" dirty="0" err="1" smtClean="0">
                <a:latin typeface="ChinaCyr" pitchFamily="82" charset="-52"/>
              </a:rPr>
              <a:t>загальн</a:t>
            </a:r>
            <a:r>
              <a:rPr lang="en-US" sz="1600" dirty="0" smtClean="0">
                <a:latin typeface="ChinaCyr" pitchFamily="82" charset="-52"/>
              </a:rPr>
              <a:t>I</a:t>
            </a:r>
            <a:r>
              <a:rPr lang="ru-RU" sz="1500" dirty="0" smtClean="0">
                <a:latin typeface="ChinaCyr" pitchFamily="82" charset="-52"/>
              </a:rPr>
              <a:t> в</a:t>
            </a:r>
            <a:r>
              <a:rPr lang="en-US" sz="1600" dirty="0" smtClean="0">
                <a:latin typeface="ChinaCyr" pitchFamily="82" charset="-52"/>
              </a:rPr>
              <a:t>I</a:t>
            </a:r>
            <a:r>
              <a:rPr lang="ru-RU" sz="1500" dirty="0" err="1" smtClean="0">
                <a:latin typeface="ChinaCyr" pitchFamily="82" charset="-52"/>
              </a:rPr>
              <a:t>домост</a:t>
            </a:r>
            <a:r>
              <a:rPr lang="en-US" sz="1600" dirty="0" smtClean="0">
                <a:latin typeface="ChinaCyr" pitchFamily="82" charset="-52"/>
              </a:rPr>
              <a:t>I</a:t>
            </a:r>
            <a:r>
              <a:rPr lang="ru-RU" sz="1500" dirty="0" smtClean="0">
                <a:latin typeface="ChinaCyr" pitchFamily="82" charset="-52"/>
              </a:rPr>
              <a:t> про культуру</a:t>
            </a:r>
            <a:endParaRPr lang="ru-RU" sz="1500" dirty="0">
              <a:latin typeface="ChinaCyr" pitchFamily="82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62200" y="1657350"/>
            <a:ext cx="5486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 smtClean="0">
                <a:latin typeface="ChinaCyr" pitchFamily="82" charset="-52"/>
              </a:rPr>
              <a:t>Японська мова</a:t>
            </a:r>
            <a:endParaRPr lang="ru-RU" sz="1500" dirty="0">
              <a:latin typeface="ChinaCyr" pitchFamily="82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62200" y="234315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 err="1" smtClean="0">
                <a:latin typeface="ChinaCyr" pitchFamily="82" charset="-52"/>
              </a:rPr>
              <a:t>рел</a:t>
            </a:r>
            <a:r>
              <a:rPr lang="en-US" sz="1600" dirty="0" smtClean="0">
                <a:latin typeface="ChinaCyr" pitchFamily="82" charset="-52"/>
              </a:rPr>
              <a:t>I</a:t>
            </a:r>
            <a:r>
              <a:rPr lang="ru-RU" sz="1600" dirty="0" smtClean="0">
                <a:latin typeface="ChinaCyr" pitchFamily="82" charset="-52"/>
              </a:rPr>
              <a:t>г</a:t>
            </a:r>
            <a:r>
              <a:rPr lang="en-US" sz="1600" dirty="0" smtClean="0">
                <a:latin typeface="ChinaCyr" pitchFamily="82" charset="-52"/>
              </a:rPr>
              <a:t>I</a:t>
            </a:r>
            <a:r>
              <a:rPr lang="ru-RU" sz="1600" dirty="0" smtClean="0">
                <a:latin typeface="ChinaCyr" pitchFamily="82" charset="-52"/>
              </a:rPr>
              <a:t>я</a:t>
            </a:r>
            <a:endParaRPr lang="ru-RU" sz="1500" dirty="0">
              <a:latin typeface="ChinaCyr" pitchFamily="82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2200" y="3028950"/>
            <a:ext cx="518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err="1" smtClean="0">
                <a:latin typeface="ChinaCyr" pitchFamily="82" charset="-52"/>
              </a:rPr>
              <a:t>Театри</a:t>
            </a:r>
            <a:r>
              <a:rPr lang="ru-RU" sz="1500" dirty="0" smtClean="0">
                <a:latin typeface="ChinaCyr" pitchFamily="82" charset="-52"/>
              </a:rPr>
              <a:t> та </a:t>
            </a:r>
            <a:r>
              <a:rPr lang="ru-RU" sz="1500" dirty="0" err="1" smtClean="0">
                <a:latin typeface="ChinaCyr" pitchFamily="82" charset="-52"/>
              </a:rPr>
              <a:t>мистецтво</a:t>
            </a:r>
            <a:r>
              <a:rPr lang="ru-RU" sz="1500" dirty="0" smtClean="0">
                <a:latin typeface="ChinaCyr" pitchFamily="82" charset="-52"/>
              </a:rPr>
              <a:t> </a:t>
            </a:r>
            <a:r>
              <a:rPr lang="ru-RU" sz="1500" dirty="0" err="1" smtClean="0">
                <a:latin typeface="ChinaCyr" pitchFamily="82" charset="-52"/>
              </a:rPr>
              <a:t>ек</a:t>
            </a:r>
            <a:r>
              <a:rPr lang="en-US" sz="1600" dirty="0" smtClean="0">
                <a:latin typeface="ChinaCyr" pitchFamily="82" charset="-52"/>
              </a:rPr>
              <a:t>I</a:t>
            </a:r>
            <a:r>
              <a:rPr lang="ru-RU" sz="1600" dirty="0" smtClean="0">
                <a:latin typeface="ChinaCyr" pitchFamily="82" charset="-52"/>
              </a:rPr>
              <a:t>бани</a:t>
            </a:r>
            <a:endParaRPr lang="ru-RU" sz="1500" dirty="0">
              <a:latin typeface="ChinaCyr" pitchFamily="82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62200" y="3714750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ChinaCyr" pitchFamily="82" charset="-52"/>
              </a:rPr>
              <a:t>Мистецтво</a:t>
            </a:r>
            <a:r>
              <a:rPr lang="ru-RU" sz="1400" dirty="0" smtClean="0">
                <a:latin typeface="ChinaCyr" pitchFamily="82" charset="-52"/>
              </a:rPr>
              <a:t> (</a:t>
            </a:r>
            <a:r>
              <a:rPr lang="ru-RU" sz="1400" dirty="0" err="1" smtClean="0">
                <a:latin typeface="ChinaCyr" pitchFamily="82" charset="-52"/>
              </a:rPr>
              <a:t>арх</a:t>
            </a:r>
            <a:r>
              <a:rPr lang="en-US" sz="1400" dirty="0" smtClean="0">
                <a:latin typeface="ChinaCyr" pitchFamily="82" charset="-52"/>
              </a:rPr>
              <a:t>I</a:t>
            </a:r>
            <a:r>
              <a:rPr lang="ru-RU" sz="1400" dirty="0" err="1" smtClean="0">
                <a:latin typeface="ChinaCyr" pitchFamily="82" charset="-52"/>
              </a:rPr>
              <a:t>тектура</a:t>
            </a:r>
            <a:r>
              <a:rPr lang="ru-RU" sz="1400" dirty="0" smtClean="0">
                <a:latin typeface="ChinaCyr" pitchFamily="82" charset="-52"/>
              </a:rPr>
              <a:t>, л</a:t>
            </a:r>
            <a:r>
              <a:rPr lang="en-US" sz="1400" dirty="0" smtClean="0">
                <a:latin typeface="ChinaCyr" pitchFamily="82" charset="-52"/>
              </a:rPr>
              <a:t>I</a:t>
            </a:r>
            <a:r>
              <a:rPr lang="ru-RU" sz="1400" dirty="0" err="1" smtClean="0">
                <a:latin typeface="ChinaCyr" pitchFamily="82" charset="-52"/>
              </a:rPr>
              <a:t>тература</a:t>
            </a:r>
            <a:r>
              <a:rPr lang="ru-RU" sz="1400" dirty="0" smtClean="0">
                <a:latin typeface="ChinaCyr" pitchFamily="82" charset="-52"/>
              </a:rPr>
              <a:t>, </a:t>
            </a:r>
            <a:r>
              <a:rPr lang="ru-RU" sz="1400" dirty="0" err="1" smtClean="0">
                <a:latin typeface="ChinaCyr" pitchFamily="82" charset="-52"/>
              </a:rPr>
              <a:t>музика</a:t>
            </a:r>
            <a:r>
              <a:rPr lang="ru-RU" sz="1400" dirty="0" smtClean="0">
                <a:latin typeface="ChinaCyr" pitchFamily="82" charset="-52"/>
              </a:rPr>
              <a:t> та </a:t>
            </a:r>
            <a:r>
              <a:rPr lang="en-US" sz="1400" dirty="0" smtClean="0">
                <a:latin typeface="ChinaCyr" pitchFamily="82" charset="-52"/>
              </a:rPr>
              <a:t>I</a:t>
            </a:r>
            <a:r>
              <a:rPr lang="ru-RU" sz="1400" dirty="0" smtClean="0">
                <a:latin typeface="ChinaCyr" pitchFamily="82" charset="-52"/>
              </a:rPr>
              <a:t>н.)</a:t>
            </a:r>
            <a:endParaRPr lang="ru-RU" sz="1400" dirty="0">
              <a:latin typeface="ChinaCyr" pitchFamily="82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62200" y="440055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latin typeface="ChinaCyr" pitchFamily="82" charset="-52"/>
              </a:rPr>
              <a:t>нац</a:t>
            </a:r>
            <a:r>
              <a:rPr lang="en-US" sz="1600" dirty="0" smtClean="0">
                <a:latin typeface="ChinaCyr" pitchFamily="82" charset="-52"/>
              </a:rPr>
              <a:t>I</a:t>
            </a:r>
            <a:r>
              <a:rPr lang="ru-RU" sz="1600" dirty="0" err="1" smtClean="0">
                <a:latin typeface="ChinaCyr" pitchFamily="82" charset="-52"/>
              </a:rPr>
              <a:t>ональн</a:t>
            </a:r>
            <a:r>
              <a:rPr lang="en-US" sz="1600" dirty="0" smtClean="0">
                <a:latin typeface="ChinaCyr" pitchFamily="82" charset="-52"/>
              </a:rPr>
              <a:t>I</a:t>
            </a:r>
            <a:r>
              <a:rPr lang="ru-RU" sz="1600" dirty="0" smtClean="0">
                <a:latin typeface="ChinaCyr" pitchFamily="82" charset="-52"/>
              </a:rPr>
              <a:t> свята</a:t>
            </a:r>
            <a:endParaRPr lang="ru-RU" sz="1500" dirty="0">
              <a:latin typeface="ChinaCyr" pitchFamily="82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105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ChinaCyr" pitchFamily="82" charset="-52"/>
              </a:rPr>
              <a:t>Маски актор</a:t>
            </a:r>
            <a:r>
              <a:rPr lang="en-US" dirty="0" err="1" smtClean="0">
                <a:latin typeface="ChinaCyr" pitchFamily="82" charset="-52"/>
              </a:rPr>
              <a:t>i</a:t>
            </a:r>
            <a:r>
              <a:rPr lang="ru-RU" dirty="0" smtClean="0">
                <a:latin typeface="ChinaCyr" pitchFamily="82" charset="-52"/>
              </a:rPr>
              <a:t>в</a:t>
            </a:r>
            <a:endParaRPr lang="ru-RU" dirty="0">
              <a:latin typeface="ChinaCyr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00150"/>
            <a:ext cx="152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200150"/>
            <a:ext cx="152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200150"/>
            <a:ext cx="152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1200150"/>
            <a:ext cx="152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" y="348615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Маска </a:t>
            </a:r>
            <a:r>
              <a:rPr lang="en-US" dirty="0" smtClean="0"/>
              <a:t>,,</a:t>
            </a:r>
            <a:r>
              <a:rPr lang="ru-RU" dirty="0" smtClean="0"/>
              <a:t>Ж</a:t>
            </a:r>
            <a:r>
              <a:rPr lang="uk-UA" dirty="0" smtClean="0"/>
              <a:t>інк</a:t>
            </a:r>
            <a:r>
              <a:rPr lang="ru-RU" dirty="0" smtClean="0"/>
              <a:t>и</a:t>
            </a:r>
            <a:r>
              <a:rPr lang="en-US" dirty="0" smtClean="0"/>
              <a:t>’’          </a:t>
            </a:r>
            <a:r>
              <a:rPr lang="uk-UA" dirty="0" smtClean="0"/>
              <a:t>  </a:t>
            </a:r>
            <a:r>
              <a:rPr lang="en-US" dirty="0" smtClean="0"/>
              <a:t>  </a:t>
            </a:r>
            <a:r>
              <a:rPr lang="uk-UA" dirty="0" smtClean="0"/>
              <a:t>Маска </a:t>
            </a:r>
            <a:r>
              <a:rPr lang="uk-UA" dirty="0" err="1" smtClean="0"/>
              <a:t>“Відьми”</a:t>
            </a:r>
            <a:r>
              <a:rPr lang="uk-UA" dirty="0" smtClean="0"/>
              <a:t>              Маска </a:t>
            </a:r>
            <a:r>
              <a:rPr lang="uk-UA" dirty="0" err="1" smtClean="0"/>
              <a:t>“Юнака”</a:t>
            </a:r>
            <a:r>
              <a:rPr lang="uk-UA" dirty="0" smtClean="0"/>
              <a:t>               Маска </a:t>
            </a:r>
            <a:r>
              <a:rPr lang="uk-UA" dirty="0" err="1" smtClean="0"/>
              <a:t>“Баби”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artinki24_ru_countries_japan_00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048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0"/>
            <a:ext cx="27432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OVH-Japon-Bunraku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79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733550"/>
            <a:ext cx="507682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4342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>
                <a:latin typeface="ChinaCyr" pitchFamily="82" charset="-52"/>
              </a:rPr>
              <a:t>Мистецтво</a:t>
            </a:r>
            <a:endParaRPr lang="ru-RU" dirty="0">
              <a:latin typeface="ChinaCyr" pitchFamily="82" charset="-5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3394472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+mj-lt"/>
              </a:rPr>
              <a:t>Архітектура</a:t>
            </a:r>
          </a:p>
          <a:p>
            <a:r>
              <a:rPr lang="uk-UA" dirty="0" smtClean="0">
                <a:latin typeface="+mj-lt"/>
              </a:rPr>
              <a:t>Образотворче мистецтво</a:t>
            </a:r>
          </a:p>
          <a:p>
            <a:r>
              <a:rPr lang="uk-UA" dirty="0" smtClean="0">
                <a:latin typeface="+mj-lt"/>
              </a:rPr>
              <a:t>Література</a:t>
            </a:r>
          </a:p>
          <a:p>
            <a:r>
              <a:rPr lang="uk-UA" dirty="0" smtClean="0">
                <a:latin typeface="+mj-lt"/>
              </a:rPr>
              <a:t>Музика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0" y="81915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schemeClr val="bg1"/>
                </a:solidFill>
                <a:latin typeface="+mj-lt"/>
              </a:rPr>
              <a:t>Доповідач: </a:t>
            </a:r>
            <a:r>
              <a:rPr lang="uk-UA" sz="1400" dirty="0" smtClean="0">
                <a:solidFill>
                  <a:schemeClr val="bg1"/>
                </a:solidFill>
                <a:latin typeface="+mj-lt"/>
                <a:cs typeface="Estrangelo Edessa" pitchFamily="66" charset="0"/>
              </a:rPr>
              <a:t>Шахрай Євгеній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Рисунок 5" descr="загруженно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2724150"/>
            <a:ext cx="1726396" cy="1990725"/>
          </a:xfrm>
          <a:prstGeom prst="rect">
            <a:avLst/>
          </a:prstGeom>
        </p:spPr>
      </p:pic>
      <p:pic>
        <p:nvPicPr>
          <p:cNvPr id="8" name="Рисунок 7" descr="2629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0" y="1352550"/>
            <a:ext cx="1638300" cy="2495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ІЛ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iot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819150"/>
            <a:ext cx="9014732" cy="3486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0200" cy="61694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ages 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361950"/>
            <a:ext cx="4572000" cy="4431632"/>
          </a:xfrm>
        </p:spPr>
      </p:pic>
      <p:pic>
        <p:nvPicPr>
          <p:cNvPr id="6" name="Рисунок 5" descr="загруженное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1950"/>
            <a:ext cx="4495800" cy="4436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latin typeface="ChinaCyr" pitchFamily="82" charset="-52"/>
              </a:rPr>
              <a:t>Етногенез</a:t>
            </a:r>
            <a:r>
              <a:rPr lang="ru-RU" dirty="0" smtClean="0">
                <a:latin typeface="ChinaCyr" pitchFamily="82" charset="-52"/>
              </a:rPr>
              <a:t> та </a:t>
            </a:r>
            <a:r>
              <a:rPr lang="ru-RU" dirty="0" err="1" smtClean="0">
                <a:latin typeface="ChinaCyr" pitchFamily="82" charset="-52"/>
              </a:rPr>
              <a:t>загальн</a:t>
            </a:r>
            <a:r>
              <a:rPr lang="en-US" dirty="0" smtClean="0">
                <a:latin typeface="ChinaCyr" pitchFamily="82" charset="-52"/>
              </a:rPr>
              <a:t>I</a:t>
            </a:r>
            <a:r>
              <a:rPr lang="ru-RU" dirty="0" smtClean="0">
                <a:latin typeface="ChinaCyr" pitchFamily="82" charset="-52"/>
              </a:rPr>
              <a:t> в</a:t>
            </a:r>
            <a:r>
              <a:rPr lang="en-US" dirty="0" smtClean="0">
                <a:latin typeface="ChinaCyr" pitchFamily="82" charset="-52"/>
              </a:rPr>
              <a:t>I</a:t>
            </a:r>
            <a:r>
              <a:rPr lang="ru-RU" dirty="0" err="1" smtClean="0">
                <a:latin typeface="ChinaCyr" pitchFamily="82" charset="-52"/>
              </a:rPr>
              <a:t>домост</a:t>
            </a:r>
            <a:r>
              <a:rPr lang="en-US" dirty="0" smtClean="0">
                <a:latin typeface="ChinaCyr" pitchFamily="82" charset="-52"/>
              </a:rPr>
              <a:t>I</a:t>
            </a:r>
            <a:r>
              <a:rPr lang="ru-RU" dirty="0" smtClean="0">
                <a:latin typeface="ChinaCyr" pitchFamily="82" charset="-52"/>
              </a:rPr>
              <a:t> </a:t>
            </a:r>
            <a:r>
              <a:rPr lang="en-US" dirty="0" smtClean="0">
                <a:latin typeface="ChinaCyr" pitchFamily="82" charset="-52"/>
              </a:rPr>
              <a:t/>
            </a:r>
            <a:br>
              <a:rPr lang="en-US" dirty="0" smtClean="0">
                <a:latin typeface="ChinaCyr" pitchFamily="82" charset="-52"/>
              </a:rPr>
            </a:br>
            <a:r>
              <a:rPr lang="ru-RU" dirty="0" smtClean="0">
                <a:latin typeface="ChinaCyr" pitchFamily="82" charset="-52"/>
              </a:rPr>
              <a:t>про культуру</a:t>
            </a:r>
            <a:endParaRPr lang="ru-RU" dirty="0">
              <a:latin typeface="ChinaCyr" pitchFamily="82" charset="-5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3394472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+mj-lt"/>
              </a:rPr>
              <a:t>Географічне положення</a:t>
            </a:r>
          </a:p>
          <a:p>
            <a:r>
              <a:rPr lang="uk-UA" sz="2400" dirty="0" smtClean="0">
                <a:latin typeface="+mj-lt"/>
              </a:rPr>
              <a:t>Етногенез</a:t>
            </a:r>
          </a:p>
          <a:p>
            <a:r>
              <a:rPr lang="uk-UA" sz="2400" dirty="0" smtClean="0">
                <a:latin typeface="+mj-lt"/>
              </a:rPr>
              <a:t>Процес формування культури</a:t>
            </a:r>
            <a:endParaRPr lang="uk-UA" sz="2400" dirty="0" smtClean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0" y="59055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schemeClr val="bg1"/>
                </a:solidFill>
                <a:latin typeface="+mj-lt"/>
              </a:rPr>
              <a:t>Доповідач: </a:t>
            </a:r>
            <a:r>
              <a:rPr lang="uk-UA" sz="1400" dirty="0" err="1" smtClean="0">
                <a:solidFill>
                  <a:schemeClr val="bg1"/>
                </a:solidFill>
                <a:latin typeface="+mj-lt"/>
              </a:rPr>
              <a:t>Янгулова</a:t>
            </a:r>
            <a:r>
              <a:rPr lang="uk-UA" sz="1400" dirty="0" smtClean="0">
                <a:solidFill>
                  <a:schemeClr val="bg1"/>
                </a:solidFill>
                <a:latin typeface="+mj-lt"/>
              </a:rPr>
              <a:t> Марія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Рисунок 5" descr="H-I0CFXOJB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1885950"/>
            <a:ext cx="4202167" cy="2800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ЧОРНИЙ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0200" cy="616945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загруженное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85749"/>
            <a:ext cx="3429000" cy="2512855"/>
          </a:xfrm>
          <a:prstGeom prst="rect">
            <a:avLst/>
          </a:prstGeom>
        </p:spPr>
      </p:pic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819150"/>
            <a:ext cx="4720122" cy="3585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ІЛИЙ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apan_to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905000" y="0"/>
            <a:ext cx="5105400" cy="5105400"/>
          </a:xfrm>
        </p:spPr>
      </p:pic>
      <p:pic>
        <p:nvPicPr>
          <p:cNvPr id="6" name="YAponskaya_etnicheskaya_muzyka_-_Silent_Moon_Zarabotok-vlozheniya_500r._Novaya_muzyka_give-rub.com_register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57200" y="44767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>
                <a:latin typeface="ChinaCyr" pitchFamily="82" charset="-52"/>
              </a:rPr>
              <a:t>нац</a:t>
            </a:r>
            <a:r>
              <a:rPr lang="en-US" dirty="0" smtClean="0">
                <a:latin typeface="ChinaCyr" pitchFamily="82" charset="-52"/>
              </a:rPr>
              <a:t>I</a:t>
            </a:r>
            <a:r>
              <a:rPr lang="ru-RU" dirty="0" err="1" smtClean="0">
                <a:latin typeface="ChinaCyr" pitchFamily="82" charset="-52"/>
              </a:rPr>
              <a:t>ональн</a:t>
            </a:r>
            <a:r>
              <a:rPr lang="en-US" dirty="0" smtClean="0">
                <a:latin typeface="ChinaCyr" pitchFamily="82" charset="-52"/>
              </a:rPr>
              <a:t>I</a:t>
            </a:r>
            <a:r>
              <a:rPr lang="ru-RU" dirty="0" smtClean="0">
                <a:latin typeface="ChinaCyr" pitchFamily="82" charset="-52"/>
              </a:rPr>
              <a:t> свята</a:t>
            </a:r>
            <a:endParaRPr lang="ru-RU" dirty="0">
              <a:latin typeface="ChinaCyr" pitchFamily="82" charset="-5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sz="1800" dirty="0" smtClean="0">
                <a:latin typeface="+mj-lt"/>
              </a:rPr>
              <a:t>Новий Рік</a:t>
            </a:r>
          </a:p>
          <a:p>
            <a:r>
              <a:rPr lang="uk-UA" sz="1800" dirty="0" smtClean="0">
                <a:latin typeface="+mj-lt"/>
              </a:rPr>
              <a:t>День повноліття</a:t>
            </a:r>
          </a:p>
          <a:p>
            <a:r>
              <a:rPr lang="uk-UA" sz="1800" dirty="0" smtClean="0">
                <a:latin typeface="+mj-lt"/>
              </a:rPr>
              <a:t>День заснування держави</a:t>
            </a:r>
          </a:p>
          <a:p>
            <a:r>
              <a:rPr lang="uk-UA" sz="1800" dirty="0" smtClean="0">
                <a:latin typeface="+mj-lt"/>
              </a:rPr>
              <a:t>День </a:t>
            </a:r>
            <a:r>
              <a:rPr lang="uk-UA" sz="1800" dirty="0" err="1" smtClean="0">
                <a:latin typeface="+mj-lt"/>
              </a:rPr>
              <a:t>Сьова</a:t>
            </a:r>
            <a:endParaRPr lang="uk-UA" sz="1800" dirty="0" smtClean="0">
              <a:latin typeface="+mj-lt"/>
            </a:endParaRPr>
          </a:p>
          <a:p>
            <a:r>
              <a:rPr lang="uk-UA" sz="1800" dirty="0" smtClean="0">
                <a:latin typeface="+mj-lt"/>
              </a:rPr>
              <a:t>День </a:t>
            </a:r>
            <a:r>
              <a:rPr lang="uk-UA" sz="1800" dirty="0" err="1" smtClean="0">
                <a:latin typeface="+mj-lt"/>
              </a:rPr>
              <a:t>Сакури</a:t>
            </a:r>
            <a:endParaRPr lang="uk-UA" sz="1800" dirty="0" smtClean="0">
              <a:latin typeface="+mj-lt"/>
            </a:endParaRPr>
          </a:p>
          <a:p>
            <a:r>
              <a:rPr lang="uk-UA" sz="1800" dirty="0" smtClean="0">
                <a:latin typeface="+mj-lt"/>
              </a:rPr>
              <a:t>День дітей</a:t>
            </a:r>
          </a:p>
          <a:p>
            <a:endParaRPr lang="en-US" sz="1800" dirty="0">
              <a:latin typeface="+mj-lt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sz="1800" dirty="0" smtClean="0">
                <a:latin typeface="+mj-lt"/>
              </a:rPr>
              <a:t>День моря</a:t>
            </a:r>
          </a:p>
          <a:p>
            <a:r>
              <a:rPr lang="uk-UA" sz="1800" dirty="0" smtClean="0">
                <a:latin typeface="+mj-lt"/>
              </a:rPr>
              <a:t>День шанування старших</a:t>
            </a:r>
          </a:p>
          <a:p>
            <a:r>
              <a:rPr lang="uk-UA" sz="1800" dirty="0" smtClean="0">
                <a:latin typeface="+mj-lt"/>
              </a:rPr>
              <a:t>День осіннього рівнодення</a:t>
            </a:r>
          </a:p>
          <a:p>
            <a:r>
              <a:rPr lang="uk-UA" sz="1800" dirty="0" smtClean="0">
                <a:latin typeface="+mj-lt"/>
              </a:rPr>
              <a:t>День фізкультури</a:t>
            </a:r>
          </a:p>
          <a:p>
            <a:r>
              <a:rPr lang="uk-UA" sz="1800" dirty="0" smtClean="0">
                <a:latin typeface="+mj-lt"/>
              </a:rPr>
              <a:t>День культури</a:t>
            </a:r>
            <a:endParaRPr lang="ru-RU" sz="18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66675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schemeClr val="bg1"/>
                </a:solidFill>
                <a:latin typeface="+mj-lt"/>
              </a:rPr>
              <a:t>Доповідач: </a:t>
            </a:r>
            <a:r>
              <a:rPr lang="uk-UA" sz="1400" dirty="0" err="1" smtClean="0">
                <a:solidFill>
                  <a:schemeClr val="bg1"/>
                </a:solidFill>
                <a:latin typeface="+mj-lt"/>
                <a:cs typeface="Estrangelo Edessa" pitchFamily="66" charset="0"/>
              </a:rPr>
              <a:t>Опанасюк</a:t>
            </a:r>
            <a:r>
              <a:rPr lang="uk-UA" sz="1400" dirty="0" smtClean="0">
                <a:solidFill>
                  <a:schemeClr val="bg1"/>
                </a:solidFill>
                <a:latin typeface="+mj-lt"/>
                <a:cs typeface="Estrangelo Edessa" pitchFamily="66" charset="0"/>
              </a:rPr>
              <a:t> Тетяна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_972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62600" cy="3522980"/>
          </a:xfrm>
        </p:spPr>
      </p:pic>
      <p:pic>
        <p:nvPicPr>
          <p:cNvPr id="6" name="Содержимое 5" descr="qjkjbs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038600" y="1748409"/>
            <a:ext cx="5105400" cy="33950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latin typeface="ChinaCyr" pitchFamily="82" charset="-52"/>
            </a:endParaRPr>
          </a:p>
        </p:txBody>
      </p:sp>
      <p:pic>
        <p:nvPicPr>
          <p:cNvPr id="7" name="Рисунок 6" descr="1294912399_1-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352130" cy="3562350"/>
          </a:xfrm>
          <a:prstGeom prst="rect">
            <a:avLst/>
          </a:prstGeom>
        </p:spPr>
      </p:pic>
      <p:pic>
        <p:nvPicPr>
          <p:cNvPr id="6" name="Содержимое 5" descr="5fd01586151041b44e10f6164a003eaf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397042" y="1749425"/>
            <a:ext cx="4746958" cy="3394075"/>
          </a:xfrm>
        </p:spPr>
      </p:pic>
      <p:pic>
        <p:nvPicPr>
          <p:cNvPr id="8" name="Рисунок 7" descr="jFFlyRAfkh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742950"/>
            <a:ext cx="5334000" cy="3560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q7s2a9nRIi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81600" cy="4041648"/>
          </a:xfrm>
          <a:prstGeom prst="rect">
            <a:avLst/>
          </a:prstGeom>
        </p:spPr>
      </p:pic>
      <p:pic>
        <p:nvPicPr>
          <p:cNvPr id="5" name="Содержимое 4" descr="lc7NxoTPSoc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191001" y="1428751"/>
            <a:ext cx="4953000" cy="3714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46052289_tanabat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4984451" cy="3943350"/>
          </a:xfrm>
        </p:spPr>
      </p:pic>
      <p:pic>
        <p:nvPicPr>
          <p:cNvPr id="6" name="Рисунок 5" descr="2997251553_1_3_crjhfzm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14859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Цветущая сакура_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япония день дете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51400" cy="3638550"/>
          </a:xfrm>
          <a:prstGeom prst="rect">
            <a:avLst/>
          </a:prstGeom>
        </p:spPr>
      </p:pic>
      <p:pic>
        <p:nvPicPr>
          <p:cNvPr id="7" name="Содержимое 6" descr="Shichi-Go-San-1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86200" y="1494905"/>
            <a:ext cx="5257800" cy="36485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 descr="x_1e28233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61000" cy="40957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F5X85oDPaqw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038600" y="1722883"/>
            <a:ext cx="5105401" cy="34206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latin typeface="ChinaCyr" pitchFamily="82" charset="-52"/>
            </a:endParaRPr>
          </a:p>
        </p:txBody>
      </p:sp>
      <p:pic>
        <p:nvPicPr>
          <p:cNvPr id="8" name="Содержимое 7" descr="map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33600" y="0"/>
            <a:ext cx="4800600" cy="5127170"/>
          </a:xfrm>
        </p:spPr>
      </p:pic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3ee1e246ec298727cbeec8fef10ae5d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94045" y="590550"/>
            <a:ext cx="5749955" cy="3943350"/>
          </a:xfrm>
        </p:spPr>
      </p:pic>
      <p:pic>
        <p:nvPicPr>
          <p:cNvPr id="6" name="Рисунок 5" descr="621ae7071b0ed182f81b668c1560b68f_tag_reuters.com0000_binary_gm1e89h116x01_base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3352800" cy="5109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286717160_image0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"/>
            <a:ext cx="5520267" cy="3105150"/>
          </a:xfrm>
        </p:spPr>
      </p:pic>
      <p:pic>
        <p:nvPicPr>
          <p:cNvPr id="6" name="Рисунок 5" descr="DSC015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9875" y="1962150"/>
            <a:ext cx="5664125" cy="3181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4e410096d90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18567" y="1749425"/>
            <a:ext cx="4525433" cy="3394075"/>
          </a:xfrm>
        </p:spPr>
      </p:pic>
      <p:pic>
        <p:nvPicPr>
          <p:cNvPr id="6" name="Рисунок 5" descr="Sports-Fest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876800" cy="3275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34607982_japa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81500" y="1857375"/>
            <a:ext cx="4762500" cy="3286125"/>
          </a:xfrm>
        </p:spPr>
      </p:pic>
      <p:pic>
        <p:nvPicPr>
          <p:cNvPr id="6" name="Рисунок 5" descr="information_items_133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762500" cy="3248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00150"/>
            <a:ext cx="8229600" cy="2667000"/>
          </a:xfrm>
        </p:spPr>
        <p:txBody>
          <a:bodyPr>
            <a:normAutofit/>
          </a:bodyPr>
          <a:lstStyle/>
          <a:p>
            <a:r>
              <a:rPr lang="uk-UA" sz="7200" dirty="0" smtClean="0">
                <a:solidFill>
                  <a:schemeClr val="tx1"/>
                </a:solidFill>
                <a:latin typeface="ChinaCyr" pitchFamily="82" charset="-52"/>
              </a:rPr>
              <a:t>дяку</a:t>
            </a:r>
            <a:r>
              <a:rPr lang="ru-RU" sz="7200" dirty="0" smtClean="0">
                <a:solidFill>
                  <a:schemeClr val="tx1"/>
                </a:solidFill>
                <a:latin typeface="ChinaCyr" pitchFamily="82" charset="-52"/>
              </a:rPr>
              <a:t>е</a:t>
            </a:r>
            <a:r>
              <a:rPr lang="uk-UA" sz="7200" dirty="0" err="1" smtClean="0">
                <a:solidFill>
                  <a:schemeClr val="tx1"/>
                </a:solidFill>
                <a:latin typeface="ChinaCyr" pitchFamily="82" charset="-52"/>
              </a:rPr>
              <a:t>мо</a:t>
            </a:r>
            <a:r>
              <a:rPr lang="uk-UA" sz="7200" dirty="0" smtClean="0">
                <a:solidFill>
                  <a:schemeClr val="tx1"/>
                </a:solidFill>
                <a:latin typeface="ChinaCyr" pitchFamily="82" charset="-52"/>
              </a:rPr>
              <a:t> </a:t>
            </a:r>
            <a:r>
              <a:rPr lang="uk-UA" sz="7200" dirty="0" smtClean="0">
                <a:solidFill>
                  <a:schemeClr val="tx1"/>
                </a:solidFill>
                <a:latin typeface="ChinaCyr" pitchFamily="82" charset="-52"/>
              </a:rPr>
              <a:t>за перегляд</a:t>
            </a:r>
            <a:endParaRPr lang="ru-RU" sz="7200" dirty="0">
              <a:solidFill>
                <a:schemeClr val="tx1"/>
              </a:solidFill>
              <a:latin typeface="ChinaCyr" pitchFamily="8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latin typeface="ChinaCyr" pitchFamily="82" charset="-52"/>
            </a:endParaRPr>
          </a:p>
        </p:txBody>
      </p:sp>
      <p:pic>
        <p:nvPicPr>
          <p:cNvPr id="4" name="Содержимое 3" descr="UeHRS99gIG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57400" y="0"/>
            <a:ext cx="5029200" cy="5138737"/>
          </a:xfrm>
        </p:spPr>
      </p:pic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latin typeface="ChinaCyr" pitchFamily="82" charset="-52"/>
            </a:endParaRPr>
          </a:p>
        </p:txBody>
      </p:sp>
      <p:pic>
        <p:nvPicPr>
          <p:cNvPr id="5" name="Содержимое 4" descr="sIhFzztC1R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00600" cy="3600450"/>
          </a:xfrm>
        </p:spPr>
      </p:pic>
      <p:pic>
        <p:nvPicPr>
          <p:cNvPr id="6" name="Рисунок 5" descr="r6h2g_jwrz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1545952"/>
            <a:ext cx="4383860" cy="35975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5143500"/>
          </a:xfrm>
          <a:prstGeom prst="rect">
            <a:avLst/>
          </a:prstGeom>
        </p:spPr>
      </p:pic>
      <p:pic>
        <p:nvPicPr>
          <p:cNvPr id="9" name="Рисунок 8" descr="leKYgzQF98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964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5143500"/>
          </a:xfrm>
          <a:prstGeom prst="rect">
            <a:avLst/>
          </a:prstGeom>
        </p:spPr>
      </p:pic>
      <p:pic>
        <p:nvPicPr>
          <p:cNvPr id="8" name="Рисунок 7" descr="_z-d9omoWq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296400" cy="51357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latin typeface="ChinaCyr" pitchFamily="82" charset="-52"/>
              </a:rPr>
              <a:t>Японська мова</a:t>
            </a:r>
            <a:endParaRPr lang="ru-RU" dirty="0">
              <a:latin typeface="ChinaCyr" pitchFamily="82" charset="-5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3394472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latin typeface="+mj-lt"/>
              </a:rPr>
              <a:t>Японська</a:t>
            </a:r>
            <a:r>
              <a:rPr lang="ru-RU" sz="2800" dirty="0" smtClean="0">
                <a:latin typeface="+mj-lt"/>
              </a:rPr>
              <a:t> </a:t>
            </a:r>
            <a:r>
              <a:rPr lang="ru-RU" sz="2800" dirty="0" err="1" smtClean="0">
                <a:latin typeface="+mj-lt"/>
              </a:rPr>
              <a:t>мова</a:t>
            </a:r>
            <a:endParaRPr lang="ru-RU" sz="2800" dirty="0" smtClean="0">
              <a:latin typeface="+mj-lt"/>
            </a:endParaRPr>
          </a:p>
          <a:p>
            <a:r>
              <a:rPr lang="ru-RU" sz="2800" dirty="0" err="1" smtClean="0">
                <a:latin typeface="+mj-lt"/>
              </a:rPr>
              <a:t>Поширення</a:t>
            </a:r>
            <a:endParaRPr lang="ru-RU" sz="2800" dirty="0" smtClean="0">
              <a:latin typeface="+mj-lt"/>
            </a:endParaRPr>
          </a:p>
          <a:p>
            <a:r>
              <a:rPr lang="ru-RU" sz="2800" dirty="0" err="1" smtClean="0">
                <a:latin typeface="+mj-lt"/>
              </a:rPr>
              <a:t>Особливості</a:t>
            </a:r>
            <a:endParaRPr lang="ru-RU" sz="2800" dirty="0" smtClean="0">
              <a:latin typeface="+mj-lt"/>
            </a:endParaRPr>
          </a:p>
          <a:p>
            <a:r>
              <a:rPr lang="uk-UA" sz="2800" dirty="0" smtClean="0">
                <a:latin typeface="+mj-lt"/>
              </a:rPr>
              <a:t>Історія виникнення</a:t>
            </a:r>
            <a:endParaRPr lang="en-US" sz="28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59055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schemeClr val="bg1"/>
                </a:solidFill>
                <a:latin typeface="+mj-lt"/>
              </a:rPr>
              <a:t>Доповідач: </a:t>
            </a:r>
            <a:r>
              <a:rPr lang="uk-UA" sz="1400" dirty="0" smtClean="0">
                <a:solidFill>
                  <a:schemeClr val="bg1"/>
                </a:solidFill>
                <a:latin typeface="+mj-lt"/>
                <a:cs typeface="Estrangelo Edessa" pitchFamily="66" charset="0"/>
              </a:rPr>
              <a:t>Стельмах Наталія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Рисунок 5" descr="mxl3dwc0B7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1276350"/>
            <a:ext cx="4724400" cy="32254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44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E548A"/>
      </a:accent1>
      <a:accent2>
        <a:srgbClr val="6699CC"/>
      </a:accent2>
      <a:accent3>
        <a:srgbClr val="336699"/>
      </a:accent3>
      <a:accent4>
        <a:srgbClr val="3366CC"/>
      </a:accent4>
      <a:accent5>
        <a:srgbClr val="66CCCC"/>
      </a:accent5>
      <a:accent6>
        <a:srgbClr val="99CCC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235</Words>
  <Application>Microsoft Office PowerPoint</Application>
  <PresentationFormat>Экран (16:9)</PresentationFormat>
  <Paragraphs>74</Paragraphs>
  <Slides>44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Office Theme</vt:lpstr>
      <vt:lpstr>ПрезентацIя на тему японIя.  Культура давнини I сучасностI</vt:lpstr>
      <vt:lpstr>змIст</vt:lpstr>
      <vt:lpstr>Етногенез та загальнI вIдомостI  про культуру</vt:lpstr>
      <vt:lpstr>Слайд 4</vt:lpstr>
      <vt:lpstr>Слайд 5</vt:lpstr>
      <vt:lpstr>Слайд 6</vt:lpstr>
      <vt:lpstr>Слайд 7</vt:lpstr>
      <vt:lpstr>Слайд 8</vt:lpstr>
      <vt:lpstr>Японська мова</vt:lpstr>
      <vt:lpstr>Слайд 10</vt:lpstr>
      <vt:lpstr>Слайд 11</vt:lpstr>
      <vt:lpstr>релIгIя</vt:lpstr>
      <vt:lpstr>Слайд 13</vt:lpstr>
      <vt:lpstr>Слайд 14</vt:lpstr>
      <vt:lpstr>Слайд 15</vt:lpstr>
      <vt:lpstr>Слайд 16</vt:lpstr>
      <vt:lpstr>Слайд 17</vt:lpstr>
      <vt:lpstr>Театри та мистецтво екIбани</vt:lpstr>
      <vt:lpstr>Слайд 19</vt:lpstr>
      <vt:lpstr>Маски акторiв</vt:lpstr>
      <vt:lpstr>Слайд 21</vt:lpstr>
      <vt:lpstr>Слайд 22</vt:lpstr>
      <vt:lpstr>Слайд 23</vt:lpstr>
      <vt:lpstr>Слайд 24</vt:lpstr>
      <vt:lpstr>Слайд 25</vt:lpstr>
      <vt:lpstr>Мистецтво</vt:lpstr>
      <vt:lpstr>Слайд 27</vt:lpstr>
      <vt:lpstr>Слайд 28</vt:lpstr>
      <vt:lpstr>Слайд 29</vt:lpstr>
      <vt:lpstr>Слайд 30</vt:lpstr>
      <vt:lpstr>Слайд 31</vt:lpstr>
      <vt:lpstr>нацIональнI свята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дякуемо за перегляд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Company</dc:creator>
  <cp:lastModifiedBy>ZaMEI</cp:lastModifiedBy>
  <cp:revision>50</cp:revision>
  <dcterms:created xsi:type="dcterms:W3CDTF">2013-12-25T12:45:28Z</dcterms:created>
  <dcterms:modified xsi:type="dcterms:W3CDTF">2014-10-06T05:21:05Z</dcterms:modified>
</cp:coreProperties>
</file>