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E3CF4EB-68BD-4F68-BC23-DB55A3E573FC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8507F6C-17BF-4A13-AFE4-9F1366D1DB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F4EB-68BD-4F68-BC23-DB55A3E573FC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F6C-17BF-4A13-AFE4-9F1366D1DB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F4EB-68BD-4F68-BC23-DB55A3E573FC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F6C-17BF-4A13-AFE4-9F1366D1DB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E3CF4EB-68BD-4F68-BC23-DB55A3E573FC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F6C-17BF-4A13-AFE4-9F1366D1DB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E3CF4EB-68BD-4F68-BC23-DB55A3E573FC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8507F6C-17BF-4A13-AFE4-9F1366D1DB1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3CF4EB-68BD-4F68-BC23-DB55A3E573FC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507F6C-17BF-4A13-AFE4-9F1366D1DB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E3CF4EB-68BD-4F68-BC23-DB55A3E573FC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8507F6C-17BF-4A13-AFE4-9F1366D1DB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F4EB-68BD-4F68-BC23-DB55A3E573FC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7F6C-17BF-4A13-AFE4-9F1366D1DB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3CF4EB-68BD-4F68-BC23-DB55A3E573FC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507F6C-17BF-4A13-AFE4-9F1366D1DB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E3CF4EB-68BD-4F68-BC23-DB55A3E573FC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8507F6C-17BF-4A13-AFE4-9F1366D1DB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E3CF4EB-68BD-4F68-BC23-DB55A3E573FC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8507F6C-17BF-4A13-AFE4-9F1366D1DB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E3CF4EB-68BD-4F68-BC23-DB55A3E573FC}" type="datetimeFigureOut">
              <a:rPr lang="ru-RU" smtClean="0"/>
              <a:pPr/>
              <a:t>14.10.2013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8507F6C-17BF-4A13-AFE4-9F1366D1DB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/>
          </a:bodyPr>
          <a:lstStyle/>
          <a:p>
            <a:r>
              <a:rPr lang="ru-RU" dirty="0">
                <a:latin typeface="Microsoft Sans Serif" pitchFamily="34" charset="0"/>
                <a:cs typeface="Microsoft Sans Serif" pitchFamily="34" charset="0"/>
              </a:rPr>
              <a:t>Презентація на тему</a:t>
            </a:r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: </a:t>
            </a:r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Вплив</a:t>
            </a:r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ru-RU" dirty="0">
                <a:latin typeface="Microsoft Sans Serif" pitchFamily="34" charset="0"/>
                <a:cs typeface="Microsoft Sans Serif" pitchFamily="34" charset="0"/>
              </a:rPr>
              <a:t>магнітного поля на живі </a:t>
            </a:r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організми</a:t>
            </a:r>
            <a:endParaRPr lang="ru-RU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5429264"/>
            <a:ext cx="4000528" cy="1214446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Microsoft Sans Serif" pitchFamily="34" charset="0"/>
                <a:cs typeface="Microsoft Sans Serif" pitchFamily="34" charset="0"/>
              </a:rPr>
              <a:t>Підготувала Манькина Марта</a:t>
            </a:r>
          </a:p>
          <a:p>
            <a:r>
              <a:rPr lang="uk-UA" sz="1600" dirty="0" smtClean="0">
                <a:latin typeface="Microsoft Sans Serif" pitchFamily="34" charset="0"/>
                <a:cs typeface="Microsoft Sans Serif" pitchFamily="34" charset="0"/>
              </a:rPr>
              <a:t>11 А класу </a:t>
            </a:r>
          </a:p>
          <a:p>
            <a:r>
              <a:rPr lang="uk-UA" sz="1600" dirty="0" smtClean="0">
                <a:latin typeface="Microsoft Sans Serif" pitchFamily="34" charset="0"/>
                <a:cs typeface="Microsoft Sans Serif" pitchFamily="34" charset="0"/>
              </a:rPr>
              <a:t>ЛССЗШ </a:t>
            </a:r>
            <a:r>
              <a:rPr lang="ru-RU" sz="1600" dirty="0" smtClean="0">
                <a:latin typeface="Microsoft Sans Serif" pitchFamily="34" charset="0"/>
                <a:cs typeface="Microsoft Sans Serif" pitchFamily="34" charset="0"/>
              </a:rPr>
              <a:t>№</a:t>
            </a:r>
            <a:r>
              <a:rPr lang="uk-UA" sz="1600" dirty="0" smtClean="0">
                <a:latin typeface="Microsoft Sans Serif" pitchFamily="34" charset="0"/>
                <a:cs typeface="Microsoft Sans Serif" pitchFamily="34" charset="0"/>
              </a:rPr>
              <a:t> 81 ім. П. Сагайдачного</a:t>
            </a:r>
          </a:p>
          <a:p>
            <a:r>
              <a:rPr lang="uk-UA" sz="1600" dirty="0" smtClean="0">
                <a:latin typeface="Microsoft Sans Serif" pitchFamily="34" charset="0"/>
                <a:cs typeface="Microsoft Sans Serif" pitchFamily="34" charset="0"/>
              </a:rPr>
              <a:t>2013</a:t>
            </a:r>
            <a:endParaRPr lang="ru-RU" sz="1600" dirty="0"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Магніто чутливими виявилися і птахи, і тварини. Помічено, що магнітні сили мають одну несподівану особливість- вони гальмують умовні й безумовні рефлекси.</a:t>
            </a:r>
            <a:endParaRPr lang="ru-RU" dirty="0"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6" name="Содержимое 5" descr="slide-10-6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43512" y="571480"/>
            <a:ext cx="3543330" cy="542053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>
                <a:latin typeface="Microsoft Sans Serif" pitchFamily="34" charset="0"/>
                <a:cs typeface="Microsoft Sans Serif" pitchFamily="34" charset="0"/>
              </a:rPr>
              <a:t>Людині </a:t>
            </a:r>
            <a:r>
              <a:rPr lang="ru-RU" sz="3600" dirty="0">
                <a:latin typeface="Microsoft Sans Serif" pitchFamily="34" charset="0"/>
                <a:cs typeface="Microsoft Sans Serif" pitchFamily="34" charset="0"/>
              </a:rPr>
              <a:t>пропускали через руку </a:t>
            </a:r>
            <a:r>
              <a:rPr lang="ru-RU" sz="3600" dirty="0" smtClean="0">
                <a:latin typeface="Microsoft Sans Serif" pitchFamily="34" charset="0"/>
                <a:cs typeface="Microsoft Sans Serif" pitchFamily="34" charset="0"/>
              </a:rPr>
              <a:t>слабкий струм</a:t>
            </a:r>
            <a:r>
              <a:rPr lang="ru-RU" sz="3600" dirty="0">
                <a:latin typeface="Microsoft Sans Serif" pitchFamily="34" charset="0"/>
                <a:cs typeface="Microsoft Sans Serif" pitchFamily="34" charset="0"/>
              </a:rPr>
              <a:t>, потім поступово збільшували </a:t>
            </a:r>
            <a:r>
              <a:rPr lang="ru-RU" sz="3600" dirty="0" smtClean="0">
                <a:latin typeface="Microsoft Sans Serif" pitchFamily="34" charset="0"/>
                <a:cs typeface="Microsoft Sans Serif" pitchFamily="34" charset="0"/>
              </a:rPr>
              <a:t>його силу </a:t>
            </a:r>
            <a:r>
              <a:rPr lang="ru-RU" sz="3600" dirty="0">
                <a:latin typeface="Microsoft Sans Serif" pitchFamily="34" charset="0"/>
                <a:cs typeface="Microsoft Sans Serif" pitchFamily="34" charset="0"/>
              </a:rPr>
              <a:t>і міряли, як швидко </a:t>
            </a:r>
            <a:r>
              <a:rPr lang="ru-RU" sz="3600" dirty="0" smtClean="0">
                <a:latin typeface="Microsoft Sans Serif" pitchFamily="34" charset="0"/>
                <a:cs typeface="Microsoft Sans Serif" pitchFamily="34" charset="0"/>
              </a:rPr>
              <a:t>піддослідний відсмикне </a:t>
            </a:r>
            <a:r>
              <a:rPr lang="ru-RU" sz="3600" dirty="0">
                <a:latin typeface="Microsoft Sans Serif" pitchFamily="34" charset="0"/>
                <a:cs typeface="Microsoft Sans Serif" pitchFamily="34" charset="0"/>
              </a:rPr>
              <a:t>руку. Виявилося, що </a:t>
            </a:r>
            <a:r>
              <a:rPr lang="ru-RU" sz="3600" dirty="0" smtClean="0">
                <a:latin typeface="Microsoft Sans Serif" pitchFamily="34" charset="0"/>
                <a:cs typeface="Microsoft Sans Serif" pitchFamily="34" charset="0"/>
              </a:rPr>
              <a:t>в магнітному </a:t>
            </a:r>
            <a:r>
              <a:rPr lang="ru-RU" sz="3600" dirty="0">
                <a:latin typeface="Microsoft Sans Serif" pitchFamily="34" charset="0"/>
                <a:cs typeface="Microsoft Sans Serif" pitchFamily="34" charset="0"/>
              </a:rPr>
              <a:t>полі треба дати </a:t>
            </a:r>
            <a:r>
              <a:rPr lang="ru-RU" sz="3600" dirty="0" smtClean="0">
                <a:latin typeface="Microsoft Sans Serif" pitchFamily="34" charset="0"/>
                <a:cs typeface="Microsoft Sans Serif" pitchFamily="34" charset="0"/>
              </a:rPr>
              <a:t>сильніший струм</a:t>
            </a:r>
            <a:r>
              <a:rPr lang="ru-RU" sz="3600" dirty="0">
                <a:latin typeface="Microsoft Sans Serif" pitchFamily="34" charset="0"/>
                <a:cs typeface="Microsoft Sans Serif" pitchFamily="34" charset="0"/>
              </a:rPr>
              <a:t>, щоб людина відчула електрику. </a:t>
            </a:r>
            <a:r>
              <a:rPr lang="ru-RU" sz="3600" dirty="0" smtClean="0">
                <a:latin typeface="Microsoft Sans Serif" pitchFamily="34" charset="0"/>
                <a:cs typeface="Microsoft Sans Serif" pitchFamily="34" charset="0"/>
              </a:rPr>
              <a:t>Та </a:t>
            </a:r>
            <a:r>
              <a:rPr lang="ru-RU" sz="3600" dirty="0">
                <a:latin typeface="Microsoft Sans Serif" pitchFamily="34" charset="0"/>
                <a:cs typeface="Microsoft Sans Serif" pitchFamily="34" charset="0"/>
              </a:rPr>
              <a:t>відсмикувала вона руку повільніше, </a:t>
            </a:r>
            <a:r>
              <a:rPr lang="ru-RU" sz="3600" dirty="0" smtClean="0">
                <a:latin typeface="Microsoft Sans Serif" pitchFamily="34" charset="0"/>
                <a:cs typeface="Microsoft Sans Serif" pitchFamily="34" charset="0"/>
              </a:rPr>
              <a:t>сама того </a:t>
            </a:r>
            <a:r>
              <a:rPr lang="ru-RU" sz="3600" dirty="0">
                <a:latin typeface="Microsoft Sans Serif" pitchFamily="34" charset="0"/>
                <a:cs typeface="Microsoft Sans Serif" pitchFamily="34" charset="0"/>
              </a:rPr>
              <a:t>не помічаючи.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000" dirty="0" smtClean="0">
                <a:latin typeface="Microsoft Sans Serif" pitchFamily="34" charset="0"/>
                <a:cs typeface="Microsoft Sans Serif" pitchFamily="34" charset="0"/>
              </a:rPr>
              <a:t>Яким </a:t>
            </a:r>
            <a:r>
              <a:rPr lang="ru-RU" sz="3000" dirty="0">
                <a:latin typeface="Microsoft Sans Serif" pitchFamily="34" charset="0"/>
                <a:cs typeface="Microsoft Sans Serif" pitchFamily="34" charset="0"/>
              </a:rPr>
              <a:t>же чином </a:t>
            </a:r>
            <a:r>
              <a:rPr lang="ru-RU" sz="3000" dirty="0" smtClean="0">
                <a:latin typeface="Microsoft Sans Serif" pitchFamily="34" charset="0"/>
                <a:cs typeface="Microsoft Sans Serif" pitchFamily="34" charset="0"/>
              </a:rPr>
              <a:t>живі істоти сприймають невидиме напруження</a:t>
            </a:r>
            <a:r>
              <a:rPr lang="ru-RU" sz="3000" dirty="0">
                <a:latin typeface="Microsoft Sans Serif" pitchFamily="34" charset="0"/>
                <a:cs typeface="Microsoft Sans Serif" pitchFamily="34" charset="0"/>
              </a:rPr>
              <a:t>? </a:t>
            </a:r>
            <a:r>
              <a:rPr lang="ru-RU" sz="3000" dirty="0" smtClean="0">
                <a:latin typeface="Microsoft Sans Serif" pitchFamily="34" charset="0"/>
                <a:cs typeface="Microsoft Sans Serif" pitchFamily="34" charset="0"/>
              </a:rPr>
              <a:t>Магнітні сигнали сприймаються безпосередньо мозком</a:t>
            </a:r>
            <a:r>
              <a:rPr lang="ru-RU" sz="3000" dirty="0">
                <a:latin typeface="Microsoft Sans Serif" pitchFamily="34" charset="0"/>
                <a:cs typeface="Microsoft Sans Serif" pitchFamily="34" charset="0"/>
              </a:rPr>
              <a:t>. Магнітне </a:t>
            </a:r>
            <a:r>
              <a:rPr lang="ru-RU" sz="3000" dirty="0" smtClean="0">
                <a:latin typeface="Microsoft Sans Serif" pitchFamily="34" charset="0"/>
                <a:cs typeface="Microsoft Sans Serif" pitchFamily="34" charset="0"/>
              </a:rPr>
              <a:t>поле впливає </a:t>
            </a:r>
            <a:r>
              <a:rPr lang="ru-RU" sz="3000" dirty="0">
                <a:latin typeface="Microsoft Sans Serif" pitchFamily="34" charset="0"/>
                <a:cs typeface="Microsoft Sans Serif" pitchFamily="34" charset="0"/>
              </a:rPr>
              <a:t>на </a:t>
            </a:r>
            <a:r>
              <a:rPr lang="ru-RU" sz="3000" dirty="0" smtClean="0">
                <a:latin typeface="Microsoft Sans Serif" pitchFamily="34" charset="0"/>
                <a:cs typeface="Microsoft Sans Serif" pitchFamily="34" charset="0"/>
              </a:rPr>
              <a:t>обмін речовин нервової тканини</a:t>
            </a:r>
            <a:r>
              <a:rPr lang="ru-RU" sz="3000" dirty="0">
                <a:latin typeface="Microsoft Sans Serif" pitchFamily="34" charset="0"/>
                <a:cs typeface="Microsoft Sans Serif" pitchFamily="34" charset="0"/>
              </a:rPr>
              <a:t>, і </a:t>
            </a:r>
            <a:r>
              <a:rPr lang="ru-RU" sz="3000" dirty="0" smtClean="0">
                <a:latin typeface="Microsoft Sans Serif" pitchFamily="34" charset="0"/>
                <a:cs typeface="Microsoft Sans Serif" pitchFamily="34" charset="0"/>
              </a:rPr>
              <a:t>реакція виникає </a:t>
            </a:r>
            <a:r>
              <a:rPr lang="ru-RU" sz="3000" dirty="0">
                <a:latin typeface="Microsoft Sans Serif" pitchFamily="34" charset="0"/>
                <a:cs typeface="Microsoft Sans Serif" pitchFamily="34" charset="0"/>
              </a:rPr>
              <a:t>в усіх відділах</a:t>
            </a:r>
            <a:r>
              <a:rPr lang="ru-RU" sz="3000" dirty="0" smtClean="0">
                <a:latin typeface="Microsoft Sans Serif" pitchFamily="34" charset="0"/>
                <a:cs typeface="Microsoft Sans Serif" pitchFamily="34" charset="0"/>
              </a:rPr>
              <a:t>, але найінтенсивінішою вона </a:t>
            </a:r>
            <a:r>
              <a:rPr lang="ru-RU" sz="3000" dirty="0">
                <a:latin typeface="Microsoft Sans Serif" pitchFamily="34" charset="0"/>
                <a:cs typeface="Microsoft Sans Serif" pitchFamily="34" charset="0"/>
              </a:rPr>
              <a:t>є в гіпоталамусі </a:t>
            </a:r>
            <a:r>
              <a:rPr lang="ru-RU" sz="3000" dirty="0" smtClean="0">
                <a:latin typeface="Microsoft Sans Serif" pitchFamily="34" charset="0"/>
                <a:cs typeface="Microsoft Sans Serif" pitchFamily="34" charset="0"/>
              </a:rPr>
              <a:t>і в </a:t>
            </a:r>
            <a:r>
              <a:rPr lang="ru-RU" sz="3000" dirty="0">
                <a:latin typeface="Microsoft Sans Serif" pitchFamily="34" charset="0"/>
                <a:cs typeface="Microsoft Sans Serif" pitchFamily="34" charset="0"/>
              </a:rPr>
              <a:t>корі головного мозку.</a:t>
            </a:r>
          </a:p>
        </p:txBody>
      </p:sp>
      <p:pic>
        <p:nvPicPr>
          <p:cNvPr id="8" name="Содержимое 7" descr="slide-12-6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928671"/>
            <a:ext cx="3643337" cy="448232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Ці відділи мозку найчутливіші до його зміни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. Отже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, в перші моменти магнітне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поле впливає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передусім на функції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центральної нервової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системи, а пізніше, можливо,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його дія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позначиться і на роботі інших органів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, клітин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, які також відзначаються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високим рівнем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обміну речовин.</a:t>
            </a:r>
          </a:p>
        </p:txBody>
      </p:sp>
      <p:pic>
        <p:nvPicPr>
          <p:cNvPr id="7" name="Содержимое 6" descr="slide-13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0837" y="3078162"/>
            <a:ext cx="3362325" cy="21812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Рослинний світ теж не байдужий до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дії магнітних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сил. Ще відчутніше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переносять живі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істоти зниження магнітної напруженості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. Якщо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помістити деякі бактерії в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слабке магнітне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поле, їхня чисельність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різко скорочується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.</a:t>
            </a:r>
          </a:p>
        </p:txBody>
      </p:sp>
      <p:pic>
        <p:nvPicPr>
          <p:cNvPr id="4" name="Содержимое 3" descr="slide-1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7962" y="2792412"/>
            <a:ext cx="3648075" cy="275272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Миші при тривалому перебуванні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в “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немагнітному середовищі” швидше гинуть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, не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приносять потомства. Напрям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земного магнітного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поля в історії Землі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неодноразово змінювався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на протилежний,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його напруженість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теж не була постійною.</a:t>
            </a:r>
          </a:p>
        </p:txBody>
      </p:sp>
      <p:pic>
        <p:nvPicPr>
          <p:cNvPr id="4" name="Содержимое 3" descr="slide-15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2992437"/>
            <a:ext cx="3505200" cy="235267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slide-16-63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7" y="1214422"/>
            <a:ext cx="3357586" cy="4429156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Біологічні катастрофи зв’язані </a:t>
            </a:r>
            <a:r>
              <a:rPr lang="ru-RU" dirty="0">
                <a:latin typeface="Microsoft Sans Serif" pitchFamily="34" charset="0"/>
                <a:cs typeface="Microsoft Sans Serif" pitchFamily="34" charset="0"/>
              </a:rPr>
              <a:t>з </a:t>
            </a:r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різкими коливаннями напруженості магнітного </a:t>
            </a:r>
            <a:r>
              <a:rPr lang="ru-RU" dirty="0">
                <a:latin typeface="Microsoft Sans Serif" pitchFamily="34" charset="0"/>
                <a:cs typeface="Microsoft Sans Serif" pitchFamily="34" charset="0"/>
              </a:rPr>
              <a:t>поля</a:t>
            </a:r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. Існує </a:t>
            </a:r>
            <a:r>
              <a:rPr lang="ru-RU" dirty="0">
                <a:latin typeface="Microsoft Sans Serif" pitchFamily="34" charset="0"/>
                <a:cs typeface="Microsoft Sans Serif" pitchFamily="34" charset="0"/>
              </a:rPr>
              <a:t>гіпотеза, </a:t>
            </a:r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що нинішня акселерація є наслідком значного підвищення раддіо фону </a:t>
            </a:r>
            <a:r>
              <a:rPr lang="ru-RU" dirty="0">
                <a:latin typeface="Microsoft Sans Serif" pitchFamily="34" charset="0"/>
                <a:cs typeface="Microsoft Sans Serif" pitchFamily="34" charset="0"/>
              </a:rPr>
              <a:t>Землі.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Microsoft Sans Serif" pitchFamily="34" charset="0"/>
                <a:cs typeface="Microsoft Sans Serif" pitchFamily="34" charset="0"/>
              </a:rPr>
              <a:t>Магнітне поле – складова частина, „</a:t>
            </a:r>
            <a:r>
              <a:rPr lang="ru-RU" sz="3200" dirty="0">
                <a:latin typeface="Microsoft Sans Serif" pitchFamily="34" charset="0"/>
                <a:cs typeface="Microsoft Sans Serif" pitchFamily="34" charset="0"/>
              </a:rPr>
              <a:t>електромагнітного поля</a:t>
            </a:r>
            <a:r>
              <a:rPr lang="ru-RU" sz="3200" dirty="0" smtClean="0">
                <a:latin typeface="Microsoft Sans Serif" pitchFamily="34" charset="0"/>
                <a:cs typeface="Microsoft Sans Serif" pitchFamily="34" charset="0"/>
              </a:rPr>
              <a:t>”,що </a:t>
            </a:r>
            <a:r>
              <a:rPr lang="ru-RU" sz="3200" dirty="0">
                <a:latin typeface="Microsoft Sans Serif" pitchFamily="34" charset="0"/>
                <a:cs typeface="Microsoft Sans Serif" pitchFamily="34" charset="0"/>
              </a:rPr>
              <a:t>є </a:t>
            </a:r>
            <a:r>
              <a:rPr lang="ru-RU" sz="3200" dirty="0" smtClean="0">
                <a:latin typeface="Microsoft Sans Serif" pitchFamily="34" charset="0"/>
                <a:cs typeface="Microsoft Sans Serif" pitchFamily="34" charset="0"/>
              </a:rPr>
              <a:t>окремим видом матерії</a:t>
            </a:r>
            <a:r>
              <a:rPr lang="ru-RU" sz="3200" dirty="0">
                <a:latin typeface="Microsoft Sans Serif" pitchFamily="34" charset="0"/>
                <a:cs typeface="Microsoft Sans Serif" pitchFamily="34" charset="0"/>
              </a:rPr>
              <a:t>.</a:t>
            </a:r>
          </a:p>
        </p:txBody>
      </p:sp>
      <p:pic>
        <p:nvPicPr>
          <p:cNvPr id="6" name="Содержимое 5" descr="slide-2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8962" y="2039937"/>
            <a:ext cx="2886075" cy="42576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Особливість магнітного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поля проявляється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в його механічному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діянні лише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на рухомі електричні заряди або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на тіла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, які мають магнітний момент,незалежно від того, рухаються вони чи ні.</a:t>
            </a:r>
          </a:p>
        </p:txBody>
      </p:sp>
      <p:pic>
        <p:nvPicPr>
          <p:cNvPr id="4" name="Содержимое 3" descr="slide-3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3550" y="2806700"/>
            <a:ext cx="5676900" cy="27241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Джерелами магнітного поля є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рухомі електричні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заряди, наприклад, струм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у провідниках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. Магнітне поле пов’язане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з електричним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полем. Цей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зв’язок проявляється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в тому, що при зміні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одного з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них виникає друге.</a:t>
            </a:r>
          </a:p>
        </p:txBody>
      </p:sp>
      <p:pic>
        <p:nvPicPr>
          <p:cNvPr id="4" name="Содержимое 3" descr="slide-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8412" y="2963862"/>
            <a:ext cx="4067175" cy="24098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Microsoft Sans Serif" pitchFamily="34" charset="0"/>
                <a:cs typeface="Microsoft Sans Serif" pitchFamily="34" charset="0"/>
              </a:rPr>
              <a:t>Магнітні сили підвищують урожай. Так,помідори, вирощені в </a:t>
            </a:r>
            <a:r>
              <a:rPr lang="ru-RU" sz="2800" dirty="0" smtClean="0">
                <a:latin typeface="Microsoft Sans Serif" pitchFamily="34" charset="0"/>
                <a:cs typeface="Microsoft Sans Serif" pitchFamily="34" charset="0"/>
              </a:rPr>
              <a:t>штучному магнітному </a:t>
            </a:r>
            <a:r>
              <a:rPr lang="ru-RU" sz="2800" dirty="0">
                <a:latin typeface="Microsoft Sans Serif" pitchFamily="34" charset="0"/>
                <a:cs typeface="Microsoft Sans Serif" pitchFamily="34" charset="0"/>
              </a:rPr>
              <a:t>полі, дозрівають швидше </a:t>
            </a:r>
            <a:r>
              <a:rPr lang="ru-RU" sz="2800" dirty="0" smtClean="0">
                <a:latin typeface="Microsoft Sans Serif" pitchFamily="34" charset="0"/>
                <a:cs typeface="Microsoft Sans Serif" pitchFamily="34" charset="0"/>
              </a:rPr>
              <a:t>і дають </a:t>
            </a:r>
            <a:r>
              <a:rPr lang="ru-RU" sz="2800" dirty="0">
                <a:latin typeface="Microsoft Sans Serif" pitchFamily="34" charset="0"/>
                <a:cs typeface="Microsoft Sans Serif" pitchFamily="34" charset="0"/>
              </a:rPr>
              <a:t>більше плодів.</a:t>
            </a:r>
          </a:p>
        </p:txBody>
      </p:sp>
      <p:pic>
        <p:nvPicPr>
          <p:cNvPr id="4" name="Содержимое 3" descr="slide-5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735262"/>
            <a:ext cx="5929354" cy="319406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Microsoft Sans Serif" pitchFamily="34" charset="0"/>
                <a:cs typeface="Microsoft Sans Serif" pitchFamily="34" charset="0"/>
              </a:rPr>
              <a:t>Пшениця, посіяна в напрямі </a:t>
            </a:r>
            <a:r>
              <a:rPr lang="ru-RU" sz="2800" dirty="0" smtClean="0">
                <a:latin typeface="Microsoft Sans Serif" pitchFamily="34" charset="0"/>
                <a:cs typeface="Microsoft Sans Serif" pitchFamily="34" charset="0"/>
              </a:rPr>
              <a:t>схід-захід росте </a:t>
            </a:r>
            <a:r>
              <a:rPr lang="ru-RU" sz="2800" dirty="0">
                <a:latin typeface="Microsoft Sans Serif" pitchFamily="34" charset="0"/>
                <a:cs typeface="Microsoft Sans Serif" pitchFamily="34" charset="0"/>
              </a:rPr>
              <a:t>краще і дає більший врожай, </a:t>
            </a:r>
            <a:r>
              <a:rPr lang="ru-RU" sz="2800" dirty="0" smtClean="0">
                <a:latin typeface="Microsoft Sans Serif" pitchFamily="34" charset="0"/>
                <a:cs typeface="Microsoft Sans Serif" pitchFamily="34" charset="0"/>
              </a:rPr>
              <a:t>ніж посіяна </a:t>
            </a:r>
            <a:r>
              <a:rPr lang="ru-RU" sz="2800" dirty="0">
                <a:latin typeface="Microsoft Sans Serif" pitchFamily="34" charset="0"/>
                <a:cs typeface="Microsoft Sans Serif" pitchFamily="34" charset="0"/>
              </a:rPr>
              <a:t>в напрямі північ-південь. </a:t>
            </a:r>
            <a:r>
              <a:rPr lang="ru-RU" sz="2800" dirty="0" smtClean="0">
                <a:latin typeface="Microsoft Sans Serif" pitchFamily="34" charset="0"/>
                <a:cs typeface="Microsoft Sans Serif" pitchFamily="34" charset="0"/>
              </a:rPr>
              <a:t>Це явище </a:t>
            </a:r>
            <a:r>
              <a:rPr lang="ru-RU" sz="2800" dirty="0">
                <a:latin typeface="Microsoft Sans Serif" pitchFamily="34" charset="0"/>
                <a:cs typeface="Microsoft Sans Serif" pitchFamily="34" charset="0"/>
              </a:rPr>
              <a:t>вчені пояснюють </a:t>
            </a:r>
            <a:r>
              <a:rPr lang="ru-RU" sz="2800" dirty="0" smtClean="0">
                <a:latin typeface="Microsoft Sans Serif" pitchFamily="34" charset="0"/>
                <a:cs typeface="Microsoft Sans Serif" pitchFamily="34" charset="0"/>
              </a:rPr>
              <a:t>чутливістю рослин </a:t>
            </a:r>
            <a:r>
              <a:rPr lang="ru-RU" sz="2800" dirty="0">
                <a:latin typeface="Microsoft Sans Serif" pitchFamily="34" charset="0"/>
                <a:cs typeface="Microsoft Sans Serif" pitchFamily="34" charset="0"/>
              </a:rPr>
              <a:t>до магнітного поля Землі.</a:t>
            </a:r>
          </a:p>
        </p:txBody>
      </p:sp>
      <p:pic>
        <p:nvPicPr>
          <p:cNvPr id="4" name="Содержимое 3" descr="slide-6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4125" y="2830512"/>
            <a:ext cx="4095750" cy="26765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Деякі відхилення спостерігаються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в періоди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сонячної активності, коли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під впливом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потужного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корпускулярного потоку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магнітне поле землі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відчуває короткочасні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різкі зміни своїх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основних характеристик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.</a:t>
            </a:r>
          </a:p>
        </p:txBody>
      </p:sp>
      <p:pic>
        <p:nvPicPr>
          <p:cNvPr id="4" name="Содержимое 3" descr="slide-7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5" y="2857496"/>
            <a:ext cx="5214974" cy="335758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Це явище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, що отримало назву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магнітних бур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, несприятливо позначається на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стані всіх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екосистем, включаючи і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організм людини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. У цей період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відзначається погіршення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стану хворих, що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страждають серцево-судинними,нервово-соматичними та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іншими захворюваннями.</a:t>
            </a:r>
          </a:p>
        </p:txBody>
      </p:sp>
      <p:pic>
        <p:nvPicPr>
          <p:cNvPr id="4" name="Содержимое 3" descr="slide-8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7537" y="3116262"/>
            <a:ext cx="2828925" cy="21050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400552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До магнітних полів чутливі комахи. В земному полі орієнтуються молюски, черв’яки, і навіть водорості. На початку чи наприкінці польоту жуки, бджоли та інші комахи віддають перевагу напрямку північ-південь чи захід-схід.</a:t>
            </a:r>
            <a:endParaRPr lang="ru-RU" dirty="0"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7" name="Содержимое 6" descr="slide-9-6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53024" y="428604"/>
            <a:ext cx="3419503" cy="557770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</TotalTime>
  <Words>514</Words>
  <Application>Microsoft Office PowerPoint</Application>
  <PresentationFormat>Экран (4:3)</PresentationFormat>
  <Paragraphs>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Презентація на тему: Вплив магнітного поля на живі організми</vt:lpstr>
      <vt:lpstr>Магнітне поле – складова частина, „електромагнітного поля”,що є окремим видом матерії.</vt:lpstr>
      <vt:lpstr>Особливість магнітного поля проявляється в його механічному діянні лише на рухомі електричні заряди або на тіла, які мають магнітний момент,незалежно від того, рухаються вони чи ні.</vt:lpstr>
      <vt:lpstr>Джерелами магнітного поля є рухомі електричні заряди, наприклад, струм у провідниках. Магнітне поле пов’язане з електричним полем. Цей зв’язок проявляється в тому, що при зміні одного з них виникає друге.</vt:lpstr>
      <vt:lpstr>Магнітні сили підвищують урожай. Так,помідори, вирощені в штучному магнітному полі, дозрівають швидше і дають більше плодів.</vt:lpstr>
      <vt:lpstr>Пшениця, посіяна в напрямі схід-захід росте краще і дає більший врожай, ніж посіяна в напрямі північ-південь. Це явище вчені пояснюють чутливістю рослин до магнітного поля Землі.</vt:lpstr>
      <vt:lpstr>Деякі відхилення спостерігаються в періоди сонячної активності, коли під впливом потужного корпускулярного потоку магнітне поле землі відчуває короткочасні різкі зміни своїх основних характеристик.</vt:lpstr>
      <vt:lpstr>Це явище, що отримало назву магнітних бур, несприятливо позначається на стані всіх екосистем, включаючи і організм людини. У цей період відзначається погіршення стану хворих, що страждають серцево-судинними,нервово-соматичними та іншими захворюваннями.</vt:lpstr>
      <vt:lpstr>Слайд 9</vt:lpstr>
      <vt:lpstr>Слайд 10</vt:lpstr>
      <vt:lpstr>Слайд 11</vt:lpstr>
      <vt:lpstr>Слайд 12</vt:lpstr>
      <vt:lpstr>Ці відділи мозку найчутливіші до його зміни. Отже, в перші моменти магнітне поле впливає передусім на функції центральної нервової системи, а пізніше, можливо, його дія позначиться і на роботі інших органів, клітин, які також відзначаються високим рівнем обміну речовин.</vt:lpstr>
      <vt:lpstr>Рослинний світ теж не байдужий до дії магнітних сил. Ще відчутніше переносять живі істоти зниження магнітної напруженості. Якщо помістити деякі бактерії в слабке магнітне поле, їхня чисельність різко скорочується.</vt:lpstr>
      <vt:lpstr>Миші при тривалому перебуванні в “немагнітному середовищі” швидше гинуть, не приносять потомства. Напрям земного магнітного поля в історії Землі неодноразово змінювався на протилежний, його напруженість теж не була постійною.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тему:Вплив магнітного поля на живі організми</dc:title>
  <dc:creator>Admin</dc:creator>
  <cp:lastModifiedBy>Admin</cp:lastModifiedBy>
  <cp:revision>8</cp:revision>
  <dcterms:created xsi:type="dcterms:W3CDTF">2013-10-12T13:21:31Z</dcterms:created>
  <dcterms:modified xsi:type="dcterms:W3CDTF">2013-10-14T14:50:14Z</dcterms:modified>
</cp:coreProperties>
</file>