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62" autoAdjust="0"/>
    <p:restoredTop sz="94660"/>
  </p:normalViewPr>
  <p:slideViewPr>
    <p:cSldViewPr>
      <p:cViewPr varScale="1">
        <p:scale>
          <a:sx n="104" d="100"/>
          <a:sy n="104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61CEAC-35D5-4107-94B9-30504131444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3" y="764704"/>
            <a:ext cx="7128793" cy="517064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Природні </a:t>
            </a:r>
          </a:p>
          <a:p>
            <a:pPr algn="ctr"/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 синтетичні</a:t>
            </a:r>
          </a:p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Органічні речовини</a:t>
            </a:r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5646" y="616530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              Робота </a:t>
            </a:r>
          </a:p>
          <a:p>
            <a:r>
              <a:rPr lang="uk-UA" sz="1200" dirty="0" smtClean="0"/>
              <a:t>      учениці 11-А класу</a:t>
            </a:r>
          </a:p>
          <a:p>
            <a:r>
              <a:rPr lang="uk-UA" sz="1200" dirty="0" smtClean="0"/>
              <a:t>       </a:t>
            </a:r>
            <a:r>
              <a:rPr lang="uk-UA" sz="1200" dirty="0" smtClean="0"/>
              <a:t>Заріцької Вікторії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4284359408"/>
      </p:ext>
    </p:extLst>
  </p:cSld>
  <p:clrMapOvr>
    <a:masterClrMapping/>
  </p:clrMapOvr>
  <p:transition spd="slow" advClick="0" advTm="0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574" y="260648"/>
            <a:ext cx="8454559" cy="92333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88900" dist="38100" dir="5400000" algn="ctr" rotWithShape="0">
              <a:srgbClr val="000000">
                <a:alpha val="6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Каучук синтетичний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13" y="1276133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Синтетичний</a:t>
            </a:r>
            <a:r>
              <a:rPr lang="ru-RU" sz="1400" dirty="0" smtClean="0"/>
              <a:t> каучук - </a:t>
            </a:r>
            <a:r>
              <a:rPr lang="ru-RU" sz="1400" dirty="0" err="1" smtClean="0"/>
              <a:t>вихідною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речовиною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одержання</a:t>
            </a:r>
            <a:r>
              <a:rPr lang="ru-RU" sz="1400" dirty="0" smtClean="0"/>
              <a:t> штучного каучуку за способом С. В. </a:t>
            </a:r>
            <a:r>
              <a:rPr lang="ru-RU" sz="1400" dirty="0" err="1" smtClean="0"/>
              <a:t>Лебедєва</a:t>
            </a:r>
            <a:r>
              <a:rPr lang="ru-RU" sz="1400" dirty="0" smtClean="0"/>
              <a:t> служить </a:t>
            </a:r>
            <a:r>
              <a:rPr lang="ru-RU" sz="1400" dirty="0" err="1" smtClean="0"/>
              <a:t>ненасичений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вуглеводень</a:t>
            </a:r>
            <a:r>
              <a:rPr lang="ru-RU" sz="1400" dirty="0" smtClean="0"/>
              <a:t> з </a:t>
            </a:r>
            <a:r>
              <a:rPr lang="ru-RU" sz="1400" dirty="0" err="1" smtClean="0"/>
              <a:t>двома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подвійними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бутадієн</a:t>
            </a:r>
            <a:r>
              <a:rPr lang="ru-RU" sz="1400" dirty="0" smtClean="0"/>
              <a:t> (</a:t>
            </a:r>
            <a:r>
              <a:rPr lang="ru-RU" sz="1400" dirty="0" err="1" smtClean="0"/>
              <a:t>дивініл</a:t>
            </a:r>
            <a:r>
              <a:rPr lang="ru-RU" sz="1400" dirty="0" smtClean="0"/>
              <a:t>) </a:t>
            </a:r>
            <a:r>
              <a:rPr lang="en-US" sz="1400" dirty="0" smtClean="0"/>
              <a:t>CH2=CH—CH=CH2.</a:t>
            </a:r>
            <a:r>
              <a:rPr lang="uk-UA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лінійну</a:t>
            </a:r>
            <a:r>
              <a:rPr lang="ru-RU" sz="1400" dirty="0" smtClean="0"/>
              <a:t> структуру.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молекули</a:t>
            </a:r>
            <a:r>
              <a:rPr lang="ru-RU" sz="1400" dirty="0" smtClean="0"/>
              <a:t> каучуку не </a:t>
            </a:r>
            <a:r>
              <a:rPr lang="ru-RU" sz="1400" dirty="0" err="1" smtClean="0"/>
              <a:t>витягнуті</a:t>
            </a:r>
            <a:r>
              <a:rPr lang="ru-RU" sz="1400" dirty="0" smtClean="0"/>
              <a:t>, а </a:t>
            </a:r>
            <a:r>
              <a:rPr lang="ru-RU" sz="1400" dirty="0" err="1" smtClean="0"/>
              <a:t>звивисті</a:t>
            </a:r>
            <a:r>
              <a:rPr lang="ru-RU" sz="1400" dirty="0" smtClean="0"/>
              <a:t>.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</a:t>
            </a:r>
            <a:r>
              <a:rPr lang="ru-RU" sz="1400" dirty="0" err="1" smtClean="0"/>
              <a:t>обумовлюється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розтягуватися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Сирий каучук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низьку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міцність</a:t>
            </a:r>
            <a:r>
              <a:rPr lang="ru-RU" sz="1400" dirty="0" smtClean="0"/>
              <a:t> і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липкий, особливо при </a:t>
            </a:r>
            <a:r>
              <a:rPr lang="ru-RU" sz="1400" dirty="0" err="1" smtClean="0"/>
              <a:t>нагріванні</a:t>
            </a:r>
            <a:r>
              <a:rPr lang="ru-RU" sz="1400" dirty="0" smtClean="0"/>
              <a:t>, а на </a:t>
            </a:r>
            <a:r>
              <a:rPr lang="ru-RU" sz="1400" dirty="0" err="1" smtClean="0"/>
              <a:t>морозі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твердим і </a:t>
            </a:r>
            <a:r>
              <a:rPr lang="ru-RU" sz="1400" dirty="0" err="1" smtClean="0"/>
              <a:t>ламким</a:t>
            </a:r>
            <a:r>
              <a:rPr lang="ru-RU" sz="1400" dirty="0" smtClean="0"/>
              <a:t>. Тому для </a:t>
            </a:r>
            <a:r>
              <a:rPr lang="ru-RU" sz="1400" dirty="0" err="1" smtClean="0"/>
              <a:t>виготовлення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виробів</a:t>
            </a:r>
            <a:r>
              <a:rPr lang="ru-RU" sz="1400" dirty="0" smtClean="0"/>
              <a:t> у сирому </a:t>
            </a:r>
            <a:r>
              <a:rPr lang="ru-RU" sz="1400" dirty="0" err="1" smtClean="0"/>
              <a:t>вигляді</a:t>
            </a:r>
            <a:r>
              <a:rPr lang="ru-RU" sz="1400" dirty="0" smtClean="0"/>
              <a:t> каучук </a:t>
            </a:r>
            <a:r>
              <a:rPr lang="ru-RU" sz="1400" dirty="0" err="1" smtClean="0"/>
              <a:t>непридатний</a:t>
            </a:r>
            <a:r>
              <a:rPr lang="ru-RU" sz="1400" dirty="0" smtClean="0"/>
              <a:t>.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цінні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властивості</a:t>
            </a:r>
            <a:r>
              <a:rPr lang="ru-RU" sz="1400" dirty="0" smtClean="0"/>
              <a:t> каучук </a:t>
            </a:r>
            <a:r>
              <a:rPr lang="ru-RU" sz="1400" dirty="0" err="1" smtClean="0"/>
              <a:t>набуває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вулканізації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нагріванні</a:t>
            </a:r>
            <a:r>
              <a:rPr lang="ru-RU" sz="1400" dirty="0" smtClean="0"/>
              <a:t> з </a:t>
            </a:r>
            <a:r>
              <a:rPr lang="ru-RU" sz="1400" dirty="0" err="1" smtClean="0"/>
              <a:t>сіркою</a:t>
            </a:r>
            <a:r>
              <a:rPr lang="ru-RU" sz="1400" dirty="0" smtClean="0"/>
              <a:t>. </a:t>
            </a:r>
            <a:r>
              <a:rPr lang="ru-RU" sz="1400" dirty="0" err="1" smtClean="0"/>
              <a:t>Вулканізований</a:t>
            </a:r>
            <a:r>
              <a:rPr lang="ru-RU" sz="1400" dirty="0" smtClean="0"/>
              <a:t> каучук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гумою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3" y="3284984"/>
            <a:ext cx="4610926" cy="34563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84984"/>
            <a:ext cx="4104456" cy="34563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5328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7174" y="294778"/>
            <a:ext cx="3871573" cy="110799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88900" dist="38100" dir="5400000" algn="ctr" rotWithShape="0">
              <a:srgbClr val="000000">
                <a:alpha val="6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Ебоніт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Ебоніт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високоеластичним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температурі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плюс 55 </a:t>
            </a:r>
            <a:r>
              <a:rPr lang="ru-RU" sz="1400" dirty="0" err="1" smtClean="0"/>
              <a:t>градусів</a:t>
            </a:r>
            <a:r>
              <a:rPr lang="ru-RU" sz="1400" dirty="0" smtClean="0"/>
              <a:t> за </a:t>
            </a:r>
            <a:r>
              <a:rPr lang="ru-RU" sz="1400" dirty="0" err="1" smtClean="0"/>
              <a:t>Цельсієм</a:t>
            </a:r>
            <a:r>
              <a:rPr lang="ru-RU" sz="1400" dirty="0" smtClean="0"/>
              <a:t>. До складу </a:t>
            </a:r>
            <a:r>
              <a:rPr lang="ru-RU" sz="1400" dirty="0" err="1" smtClean="0"/>
              <a:t>суміші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отримання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ебоніту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наповнювачі</a:t>
            </a:r>
            <a:r>
              <a:rPr lang="ru-RU" sz="1400" dirty="0" smtClean="0"/>
              <a:t> (</a:t>
            </a:r>
            <a:r>
              <a:rPr lang="ru-RU" sz="1400" dirty="0" err="1" smtClean="0"/>
              <a:t>вугільна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ебонітова</a:t>
            </a:r>
            <a:r>
              <a:rPr lang="ru-RU" sz="1400" dirty="0" smtClean="0"/>
              <a:t> пил). </a:t>
            </a:r>
          </a:p>
          <a:p>
            <a:r>
              <a:rPr lang="ru-RU" sz="1400" dirty="0" err="1" smtClean="0"/>
              <a:t>Ебоніт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газонепроникний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негігроскопічний</a:t>
            </a:r>
            <a:r>
              <a:rPr lang="ru-RU" sz="1400" dirty="0" smtClean="0"/>
              <a:t>, легко </a:t>
            </a:r>
            <a:r>
              <a:rPr lang="ru-RU" sz="1400" dirty="0" err="1" smtClean="0"/>
              <a:t>піддається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механічній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обробці</a:t>
            </a:r>
            <a:r>
              <a:rPr lang="ru-RU" sz="1400" dirty="0" smtClean="0"/>
              <a:t>,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високі</a:t>
            </a:r>
            <a:r>
              <a:rPr lang="ru-RU" sz="1400" dirty="0" smtClean="0"/>
              <a:t> </a:t>
            </a:r>
            <a:r>
              <a:rPr lang="ru-RU" sz="1400" dirty="0" err="1" smtClean="0"/>
              <a:t>адгезіруютуюч</a:t>
            </a:r>
            <a:r>
              <a:rPr lang="uk-UA" sz="1400" dirty="0" smtClean="0"/>
              <a:t>і 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властивості</a:t>
            </a:r>
            <a:r>
              <a:rPr lang="ru-RU" sz="1400" dirty="0" smtClean="0"/>
              <a:t> по </a:t>
            </a:r>
            <a:r>
              <a:rPr lang="ru-RU" sz="1400" dirty="0" err="1" smtClean="0"/>
              <a:t>відношенню</a:t>
            </a:r>
            <a:r>
              <a:rPr lang="ru-RU" sz="1400" dirty="0" smtClean="0"/>
              <a:t> до </a:t>
            </a:r>
            <a:r>
              <a:rPr lang="ru-RU" sz="1400" dirty="0" err="1" smtClean="0"/>
              <a:t>металу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Єдиний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недолік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ебоніту</a:t>
            </a:r>
            <a:r>
              <a:rPr lang="ru-RU" sz="1400" dirty="0" smtClean="0"/>
              <a:t> -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крихкість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підвищується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температури</a:t>
            </a:r>
            <a:r>
              <a:rPr lang="ru-RU" sz="1400" dirty="0" smtClean="0"/>
              <a:t>. </a:t>
            </a:r>
            <a:r>
              <a:rPr lang="ru-RU" sz="1400" dirty="0" err="1" smtClean="0"/>
              <a:t>Ебоніт</a:t>
            </a:r>
            <a:r>
              <a:rPr lang="ru-RU" sz="1400" dirty="0" smtClean="0"/>
              <a:t> з </a:t>
            </a:r>
            <a:r>
              <a:rPr lang="ru-RU" sz="1400" dirty="0" err="1" smtClean="0"/>
              <a:t>успіхом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використовується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деталей </a:t>
            </a:r>
            <a:r>
              <a:rPr lang="ru-RU" sz="1400" dirty="0" err="1" smtClean="0"/>
              <a:t>електричних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приладів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ємностей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агресивних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рідин</a:t>
            </a:r>
            <a:r>
              <a:rPr lang="ru-RU" sz="1400" dirty="0" smtClean="0"/>
              <a:t>, </a:t>
            </a:r>
            <a:r>
              <a:rPr lang="ru-RU" sz="1400" dirty="0" err="1" smtClean="0"/>
              <a:t>акумуляторних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баків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гумування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апаратури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5" y="3585013"/>
            <a:ext cx="3816424" cy="32403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13" y="3585013"/>
            <a:ext cx="4176464" cy="31263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8705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715524" cy="92333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Фотоплівка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11970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err="1" smtClean="0"/>
              <a:t>Фотоплі́вка</a:t>
            </a:r>
            <a:r>
              <a:rPr lang="ru-RU" sz="1400" dirty="0" smtClean="0"/>
              <a:t> —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прозора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стрічка</a:t>
            </a:r>
            <a:r>
              <a:rPr lang="ru-RU" sz="1400" dirty="0" smtClean="0"/>
              <a:t>, </a:t>
            </a:r>
            <a:r>
              <a:rPr lang="ru-RU" sz="1400" dirty="0" err="1" smtClean="0"/>
              <a:t>вкрита</a:t>
            </a:r>
            <a:r>
              <a:rPr lang="ru-RU" sz="1400" dirty="0" smtClean="0"/>
              <a:t> </a:t>
            </a:r>
            <a:r>
              <a:rPr lang="ru-RU" sz="1400" dirty="0" err="1" smtClean="0"/>
              <a:t>чутливою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речовиною</a:t>
            </a:r>
            <a:r>
              <a:rPr lang="ru-RU" sz="1400" dirty="0" smtClean="0"/>
              <a:t> (</a:t>
            </a:r>
            <a:r>
              <a:rPr lang="ru-RU" sz="1400" dirty="0" err="1" smtClean="0"/>
              <a:t>емульсією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Основа </a:t>
            </a:r>
            <a:r>
              <a:rPr lang="ru-RU" sz="1400" dirty="0" err="1" smtClean="0"/>
              <a:t>емульсії</a:t>
            </a:r>
            <a:r>
              <a:rPr lang="ru-RU" sz="1400" dirty="0" smtClean="0"/>
              <a:t> — желатин, </a:t>
            </a:r>
            <a:r>
              <a:rPr lang="ru-RU" sz="1400" dirty="0" err="1" smtClean="0"/>
              <a:t>речовина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збільшує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об'єм</a:t>
            </a:r>
            <a:r>
              <a:rPr lang="ru-RU" sz="1400" dirty="0" smtClean="0"/>
              <a:t> в </a:t>
            </a:r>
            <a:r>
              <a:rPr lang="ru-RU" sz="1400" dirty="0" err="1" smtClean="0"/>
              <a:t>воді</a:t>
            </a:r>
            <a:r>
              <a:rPr lang="ru-RU" sz="1400" dirty="0" smtClean="0"/>
              <a:t>, але не </a:t>
            </a:r>
            <a:r>
              <a:rPr lang="ru-RU" sz="1400" dirty="0" err="1" smtClean="0"/>
              <a:t>розчиняється</a:t>
            </a:r>
            <a:r>
              <a:rPr lang="ru-RU" sz="1400" dirty="0" smtClean="0"/>
              <a:t>. В </a:t>
            </a:r>
            <a:r>
              <a:rPr lang="ru-RU" sz="1400" dirty="0" err="1" smtClean="0"/>
              <a:t>желатиновій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емульсії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бромисте</a:t>
            </a:r>
            <a:r>
              <a:rPr lang="ru-RU" sz="1400" dirty="0" smtClean="0"/>
              <a:t> </a:t>
            </a:r>
            <a:r>
              <a:rPr lang="ru-RU" sz="1400" dirty="0" err="1" smtClean="0"/>
              <a:t>срібло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нестійка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сполука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впливом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розпадається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складові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елементи</a:t>
            </a:r>
            <a:r>
              <a:rPr lang="ru-RU" sz="1400" dirty="0" smtClean="0"/>
              <a:t> — бром та </a:t>
            </a:r>
            <a:r>
              <a:rPr lang="ru-RU" sz="1400" dirty="0" err="1" smtClean="0"/>
              <a:t>срібло</a:t>
            </a:r>
            <a:r>
              <a:rPr lang="ru-RU" sz="1400" dirty="0" smtClean="0"/>
              <a:t>. В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обробки</a:t>
            </a:r>
            <a:r>
              <a:rPr lang="ru-RU" sz="1400" dirty="0" smtClean="0"/>
              <a:t> бром </a:t>
            </a:r>
            <a:r>
              <a:rPr lang="ru-RU" sz="1400" dirty="0" err="1" smtClean="0"/>
              <a:t>виводиться</a:t>
            </a:r>
            <a:r>
              <a:rPr lang="ru-RU" sz="1400" dirty="0" smtClean="0"/>
              <a:t> з </a:t>
            </a:r>
            <a:r>
              <a:rPr lang="ru-RU" sz="1400" dirty="0" err="1" smtClean="0"/>
              <a:t>плівки</a:t>
            </a:r>
            <a:r>
              <a:rPr lang="ru-RU" sz="1400" dirty="0" smtClean="0"/>
              <a:t>, </a:t>
            </a:r>
            <a:r>
              <a:rPr lang="ru-RU" sz="1400" dirty="0" err="1" smtClean="0"/>
              <a:t>залишаючи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срібло</a:t>
            </a:r>
            <a:r>
              <a:rPr lang="ru-RU" sz="1400" dirty="0" smtClean="0"/>
              <a:t>. Чим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потрапило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плівку</a:t>
            </a:r>
            <a:r>
              <a:rPr lang="ru-RU" sz="1400" dirty="0" smtClean="0"/>
              <a:t>,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срібла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емульсії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проявлення</a:t>
            </a:r>
            <a:r>
              <a:rPr lang="ru-RU" sz="1400" dirty="0" smtClean="0"/>
              <a:t>, і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темнішим</a:t>
            </a:r>
            <a:r>
              <a:rPr lang="ru-RU" sz="1400" dirty="0" smtClean="0"/>
              <a:t> стане </a:t>
            </a:r>
            <a:r>
              <a:rPr lang="ru-RU" sz="1400" dirty="0" err="1" smtClean="0"/>
              <a:t>ця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ділянка</a:t>
            </a:r>
            <a:r>
              <a:rPr lang="ru-RU" sz="1400" dirty="0" smtClean="0"/>
              <a:t> кадру.</a:t>
            </a:r>
          </a:p>
          <a:p>
            <a:r>
              <a:rPr lang="ru-RU" sz="1400" dirty="0" err="1" smtClean="0"/>
              <a:t>Професійна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плівка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термін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зберігання</a:t>
            </a:r>
            <a:r>
              <a:rPr lang="ru-RU" sz="1400" dirty="0" smtClean="0"/>
              <a:t> і </a:t>
            </a:r>
            <a:r>
              <a:rPr lang="ru-RU" sz="1400" dirty="0" err="1" smtClean="0"/>
              <a:t>зберігати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у </a:t>
            </a:r>
            <a:r>
              <a:rPr lang="ru-RU" sz="1400" dirty="0" err="1" smtClean="0"/>
              <a:t>холодильній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камері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домашнього</a:t>
            </a:r>
            <a:r>
              <a:rPr lang="ru-RU" sz="1400" dirty="0" smtClean="0"/>
              <a:t> холодильника. </a:t>
            </a:r>
            <a:r>
              <a:rPr lang="ru-RU" sz="1400" dirty="0" err="1" smtClean="0"/>
              <a:t>Плівка</a:t>
            </a:r>
            <a:r>
              <a:rPr lang="ru-RU" sz="1400" dirty="0" smtClean="0"/>
              <a:t> повинна </a:t>
            </a:r>
            <a:r>
              <a:rPr lang="ru-RU" sz="1400" dirty="0" err="1" smtClean="0"/>
              <a:t>знаходитися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пластиковій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коробочці</a:t>
            </a:r>
            <a:r>
              <a:rPr lang="ru-RU" sz="1400" dirty="0" smtClean="0"/>
              <a:t>, і </a:t>
            </a:r>
            <a:r>
              <a:rPr lang="ru-RU" sz="1400" dirty="0" err="1" smtClean="0"/>
              <a:t>відкривати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не </a:t>
            </a:r>
            <a:r>
              <a:rPr lang="ru-RU" sz="1400" dirty="0" err="1" smtClean="0"/>
              <a:t>раніше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через 1,5-2 </a:t>
            </a:r>
            <a:r>
              <a:rPr lang="ru-RU" sz="1400" dirty="0" err="1" smtClean="0"/>
              <a:t>години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того, як </a:t>
            </a:r>
            <a:r>
              <a:rPr lang="ru-RU" sz="1400" dirty="0" err="1" smtClean="0"/>
              <a:t>плівку</a:t>
            </a:r>
            <a:r>
              <a:rPr lang="ru-RU" sz="1400" dirty="0" smtClean="0"/>
              <a:t> </a:t>
            </a:r>
            <a:r>
              <a:rPr lang="ru-RU" sz="1400" dirty="0" err="1" smtClean="0"/>
              <a:t>дістали</a:t>
            </a:r>
            <a:r>
              <a:rPr lang="ru-RU" sz="1400" dirty="0" smtClean="0"/>
              <a:t> з холодильника. </a:t>
            </a:r>
            <a:r>
              <a:rPr lang="ru-RU" sz="1400" dirty="0" err="1" smtClean="0"/>
              <a:t>Інакше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небажаний</a:t>
            </a:r>
            <a:r>
              <a:rPr lang="ru-RU" sz="1400" dirty="0" smtClean="0"/>
              <a:t> конденсат. З часом, </a:t>
            </a:r>
            <a:r>
              <a:rPr lang="ru-RU" sz="1400" dirty="0" err="1" smtClean="0"/>
              <a:t>якість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плівки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погіршуватися</a:t>
            </a:r>
            <a:r>
              <a:rPr lang="ru-RU" sz="1400" dirty="0" smtClean="0"/>
              <a:t>. Тому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бажано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використовувати</a:t>
            </a:r>
            <a:r>
              <a:rPr lang="ru-RU" sz="1400" dirty="0" smtClean="0"/>
              <a:t> «</a:t>
            </a:r>
            <a:r>
              <a:rPr lang="ru-RU" sz="1400" dirty="0" err="1" smtClean="0"/>
              <a:t>свіжою</a:t>
            </a:r>
            <a:r>
              <a:rPr lang="ru-RU" sz="1400" dirty="0" smtClean="0"/>
              <a:t>».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7344816" cy="2812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469676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8" y="724412"/>
            <a:ext cx="9144000" cy="452431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Природні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й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синтетичні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органічні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речовини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невід'ємна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складова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нашого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життя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Численні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органічні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сполуки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класифікують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на </a:t>
            </a: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природні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й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синтетичні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насамперед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джерелами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їхнього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видобування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ctr"/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5082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2184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29305542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467544" y="548680"/>
            <a:ext cx="8020144" cy="1226939"/>
          </a:xfrm>
          <a:prstGeom prst="doubleWav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Природні речовини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045782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синтез -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методики,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апаратуру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лабораторних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синтезу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добувають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безліч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готовому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природної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органічних речовин відносяться такі , як : білки , вітаміни , вуглеводи , нуклеїнові кислоти 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467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488832" cy="92333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  <a:reflection blurRad="6350" stA="50000" endA="275" endPos="40000" dist="101600" dir="5400000" sy="-100000" algn="bl" rotWithShape="0"/>
            <a:softEdge rad="31750"/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Білки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83978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Білки</a:t>
            </a:r>
            <a:r>
              <a:rPr lang="ru-RU" sz="1600" dirty="0" smtClean="0"/>
              <a:t> — </a:t>
            </a:r>
            <a:r>
              <a:rPr lang="ru-RU" sz="1600" dirty="0" err="1" smtClean="0"/>
              <a:t>біологічні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полімери</a:t>
            </a:r>
            <a:r>
              <a:rPr lang="ru-RU" sz="1600" dirty="0" smtClean="0"/>
              <a:t>, мономерами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є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Функції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Пластична.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основу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і </a:t>
            </a:r>
            <a:r>
              <a:rPr lang="ru-RU" sz="1600" dirty="0" err="1" smtClean="0"/>
              <a:t>входять</a:t>
            </a:r>
            <a:r>
              <a:rPr lang="ru-RU" sz="1600" dirty="0" smtClean="0"/>
              <a:t> до складу </a:t>
            </a:r>
            <a:r>
              <a:rPr lang="ru-RU" sz="1600" dirty="0" err="1" smtClean="0"/>
              <a:t>клітинних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органел</a:t>
            </a:r>
            <a:r>
              <a:rPr lang="ru-RU" sz="1600" dirty="0" smtClean="0"/>
              <a:t> і мембран. </a:t>
            </a:r>
            <a:r>
              <a:rPr lang="ru-RU" sz="1600" dirty="0" err="1" smtClean="0"/>
              <a:t>Сухожилля</a:t>
            </a:r>
            <a:r>
              <a:rPr lang="ru-RU" sz="1600" dirty="0" smtClean="0"/>
              <a:t>, </a:t>
            </a:r>
            <a:r>
              <a:rPr lang="ru-RU" sz="1600" dirty="0" err="1" smtClean="0"/>
              <a:t>суглобові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з’єднання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кістки</a:t>
            </a:r>
            <a:r>
              <a:rPr lang="ru-RU" sz="1600" dirty="0" smtClean="0"/>
              <a:t> скелета, </a:t>
            </a:r>
            <a:r>
              <a:rPr lang="ru-RU" sz="1600" dirty="0" err="1" smtClean="0"/>
              <a:t>копита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з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Рухова</a:t>
            </a:r>
            <a:r>
              <a:rPr lang="ru-RU" sz="1600" dirty="0" smtClean="0"/>
              <a:t>. Будь-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активного </a:t>
            </a:r>
            <a:r>
              <a:rPr lang="ru-RU" sz="1600" dirty="0" err="1" smtClean="0"/>
              <a:t>руху</a:t>
            </a:r>
            <a:r>
              <a:rPr lang="ru-RU" sz="1600" dirty="0" smtClean="0"/>
              <a:t> в </a:t>
            </a:r>
            <a:r>
              <a:rPr lang="ru-RU" sz="1600" dirty="0" err="1" smtClean="0"/>
              <a:t>живій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природі</a:t>
            </a:r>
            <a:r>
              <a:rPr lang="ru-RU" sz="1600" dirty="0" smtClean="0"/>
              <a:t> (робота </a:t>
            </a:r>
            <a:r>
              <a:rPr lang="ru-RU" sz="1600" dirty="0" err="1" smtClean="0"/>
              <a:t>м’язів</a:t>
            </a:r>
            <a:r>
              <a:rPr lang="ru-RU" sz="1600" dirty="0" smtClean="0"/>
              <a:t>, </a:t>
            </a:r>
            <a:r>
              <a:rPr lang="ru-RU" sz="1600" dirty="0" err="1" smtClean="0"/>
              <a:t>биття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війок</a:t>
            </a:r>
            <a:r>
              <a:rPr lang="ru-RU" sz="1600" dirty="0" smtClean="0"/>
              <a:t> і </a:t>
            </a:r>
            <a:r>
              <a:rPr lang="ru-RU" sz="1600" dirty="0" err="1" smtClean="0"/>
              <a:t>джгутиків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.) </a:t>
            </a:r>
            <a:r>
              <a:rPr lang="ru-RU" sz="1600" dirty="0" err="1" smtClean="0"/>
              <a:t>здійснюються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скоротливими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білковими</a:t>
            </a:r>
            <a:r>
              <a:rPr lang="ru-RU" sz="1600" dirty="0" smtClean="0"/>
              <a:t> структурами.</a:t>
            </a:r>
          </a:p>
          <a:p>
            <a:r>
              <a:rPr lang="ru-RU" sz="1600" dirty="0" err="1" smtClean="0"/>
              <a:t>Транспортна</a:t>
            </a:r>
            <a:r>
              <a:rPr lang="ru-RU" sz="1600" dirty="0" smtClean="0"/>
              <a:t>. </a:t>
            </a:r>
            <a:r>
              <a:rPr lang="ru-RU" sz="1600" dirty="0" err="1" smtClean="0"/>
              <a:t>Білок</a:t>
            </a:r>
            <a:r>
              <a:rPr lang="ru-RU" sz="1600" dirty="0" smtClean="0"/>
              <a:t> </a:t>
            </a:r>
            <a:r>
              <a:rPr lang="ru-RU" sz="1600" dirty="0" err="1" smtClean="0"/>
              <a:t>еритроцитів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гемоглобін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транспортує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легень</a:t>
            </a:r>
            <a:r>
              <a:rPr lang="ru-RU" sz="1600" dirty="0" smtClean="0"/>
              <a:t> до тканин і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сироватковий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білок</a:t>
            </a:r>
            <a:r>
              <a:rPr lang="ru-RU" sz="1600" dirty="0" smtClean="0"/>
              <a:t> </a:t>
            </a:r>
            <a:r>
              <a:rPr lang="ru-RU" sz="1600" dirty="0" err="1" smtClean="0"/>
              <a:t>альбумін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здійснює</a:t>
            </a:r>
            <a:r>
              <a:rPr lang="ru-RU" sz="1600" dirty="0" smtClean="0"/>
              <a:t> транспорт </a:t>
            </a:r>
            <a:r>
              <a:rPr lang="ru-RU" sz="1600" dirty="0" err="1" smtClean="0"/>
              <a:t>жирних</a:t>
            </a:r>
            <a:r>
              <a:rPr lang="ru-RU" sz="1600" dirty="0" smtClean="0"/>
              <a:t> кислот.</a:t>
            </a:r>
          </a:p>
          <a:p>
            <a:r>
              <a:rPr lang="ru-RU" sz="1600" dirty="0" err="1" smtClean="0"/>
              <a:t>Білки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з </a:t>
            </a:r>
            <a:r>
              <a:rPr lang="ru-RU" sz="1600" dirty="0" err="1" smtClean="0"/>
              <a:t>двадцяти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.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являють</a:t>
            </a:r>
            <a:r>
              <a:rPr lang="ru-RU" sz="1600" dirty="0" smtClean="0"/>
              <a:t> собою </a:t>
            </a:r>
            <a:r>
              <a:rPr lang="ru-RU" sz="1600" dirty="0" err="1" smtClean="0"/>
              <a:t>органічні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загальний</a:t>
            </a:r>
            <a:r>
              <a:rPr lang="ru-RU" sz="1600" dirty="0" smtClean="0"/>
              <a:t> план </a:t>
            </a:r>
            <a:r>
              <a:rPr lang="ru-RU" sz="1600" dirty="0" err="1" smtClean="0"/>
              <a:t>будови</a:t>
            </a:r>
            <a:r>
              <a:rPr lang="ru-RU" sz="1600" dirty="0" smtClean="0"/>
              <a:t>: вони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карбоксильну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групу</a:t>
            </a:r>
            <a:r>
              <a:rPr lang="ru-RU" sz="1600" dirty="0" smtClean="0"/>
              <a:t>  -СООН й </a:t>
            </a:r>
            <a:r>
              <a:rPr lang="ru-RU" sz="1600" dirty="0" err="1" smtClean="0"/>
              <a:t>аміногрупу</a:t>
            </a:r>
            <a:r>
              <a:rPr lang="ru-RU" sz="1600" dirty="0" smtClean="0"/>
              <a:t> </a:t>
            </a:r>
            <a:r>
              <a:rPr lang="en-US" sz="1600" dirty="0" smtClean="0"/>
              <a:t>–NH2 </a:t>
            </a:r>
            <a:r>
              <a:rPr lang="ru-RU" sz="1600" dirty="0" err="1" smtClean="0"/>
              <a:t>пов’язані</a:t>
            </a:r>
            <a:r>
              <a:rPr lang="ru-RU" sz="1600" dirty="0" smtClean="0"/>
              <a:t> з атомом Карбону.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808779"/>
            <a:ext cx="3384376" cy="19486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93" y="4724238"/>
            <a:ext cx="3124763" cy="2123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73194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563888" cy="2429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30389"/>
            <a:ext cx="4133850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964507" y="116632"/>
            <a:ext cx="5112568" cy="92333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Вітаміни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241352"/>
            <a:ext cx="88569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</a:rPr>
              <a:t>Вітаміни</a:t>
            </a:r>
            <a:r>
              <a:rPr lang="ru-RU" sz="1400" dirty="0" smtClean="0"/>
              <a:t> — </a:t>
            </a:r>
            <a:r>
              <a:rPr lang="ru-RU" sz="1400" dirty="0" err="1" smtClean="0"/>
              <a:t>органічні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енергетичної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цінності</a:t>
            </a:r>
            <a:r>
              <a:rPr lang="ru-RU" sz="1400" dirty="0" smtClean="0"/>
              <a:t>, але </a:t>
            </a:r>
            <a:r>
              <a:rPr lang="ru-RU" sz="1400" dirty="0" err="1" smtClean="0"/>
              <a:t>необхідні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проходження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реакцій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обміну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. </a:t>
            </a:r>
            <a:r>
              <a:rPr lang="ru-RU" sz="1400" dirty="0" err="1" smtClean="0"/>
              <a:t>Вітаміни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до складу </a:t>
            </a:r>
            <a:r>
              <a:rPr lang="ru-RU" sz="1400" dirty="0" err="1" smtClean="0"/>
              <a:t>ферментів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регулюють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біохімічні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реакції</a:t>
            </a:r>
            <a:r>
              <a:rPr lang="ru-RU" sz="1400" dirty="0" smtClean="0"/>
              <a:t>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вистачає</a:t>
            </a:r>
            <a:r>
              <a:rPr lang="ru-RU" sz="1400" dirty="0" smtClean="0"/>
              <a:t> того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вітаміну</a:t>
            </a:r>
            <a:r>
              <a:rPr lang="ru-RU" sz="1400" dirty="0" smtClean="0"/>
              <a:t>, </a:t>
            </a:r>
            <a:r>
              <a:rPr lang="ru-RU" sz="1400" dirty="0" err="1" smtClean="0"/>
              <a:t>виникають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обміну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;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гіповітамінозами</a:t>
            </a:r>
            <a:r>
              <a:rPr lang="ru-RU" sz="1400" dirty="0" smtClean="0"/>
              <a:t>, а за </a:t>
            </a:r>
            <a:r>
              <a:rPr lang="ru-RU" sz="1400" dirty="0" err="1" smtClean="0"/>
              <a:t>повної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відсутності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вітаміну</a:t>
            </a:r>
            <a:r>
              <a:rPr lang="ru-RU" sz="1400" dirty="0" smtClean="0"/>
              <a:t> — </a:t>
            </a:r>
            <a:r>
              <a:rPr lang="ru-RU" sz="1400" dirty="0" err="1" smtClean="0"/>
              <a:t>авітамінозами</a:t>
            </a:r>
            <a:r>
              <a:rPr lang="ru-RU" sz="1400" dirty="0" smtClean="0"/>
              <a:t>. </a:t>
            </a:r>
            <a:r>
              <a:rPr lang="ru-RU" sz="1400" dirty="0" err="1" smtClean="0"/>
              <a:t>Перевищення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норми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споживання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призводить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порушень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організму</a:t>
            </a:r>
            <a:r>
              <a:rPr lang="ru-RU" sz="1400" dirty="0" smtClean="0"/>
              <a:t> .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поділяють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: </a:t>
            </a:r>
            <a:r>
              <a:rPr lang="ru-RU" sz="1400" dirty="0" err="1" smtClean="0"/>
              <a:t>жиророзчинні</a:t>
            </a:r>
            <a:r>
              <a:rPr lang="ru-RU" sz="1400" dirty="0" smtClean="0"/>
              <a:t> (</a:t>
            </a:r>
            <a:r>
              <a:rPr lang="en-US" sz="1400" dirty="0" smtClean="0"/>
              <a:t>A, D, E, K, F) </a:t>
            </a:r>
            <a:r>
              <a:rPr lang="ru-RU" sz="1400" dirty="0" smtClean="0"/>
              <a:t>і </a:t>
            </a:r>
            <a:r>
              <a:rPr lang="ru-RU" sz="1400" dirty="0" err="1" smtClean="0"/>
              <a:t>водорозчинні</a:t>
            </a:r>
            <a:r>
              <a:rPr lang="ru-RU" sz="1400" dirty="0" smtClean="0"/>
              <a:t> (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Вітамін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ru-RU" sz="1400" dirty="0" err="1" smtClean="0"/>
              <a:t>необхідний</a:t>
            </a:r>
            <a:r>
              <a:rPr lang="ru-RU" sz="1400" dirty="0" smtClean="0"/>
              <a:t> для нормального </a:t>
            </a:r>
            <a:r>
              <a:rPr lang="ru-RU" sz="1400" dirty="0" err="1" smtClean="0"/>
              <a:t>зору</a:t>
            </a:r>
            <a:r>
              <a:rPr lang="ru-RU" sz="1400" dirty="0" smtClean="0"/>
              <a:t> й росту.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відіграє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важливу</a:t>
            </a:r>
            <a:r>
              <a:rPr lang="ru-RU" sz="1400" dirty="0" smtClean="0"/>
              <a:t> роль у </a:t>
            </a:r>
            <a:r>
              <a:rPr lang="ru-RU" sz="1400" dirty="0" err="1" smtClean="0"/>
              <a:t>підтримці</a:t>
            </a:r>
            <a:r>
              <a:rPr lang="ru-RU" sz="1400" dirty="0" smtClean="0"/>
              <a:t> нормального стану </a:t>
            </a:r>
            <a:r>
              <a:rPr lang="ru-RU" sz="1400" dirty="0" err="1" smtClean="0"/>
              <a:t>шкіри</a:t>
            </a:r>
            <a:r>
              <a:rPr lang="ru-RU" sz="1400" dirty="0" smtClean="0"/>
              <a:t> й </a:t>
            </a:r>
            <a:r>
              <a:rPr lang="ru-RU" sz="1400" dirty="0" err="1" smtClean="0"/>
              <a:t>слизових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оболонок</a:t>
            </a:r>
            <a:r>
              <a:rPr lang="ru-RU" sz="1400" dirty="0" smtClean="0"/>
              <a:t>. З недостачею </a:t>
            </a:r>
            <a:r>
              <a:rPr lang="ru-RU" sz="1400" dirty="0" err="1" smtClean="0"/>
              <a:t>вітаміну</a:t>
            </a:r>
            <a:r>
              <a:rPr lang="ru-RU" sz="1400" dirty="0" smtClean="0"/>
              <a:t> </a:t>
            </a:r>
            <a:r>
              <a:rPr lang="en-US" sz="1400" dirty="0" smtClean="0"/>
              <a:t>A </a:t>
            </a:r>
            <a:r>
              <a:rPr lang="ru-RU" sz="1400" dirty="0" err="1" smtClean="0"/>
              <a:t>пов’язане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сутінкового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зору</a:t>
            </a:r>
            <a:r>
              <a:rPr lang="ru-RU" sz="1400" dirty="0" smtClean="0"/>
              <a:t> — </a:t>
            </a:r>
            <a:r>
              <a:rPr lang="ru-RU" sz="1400" dirty="0" err="1" smtClean="0"/>
              <a:t>куряча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сліпота</a:t>
            </a:r>
            <a:r>
              <a:rPr lang="ru-RU" sz="1400" dirty="0" smtClean="0"/>
              <a:t>, </a:t>
            </a:r>
            <a:r>
              <a:rPr lang="ru-RU" sz="1400" dirty="0" err="1" smtClean="0"/>
              <a:t>нездатність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бачити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слабкому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освітленні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</a:rPr>
              <a:t>Вітаміни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</a:rPr>
              <a:t>групи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B </a:t>
            </a:r>
            <a:r>
              <a:rPr lang="ru-RU" sz="1400" dirty="0" err="1" smtClean="0"/>
              <a:t>впливають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обмін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жирів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вуглеводів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амінокислот</a:t>
            </a:r>
            <a:r>
              <a:rPr lang="ru-RU" sz="1400" dirty="0" smtClean="0"/>
              <a:t> і </a:t>
            </a:r>
            <a:r>
              <a:rPr lang="ru-RU" sz="1400" dirty="0" err="1" smtClean="0"/>
              <a:t>деяких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. </a:t>
            </a:r>
            <a:r>
              <a:rPr lang="ru-RU" sz="1400" dirty="0" err="1" smtClean="0"/>
              <a:t>Нестача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вітамінів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спричиняє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в </a:t>
            </a:r>
            <a:r>
              <a:rPr lang="ru-RU" sz="1400" dirty="0" err="1" smtClean="0"/>
              <a:t>нервовій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(хвороба </a:t>
            </a:r>
            <a:r>
              <a:rPr lang="ru-RU" sz="1400" dirty="0" err="1" smtClean="0"/>
              <a:t>бері-бері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</a:rPr>
              <a:t>Вітамін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аскорбінова</a:t>
            </a:r>
            <a:r>
              <a:rPr lang="ru-RU" sz="1400" dirty="0" smtClean="0"/>
              <a:t> кислота, </a:t>
            </a:r>
            <a:r>
              <a:rPr lang="ru-RU" sz="1400" dirty="0" err="1" smtClean="0"/>
              <a:t>сприяє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збереженню</a:t>
            </a:r>
            <a:r>
              <a:rPr lang="ru-RU" sz="1400" dirty="0" smtClean="0"/>
              <a:t> </a:t>
            </a:r>
            <a:r>
              <a:rPr lang="ru-RU" sz="1400" dirty="0" err="1" smtClean="0"/>
              <a:t>здорової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шкіри</a:t>
            </a:r>
            <a:r>
              <a:rPr lang="ru-RU" sz="1400" dirty="0" smtClean="0"/>
              <a:t>, </a:t>
            </a:r>
            <a:r>
              <a:rPr lang="ru-RU" sz="1400" dirty="0" err="1" smtClean="0"/>
              <a:t>бере</a:t>
            </a:r>
            <a:r>
              <a:rPr lang="ru-RU" sz="1400" dirty="0" smtClean="0"/>
              <a:t> участь в </a:t>
            </a:r>
            <a:r>
              <a:rPr lang="ru-RU" sz="1400" dirty="0" err="1" smtClean="0"/>
              <a:t>обміні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 у </a:t>
            </a:r>
            <a:r>
              <a:rPr lang="ru-RU" sz="1400" dirty="0" err="1" smtClean="0"/>
              <a:t>сполучній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тканині</a:t>
            </a:r>
            <a:r>
              <a:rPr lang="ru-RU" sz="1400" dirty="0" smtClean="0"/>
              <a:t>, </a:t>
            </a:r>
            <a:r>
              <a:rPr lang="ru-RU" sz="1400" dirty="0" err="1" smtClean="0"/>
              <a:t>необхідний</a:t>
            </a:r>
            <a:r>
              <a:rPr lang="ru-RU" sz="1400" dirty="0" smtClean="0"/>
              <a:t> для синтезу </a:t>
            </a:r>
            <a:r>
              <a:rPr lang="ru-RU" sz="1400" dirty="0" err="1" smtClean="0"/>
              <a:t>колагенових</a:t>
            </a:r>
            <a:r>
              <a:rPr lang="ru-RU" sz="1400" dirty="0" smtClean="0"/>
              <a:t> волокон. За </a:t>
            </a:r>
            <a:r>
              <a:rPr lang="ru-RU" sz="1400" dirty="0" err="1" smtClean="0"/>
              <a:t>відсутності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вітаміну</a:t>
            </a:r>
            <a:r>
              <a:rPr lang="ru-RU" sz="1400" dirty="0" smtClean="0"/>
              <a:t> </a:t>
            </a:r>
            <a:r>
              <a:rPr lang="en-US" sz="1400" dirty="0" smtClean="0"/>
              <a:t>C </a:t>
            </a:r>
            <a:r>
              <a:rPr lang="ru-RU" sz="1400" dirty="0" smtClean="0"/>
              <a:t>в </a:t>
            </a:r>
            <a:r>
              <a:rPr lang="ru-RU" sz="1400" dirty="0" err="1" smtClean="0"/>
              <a:t>їжі</a:t>
            </a:r>
            <a:r>
              <a:rPr lang="ru-RU" sz="1400" dirty="0" smtClean="0"/>
              <a:t> у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цинга.</a:t>
            </a:r>
          </a:p>
          <a:p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</a:rPr>
              <a:t>Вітамін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en-US" sz="1400" dirty="0" smtClean="0"/>
              <a:t> </a:t>
            </a:r>
            <a:r>
              <a:rPr lang="ru-RU" sz="1400" dirty="0" err="1" smtClean="0"/>
              <a:t>сприяє</a:t>
            </a:r>
            <a:r>
              <a:rPr lang="ru-RU" sz="1400" dirty="0" smtClean="0"/>
              <a:t> </a:t>
            </a:r>
            <a:r>
              <a:rPr lang="ru-RU" sz="1400" dirty="0" err="1" smtClean="0"/>
              <a:t>затриманню</a:t>
            </a:r>
            <a:r>
              <a:rPr lang="ru-RU" sz="1400" dirty="0" smtClean="0"/>
              <a:t> солей </a:t>
            </a:r>
            <a:r>
              <a:rPr lang="ru-RU" sz="1400" dirty="0" err="1" smtClean="0"/>
              <a:t>Кальцію</a:t>
            </a:r>
            <a:r>
              <a:rPr lang="ru-RU" sz="1400" dirty="0" smtClean="0"/>
              <a:t>, Фосфору та </a:t>
            </a:r>
            <a:r>
              <a:rPr lang="ru-RU" sz="1400" dirty="0" err="1" smtClean="0"/>
              <a:t>відкладанню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у </a:t>
            </a:r>
            <a:r>
              <a:rPr lang="ru-RU" sz="1400" dirty="0" err="1" smtClean="0"/>
              <a:t>кістковій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тканині</a:t>
            </a:r>
            <a:r>
              <a:rPr lang="ru-RU" sz="1400" dirty="0" smtClean="0"/>
              <a:t>. У </a:t>
            </a:r>
            <a:r>
              <a:rPr lang="ru-RU" sz="1400" dirty="0" err="1" smtClean="0"/>
              <a:t>дітей</a:t>
            </a:r>
            <a:r>
              <a:rPr lang="ru-RU" sz="1400" dirty="0" smtClean="0"/>
              <a:t> за браку </a:t>
            </a:r>
            <a:r>
              <a:rPr lang="ru-RU" sz="1400" dirty="0" err="1" smtClean="0"/>
              <a:t>вітаміну</a:t>
            </a:r>
            <a:r>
              <a:rPr lang="ru-RU" sz="1400" dirty="0" smtClean="0"/>
              <a:t> </a:t>
            </a:r>
            <a:r>
              <a:rPr lang="en-US" sz="1400" dirty="0" smtClean="0"/>
              <a:t>D </a:t>
            </a:r>
            <a:r>
              <a:rPr lang="ru-RU" sz="1400" dirty="0" smtClean="0"/>
              <a:t>в </a:t>
            </a:r>
            <a:r>
              <a:rPr lang="ru-RU" sz="1400" dirty="0" err="1" smtClean="0"/>
              <a:t>їжі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тривалій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відсутності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сонячного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рахіт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</a:rPr>
              <a:t>Вітамін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US" sz="1400" dirty="0" smtClean="0"/>
              <a:t> </a:t>
            </a:r>
            <a:r>
              <a:rPr lang="ru-RU" sz="1400" dirty="0" err="1" smtClean="0"/>
              <a:t>бере</a:t>
            </a:r>
            <a:r>
              <a:rPr lang="ru-RU" sz="1400" dirty="0" smtClean="0"/>
              <a:t> участь у </a:t>
            </a:r>
            <a:r>
              <a:rPr lang="ru-RU" sz="1400" dirty="0" err="1" smtClean="0"/>
              <a:t>синтезі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протромбіну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печінці</a:t>
            </a:r>
            <a:r>
              <a:rPr lang="ru-RU" sz="1400" dirty="0" smtClean="0"/>
              <a:t>. Брак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вітаміну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викликає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процесу</a:t>
            </a:r>
            <a:r>
              <a:rPr lang="ru-RU" sz="1400" dirty="0" smtClean="0"/>
              <a:t> </a:t>
            </a:r>
            <a:r>
              <a:rPr lang="ru-RU" sz="1400" dirty="0" err="1" smtClean="0"/>
              <a:t>згортання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879447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8645" y="37471"/>
            <a:ext cx="7200800" cy="92333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/>
                <a:solidFill>
                  <a:schemeClr val="accent3"/>
                </a:solidFill>
              </a:rPr>
              <a:t>Вуглеводи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25792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 </a:t>
            </a:r>
            <a:r>
              <a:rPr lang="ru-RU" sz="1400" dirty="0" err="1" smtClean="0"/>
              <a:t>вуглеводів</a:t>
            </a:r>
            <a:r>
              <a:rPr lang="ru-RU" sz="1400" dirty="0" smtClean="0"/>
              <a:t> належать </a:t>
            </a:r>
            <a:r>
              <a:rPr lang="ru-RU" sz="1400" dirty="0" err="1" smtClean="0"/>
              <a:t>альдегіди</a:t>
            </a:r>
            <a:r>
              <a:rPr lang="ru-RU" sz="1400" dirty="0" smtClean="0"/>
              <a:t> і </a:t>
            </a:r>
            <a:r>
              <a:rPr lang="ru-RU" sz="1400" dirty="0" err="1" smtClean="0"/>
              <a:t>кетони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багатоатомних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спиртів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полімери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сполук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загальною</a:t>
            </a:r>
            <a:r>
              <a:rPr lang="ru-RU" sz="1400" dirty="0" smtClean="0"/>
              <a:t> формулою</a:t>
            </a:r>
          </a:p>
          <a:p>
            <a:r>
              <a:rPr lang="ru-RU" sz="1400" dirty="0" err="1" smtClean="0"/>
              <a:t>Функції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вуглеводів</a:t>
            </a:r>
            <a:r>
              <a:rPr lang="ru-RU" sz="1400" dirty="0" smtClean="0"/>
              <a:t>: </a:t>
            </a:r>
          </a:p>
          <a:p>
            <a:r>
              <a:rPr lang="ru-RU" sz="1400" dirty="0" err="1" smtClean="0"/>
              <a:t>Енергетична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окисненні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вуглеводи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вивільняють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енергію</a:t>
            </a:r>
            <a:r>
              <a:rPr lang="ru-RU" sz="1400" dirty="0" smtClean="0"/>
              <a:t>, яка в них </a:t>
            </a:r>
            <a:r>
              <a:rPr lang="ru-RU" sz="1400" dirty="0" err="1" smtClean="0"/>
              <a:t>міститься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забезпечуючи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значну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енергетичних</a:t>
            </a:r>
            <a:r>
              <a:rPr lang="ru-RU" sz="1400" dirty="0" smtClean="0"/>
              <a:t> потреб </a:t>
            </a:r>
            <a:r>
              <a:rPr lang="ru-RU" sz="1400" dirty="0" err="1" smtClean="0"/>
              <a:t>організму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Захисна</a:t>
            </a:r>
            <a:r>
              <a:rPr lang="ru-RU" sz="1400" dirty="0" smtClean="0"/>
              <a:t>. </a:t>
            </a:r>
            <a:r>
              <a:rPr lang="ru-RU" sz="1400" dirty="0" err="1" smtClean="0"/>
              <a:t>В’язкі</a:t>
            </a:r>
            <a:r>
              <a:rPr lang="ru-RU" sz="1400" dirty="0" smtClean="0"/>
              <a:t> </a:t>
            </a:r>
            <a:r>
              <a:rPr lang="ru-RU" sz="1400" dirty="0" err="1" smtClean="0"/>
              <a:t>секрети</a:t>
            </a:r>
            <a:r>
              <a:rPr lang="ru-RU" sz="1400" dirty="0" smtClean="0"/>
              <a:t> (слизи), </a:t>
            </a:r>
            <a:r>
              <a:rPr lang="ru-RU" sz="1400" dirty="0" err="1" smtClean="0"/>
              <a:t>багаті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вуглеводи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їхні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похідні</a:t>
            </a:r>
            <a:r>
              <a:rPr lang="ru-RU" sz="1400" dirty="0" smtClean="0"/>
              <a:t> — </a:t>
            </a:r>
            <a:r>
              <a:rPr lang="ru-RU" sz="1400" dirty="0" err="1" smtClean="0"/>
              <a:t>глікопротеїди</a:t>
            </a:r>
            <a:r>
              <a:rPr lang="ru-RU" sz="1400" dirty="0" smtClean="0"/>
              <a:t>, </a:t>
            </a:r>
            <a:r>
              <a:rPr lang="ru-RU" sz="1400" dirty="0" err="1" smtClean="0"/>
              <a:t>оберігають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органів</a:t>
            </a:r>
            <a:r>
              <a:rPr lang="ru-RU" sz="1400" dirty="0" smtClean="0"/>
              <a:t> (</a:t>
            </a:r>
            <a:r>
              <a:rPr lang="ru-RU" sz="1400" dirty="0" err="1" smtClean="0"/>
              <a:t>шлунок</a:t>
            </a:r>
            <a:r>
              <a:rPr lang="ru-RU" sz="1400" dirty="0" smtClean="0"/>
              <a:t>, кишечник, бронхи)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механічних</a:t>
            </a:r>
            <a:r>
              <a:rPr lang="ru-RU" sz="1400" dirty="0" smtClean="0"/>
              <a:t> і </a:t>
            </a:r>
            <a:r>
              <a:rPr lang="ru-RU" sz="1400" dirty="0" err="1" smtClean="0"/>
              <a:t>хімічних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впливів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Пластична. </a:t>
            </a:r>
            <a:r>
              <a:rPr lang="ru-RU" sz="1400" dirty="0" err="1" smtClean="0"/>
              <a:t>Вуглеводи</a:t>
            </a:r>
            <a:r>
              <a:rPr lang="ru-RU" sz="1400" dirty="0" smtClean="0"/>
              <a:t> є </a:t>
            </a:r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структурними</a:t>
            </a:r>
            <a:r>
              <a:rPr lang="ru-RU" sz="1400" dirty="0" smtClean="0"/>
              <a:t> компонентами </a:t>
            </a:r>
            <a:r>
              <a:rPr lang="ru-RU" sz="1400" dirty="0" err="1" smtClean="0"/>
              <a:t>клітин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опорні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тканини</a:t>
            </a:r>
            <a:r>
              <a:rPr lang="ru-RU" sz="1400" dirty="0" smtClean="0"/>
              <a:t> (</a:t>
            </a:r>
            <a:r>
              <a:rPr lang="ru-RU" sz="1400" dirty="0" err="1" smtClean="0"/>
              <a:t>целюлоза</a:t>
            </a:r>
            <a:r>
              <a:rPr lang="ru-RU" sz="1400" dirty="0" smtClean="0"/>
              <a:t>, </a:t>
            </a:r>
            <a:r>
              <a:rPr lang="ru-RU" sz="1400" dirty="0" err="1" smtClean="0"/>
              <a:t>хітин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Запасна</a:t>
            </a:r>
            <a:r>
              <a:rPr lang="ru-RU" sz="1400" dirty="0" smtClean="0"/>
              <a:t>. </a:t>
            </a:r>
            <a:r>
              <a:rPr lang="ru-RU" sz="1400" dirty="0" err="1" smtClean="0"/>
              <a:t>Відкладаючись</a:t>
            </a:r>
            <a:r>
              <a:rPr lang="ru-RU" sz="1400" dirty="0" smtClean="0"/>
              <a:t> у тканинах, </a:t>
            </a:r>
            <a:r>
              <a:rPr lang="ru-RU" sz="1400" dirty="0" err="1" smtClean="0"/>
              <a:t>вуглеводи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голодування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крохмаль</a:t>
            </a:r>
            <a:r>
              <a:rPr lang="ru-RU" sz="1400" dirty="0" smtClean="0"/>
              <a:t>, </a:t>
            </a:r>
            <a:r>
              <a:rPr lang="ru-RU" sz="1400" dirty="0" err="1" smtClean="0"/>
              <a:t>глікоген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Вуглеводи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поділяють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моносахариди</a:t>
            </a:r>
            <a:r>
              <a:rPr lang="ru-RU" sz="1400" dirty="0" smtClean="0"/>
              <a:t>, </a:t>
            </a:r>
            <a:r>
              <a:rPr lang="ru-RU" sz="1400" dirty="0" err="1" smtClean="0"/>
              <a:t>дисахариди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полісахариди</a:t>
            </a:r>
            <a:r>
              <a:rPr lang="ru-RU" sz="1400" dirty="0" smtClean="0"/>
              <a:t>. </a:t>
            </a:r>
          </a:p>
          <a:p>
            <a:r>
              <a:rPr lang="uk-UA" sz="1400" dirty="0" smtClean="0"/>
              <a:t>Вуглеводи – основне джерело енергії для людини . 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116" y="1335924"/>
            <a:ext cx="596900" cy="228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609691"/>
            <a:ext cx="3749208" cy="20726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4069"/>
            <a:ext cx="4380482" cy="2423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485128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36" y="273422"/>
            <a:ext cx="799930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Нуклеїнові кислоти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06" y="1196752"/>
            <a:ext cx="43260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Нуклеїнові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 — </a:t>
            </a:r>
            <a:r>
              <a:rPr lang="ru-RU" sz="1400" dirty="0" err="1" smtClean="0"/>
              <a:t>біополімери</a:t>
            </a:r>
            <a:r>
              <a:rPr lang="ru-RU" sz="1400" dirty="0" smtClean="0"/>
              <a:t>, мономерами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є </a:t>
            </a:r>
            <a:r>
              <a:rPr lang="ru-RU" sz="1400" dirty="0" err="1" smtClean="0"/>
              <a:t>нуклеотиди</a:t>
            </a:r>
            <a:r>
              <a:rPr lang="ru-RU" sz="1400" dirty="0" smtClean="0"/>
              <a:t>. </a:t>
            </a:r>
            <a:r>
              <a:rPr lang="ru-RU" sz="1400" dirty="0" err="1" smtClean="0"/>
              <a:t>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виду моносахариду </a:t>
            </a:r>
            <a:r>
              <a:rPr lang="ru-RU" sz="1400" dirty="0" err="1" smtClean="0"/>
              <a:t>нуклеїнові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поділяють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1) </a:t>
            </a:r>
            <a:r>
              <a:rPr lang="ru-RU" sz="1400" dirty="0" err="1" smtClean="0"/>
              <a:t>рибонуклеїнову</a:t>
            </a:r>
            <a:r>
              <a:rPr lang="ru-RU" sz="1400" dirty="0" smtClean="0"/>
              <a:t> кислоту (РНК),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</a:t>
            </a:r>
            <a:r>
              <a:rPr lang="ru-RU" sz="1400" dirty="0" smtClean="0"/>
              <a:t> рибозу;</a:t>
            </a:r>
          </a:p>
          <a:p>
            <a:r>
              <a:rPr lang="ru-RU" sz="1400" dirty="0" smtClean="0"/>
              <a:t>2) </a:t>
            </a:r>
            <a:r>
              <a:rPr lang="ru-RU" sz="1400" dirty="0" err="1" smtClean="0"/>
              <a:t>дезоксирибонуклеїнову</a:t>
            </a:r>
            <a:r>
              <a:rPr lang="ru-RU" sz="1400" dirty="0" smtClean="0"/>
              <a:t> кислоту (ДНК), до складу </a:t>
            </a:r>
            <a:r>
              <a:rPr lang="ru-RU" sz="1400" dirty="0" err="1" smtClean="0"/>
              <a:t>якої</a:t>
            </a:r>
            <a:r>
              <a:rPr lang="ru-RU" sz="1400" dirty="0" smtClean="0"/>
              <a:t> входить </a:t>
            </a:r>
            <a:r>
              <a:rPr lang="ru-RU" sz="1400" dirty="0" err="1" smtClean="0"/>
              <a:t>дезоксирибоза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Два </a:t>
            </a:r>
            <a:r>
              <a:rPr lang="ru-RU" sz="1400" dirty="0" err="1" smtClean="0"/>
              <a:t>полінуклеотидні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ланцюги</a:t>
            </a:r>
            <a:r>
              <a:rPr lang="ru-RU" sz="1400" dirty="0" smtClean="0"/>
              <a:t> в </a:t>
            </a:r>
            <a:r>
              <a:rPr lang="ru-RU" sz="1400" dirty="0" err="1" smtClean="0"/>
              <a:t>молекулі</a:t>
            </a:r>
            <a:r>
              <a:rPr lang="ru-RU" sz="1400" dirty="0" smtClean="0"/>
              <a:t> ДНК </a:t>
            </a:r>
            <a:r>
              <a:rPr lang="ru-RU" sz="1400" dirty="0" err="1" smtClean="0"/>
              <a:t>з’єднуються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собою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водневих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зв’язків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азотистими</a:t>
            </a:r>
            <a:r>
              <a:rPr lang="ru-RU" sz="1400" dirty="0" smtClean="0"/>
              <a:t> основами: </a:t>
            </a:r>
            <a:r>
              <a:rPr lang="ru-RU" sz="1400" dirty="0" err="1" smtClean="0"/>
              <a:t>аденін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взаємодіє</a:t>
            </a:r>
            <a:r>
              <a:rPr lang="ru-RU" sz="1400" dirty="0" smtClean="0"/>
              <a:t> з </a:t>
            </a:r>
            <a:r>
              <a:rPr lang="ru-RU" sz="1400" dirty="0" err="1" smtClean="0"/>
              <a:t>тиміном</a:t>
            </a:r>
            <a:r>
              <a:rPr lang="ru-RU" sz="1400" dirty="0" smtClean="0"/>
              <a:t>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водневих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зв’язків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цитозин</a:t>
            </a:r>
            <a:r>
              <a:rPr lang="ru-RU" sz="1400" dirty="0" smtClean="0"/>
              <a:t> з </a:t>
            </a:r>
            <a:r>
              <a:rPr lang="ru-RU" sz="1400" dirty="0" err="1" smtClean="0"/>
              <a:t>гуаніном</a:t>
            </a:r>
            <a:r>
              <a:rPr lang="ru-RU" sz="1400" dirty="0" smtClean="0"/>
              <a:t> —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спіраль</a:t>
            </a:r>
            <a:r>
              <a:rPr lang="ru-RU" sz="1400" dirty="0" smtClean="0"/>
              <a:t>, </a:t>
            </a:r>
            <a:r>
              <a:rPr lang="ru-RU" sz="1400" dirty="0" err="1" smtClean="0"/>
              <a:t>полінук­ле­отидні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ланцюги</a:t>
            </a:r>
            <a:r>
              <a:rPr lang="ru-RU" sz="1400" dirty="0" smtClean="0"/>
              <a:t> в </a:t>
            </a:r>
            <a:r>
              <a:rPr lang="ru-RU" sz="1400" dirty="0" err="1" smtClean="0"/>
              <a:t>якій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орієнтовані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анти­паралельно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Завдяки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унікальній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будові</a:t>
            </a:r>
            <a:r>
              <a:rPr lang="ru-RU" sz="1400" dirty="0" smtClean="0"/>
              <a:t> ДНК </a:t>
            </a:r>
            <a:r>
              <a:rPr lang="ru-RU" sz="1400" dirty="0" err="1" smtClean="0"/>
              <a:t>здатна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збереження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відтворення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передачі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генетичної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РНК </a:t>
            </a:r>
            <a:r>
              <a:rPr lang="ru-RU" sz="1400" dirty="0" err="1" smtClean="0"/>
              <a:t>міститься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 smtClean="0"/>
              <a:t>живих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клітинах</a:t>
            </a:r>
            <a:r>
              <a:rPr lang="ru-RU" sz="1400" dirty="0" smtClean="0"/>
              <a:t> у </a:t>
            </a:r>
            <a:r>
              <a:rPr lang="ru-RU" sz="1400" dirty="0" err="1" smtClean="0"/>
              <a:t>вигляді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одноланцюгових</a:t>
            </a:r>
            <a:r>
              <a:rPr lang="ru-RU" sz="1400" dirty="0" smtClean="0"/>
              <a:t> молекул. </a:t>
            </a:r>
            <a:r>
              <a:rPr lang="ru-RU" sz="1400" dirty="0" err="1" smtClean="0"/>
              <a:t>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структури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функції</a:t>
            </a:r>
            <a:r>
              <a:rPr lang="ru-RU" sz="1400" dirty="0" smtClean="0"/>
              <a:t> РНК </a:t>
            </a:r>
            <a:r>
              <a:rPr lang="ru-RU" sz="1400" dirty="0" err="1" smtClean="0"/>
              <a:t>поділяють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матричну</a:t>
            </a:r>
            <a:r>
              <a:rPr lang="ru-RU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інформаційну</a:t>
            </a:r>
            <a:r>
              <a:rPr lang="ru-RU" sz="1400" dirty="0" smtClean="0"/>
              <a:t> (</a:t>
            </a:r>
            <a:r>
              <a:rPr lang="ru-RU" sz="1400" dirty="0" err="1" smtClean="0"/>
              <a:t>мРНК</a:t>
            </a:r>
            <a:r>
              <a:rPr lang="ru-RU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іРНК</a:t>
            </a:r>
            <a:r>
              <a:rPr lang="ru-RU" sz="1400" dirty="0" smtClean="0"/>
              <a:t>), </a:t>
            </a:r>
            <a:r>
              <a:rPr lang="ru-RU" sz="1400" dirty="0" err="1" smtClean="0"/>
              <a:t>рибосомальну</a:t>
            </a:r>
            <a:r>
              <a:rPr lang="ru-RU" sz="1400" dirty="0" smtClean="0"/>
              <a:t> (</a:t>
            </a:r>
            <a:r>
              <a:rPr lang="ru-RU" sz="1400" dirty="0" err="1" smtClean="0"/>
              <a:t>рРНК</a:t>
            </a:r>
            <a:r>
              <a:rPr lang="ru-RU" sz="1400" dirty="0" smtClean="0"/>
              <a:t>) і </a:t>
            </a:r>
            <a:r>
              <a:rPr lang="ru-RU" sz="1400" dirty="0" err="1" smtClean="0"/>
              <a:t>транспортну</a:t>
            </a:r>
            <a:r>
              <a:rPr lang="ru-RU" sz="1400" dirty="0" smtClean="0"/>
              <a:t> (</a:t>
            </a:r>
            <a:r>
              <a:rPr lang="ru-RU" sz="1400" dirty="0" err="1" smtClean="0"/>
              <a:t>тРНК</a:t>
            </a:r>
            <a:r>
              <a:rPr lang="ru-RU" sz="1400" dirty="0" smtClean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204" y="1196752"/>
            <a:ext cx="4354275" cy="55446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1331661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852" y="400833"/>
            <a:ext cx="6406500" cy="1754326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Синтетичні</a:t>
            </a:r>
          </a:p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речовини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420888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синтетичної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хімії</a:t>
            </a:r>
            <a:r>
              <a:rPr lang="ru-RU" sz="1400" dirty="0" smtClean="0"/>
              <a:t> не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забезпечує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людству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комфортне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існування</a:t>
            </a:r>
            <a:r>
              <a:rPr lang="ru-RU" sz="1400" dirty="0" smtClean="0"/>
              <a:t>, а й </a:t>
            </a:r>
            <a:r>
              <a:rPr lang="ru-RU" sz="1400" dirty="0" err="1" smtClean="0"/>
              <a:t>пов'язане</a:t>
            </a:r>
            <a:r>
              <a:rPr lang="ru-RU" sz="1400" dirty="0" smtClean="0"/>
              <a:t> з </a:t>
            </a:r>
            <a:r>
              <a:rPr lang="ru-RU" sz="1400" dirty="0" err="1" smtClean="0"/>
              <a:t>неабиякими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ризиками</a:t>
            </a:r>
            <a:r>
              <a:rPr lang="ru-RU" sz="1400" dirty="0" smtClean="0"/>
              <a:t>. </a:t>
            </a:r>
            <a:r>
              <a:rPr lang="ru-RU" sz="1400" dirty="0" err="1" smtClean="0"/>
              <a:t>Дотримання</a:t>
            </a:r>
            <a:r>
              <a:rPr lang="ru-RU" sz="1400" dirty="0" smtClean="0"/>
              <a:t> правил </a:t>
            </a:r>
            <a:r>
              <a:rPr lang="ru-RU" sz="1400" dirty="0" err="1" smtClean="0"/>
              <a:t>безпечного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поводження</a:t>
            </a:r>
            <a:r>
              <a:rPr lang="ru-RU" sz="1400" dirty="0" smtClean="0"/>
              <a:t> з продуктами </a:t>
            </a:r>
            <a:r>
              <a:rPr lang="ru-RU" sz="1400" dirty="0" err="1" smtClean="0"/>
              <a:t>органічної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хімії</a:t>
            </a:r>
            <a:r>
              <a:rPr lang="ru-RU" sz="1400" dirty="0" smtClean="0"/>
              <a:t> - природного </a:t>
            </a:r>
            <a:r>
              <a:rPr lang="ru-RU" sz="1400" dirty="0" err="1" smtClean="0"/>
              <a:t>чи</a:t>
            </a:r>
            <a:r>
              <a:rPr lang="ru-RU" sz="1400" dirty="0" smtClean="0"/>
              <a:t> синтетичного </a:t>
            </a:r>
            <a:r>
              <a:rPr lang="ru-RU" sz="1400" dirty="0" err="1" smtClean="0"/>
              <a:t>походження</a:t>
            </a:r>
            <a:r>
              <a:rPr lang="ru-RU" sz="1400" dirty="0" smtClean="0"/>
              <a:t> - </a:t>
            </a:r>
            <a:r>
              <a:rPr lang="ru-RU" sz="1400" dirty="0" err="1" smtClean="0"/>
              <a:t>умова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здоров'я</a:t>
            </a:r>
            <a:r>
              <a:rPr lang="ru-RU" sz="1400" dirty="0" smtClean="0"/>
              <a:t> (а, </a:t>
            </a:r>
            <a:r>
              <a:rPr lang="ru-RU" sz="1400" dirty="0" err="1" smtClean="0"/>
              <a:t>трапляється</a:t>
            </a:r>
            <a:r>
              <a:rPr lang="ru-RU" sz="1400" dirty="0" smtClean="0"/>
              <a:t>, і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) </a:t>
            </a:r>
            <a:r>
              <a:rPr lang="ru-RU" sz="1400" dirty="0" err="1" smtClean="0"/>
              <a:t>кожної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Органічний</a:t>
            </a:r>
            <a:r>
              <a:rPr lang="ru-RU" sz="1400" dirty="0" smtClean="0"/>
              <a:t> синтез - </a:t>
            </a:r>
            <a:r>
              <a:rPr lang="ru-RU" sz="1400" dirty="0" err="1" smtClean="0"/>
              <a:t>розділ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хімії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способи</a:t>
            </a:r>
            <a:r>
              <a:rPr lang="ru-RU" sz="1400" dirty="0" smtClean="0"/>
              <a:t>, методики, </a:t>
            </a:r>
            <a:r>
              <a:rPr lang="ru-RU" sz="1400" dirty="0" err="1" smtClean="0"/>
              <a:t>засоби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апаратуру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одержання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сполук</a:t>
            </a:r>
            <a:r>
              <a:rPr lang="ru-RU" sz="1400" dirty="0" smtClean="0"/>
              <a:t> і </a:t>
            </a:r>
            <a:r>
              <a:rPr lang="ru-RU" sz="1400" dirty="0" err="1" smtClean="0"/>
              <a:t>матеріалів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сам </a:t>
            </a:r>
            <a:r>
              <a:rPr lang="ru-RU" sz="1400" dirty="0" err="1" smtClean="0"/>
              <a:t>процес</a:t>
            </a:r>
            <a:r>
              <a:rPr lang="ru-RU" sz="1400" dirty="0" smtClean="0"/>
              <a:t> </a:t>
            </a:r>
            <a:r>
              <a:rPr lang="ru-RU" sz="1400" dirty="0" err="1" smtClean="0"/>
              <a:t>їхнього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одержання</a:t>
            </a:r>
            <a:r>
              <a:rPr lang="ru-RU" sz="1400" dirty="0" smtClean="0"/>
              <a:t> в </a:t>
            </a:r>
            <a:r>
              <a:rPr lang="ru-RU" sz="1400" dirty="0" err="1" smtClean="0"/>
              <a:t>лабораторних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органічного</a:t>
            </a:r>
            <a:r>
              <a:rPr lang="ru-RU" sz="1400" dirty="0" smtClean="0"/>
              <a:t> синтезу </a:t>
            </a:r>
            <a:r>
              <a:rPr lang="ru-RU" sz="1400" dirty="0" err="1" smtClean="0"/>
              <a:t>добувають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безліч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різноманітних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</a:t>
            </a:r>
            <a:r>
              <a:rPr lang="ru-RU" sz="1400" dirty="0" smtClean="0"/>
              <a:t>. </a:t>
            </a:r>
            <a:r>
              <a:rPr lang="ru-RU" sz="1400" dirty="0" err="1" smtClean="0"/>
              <a:t>Ця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галузь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хімії</a:t>
            </a:r>
            <a:r>
              <a:rPr lang="ru-RU" sz="1400" dirty="0" smtClean="0"/>
              <a:t> почала </a:t>
            </a:r>
            <a:r>
              <a:rPr lang="ru-RU" sz="1400" dirty="0" err="1" smtClean="0"/>
              <a:t>стрімко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з </a:t>
            </a:r>
            <a:r>
              <a:rPr lang="ru-RU" sz="1400" dirty="0" err="1" smtClean="0"/>
              <a:t>розвитком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капіталістичного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аби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задовольнити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зрослий</a:t>
            </a:r>
            <a:r>
              <a:rPr lang="ru-RU" sz="1400" dirty="0" smtClean="0"/>
              <a:t> попит на </a:t>
            </a:r>
            <a:r>
              <a:rPr lang="ru-RU" sz="1400" dirty="0" err="1" smtClean="0"/>
              <a:t>пальне</a:t>
            </a:r>
            <a:r>
              <a:rPr lang="ru-RU" sz="1400" dirty="0" smtClean="0"/>
              <a:t>, </a:t>
            </a:r>
            <a:r>
              <a:rPr lang="ru-RU" sz="1400" dirty="0" err="1" smtClean="0"/>
              <a:t>мастила</a:t>
            </a:r>
            <a:r>
              <a:rPr lang="ru-RU" sz="1400" dirty="0" smtClean="0"/>
              <a:t>, </a:t>
            </a:r>
            <a:r>
              <a:rPr lang="ru-RU" sz="1400" dirty="0" err="1" smtClean="0"/>
              <a:t>барвники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Органічним</a:t>
            </a:r>
            <a:r>
              <a:rPr lang="ru-RU" sz="1400" dirty="0" smtClean="0"/>
              <a:t> синтезом </a:t>
            </a:r>
            <a:r>
              <a:rPr lang="ru-RU" sz="1400" dirty="0" err="1" smtClean="0"/>
              <a:t>добувають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барвники</a:t>
            </a:r>
            <a:r>
              <a:rPr lang="ru-RU" sz="1400" dirty="0" smtClean="0"/>
              <a:t>, </a:t>
            </a:r>
            <a:r>
              <a:rPr lang="ru-RU" sz="1400" dirty="0" err="1" smtClean="0"/>
              <a:t>лікарські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препарати</a:t>
            </a:r>
            <a:r>
              <a:rPr lang="ru-RU" sz="1400" dirty="0" smtClean="0"/>
              <a:t>, каучуки, </a:t>
            </a:r>
            <a:r>
              <a:rPr lang="ru-RU" sz="1400" dirty="0" err="1" smtClean="0"/>
              <a:t>гуму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полімерні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матеріали</a:t>
            </a:r>
            <a:r>
              <a:rPr lang="ru-RU" sz="1400" dirty="0" smtClean="0"/>
              <a:t>. До того ж </a:t>
            </a:r>
            <a:r>
              <a:rPr lang="ru-RU" sz="1400" dirty="0" err="1" smtClean="0"/>
              <a:t>органічний</a:t>
            </a:r>
            <a:r>
              <a:rPr lang="ru-RU" sz="1400" dirty="0" smtClean="0"/>
              <a:t> синтез </a:t>
            </a:r>
            <a:r>
              <a:rPr lang="ru-RU" sz="1400" dirty="0" err="1" smtClean="0"/>
              <a:t>сприяє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зменшенню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цінної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харчової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технічних</a:t>
            </a:r>
            <a:r>
              <a:rPr lang="ru-RU" sz="1400" dirty="0" smtClean="0"/>
              <a:t> потреб.</a:t>
            </a:r>
          </a:p>
        </p:txBody>
      </p:sp>
    </p:spTree>
    <p:extLst>
      <p:ext uri="{BB962C8B-B14F-4D97-AF65-F5344CB8AC3E}">
        <p14:creationId xmlns="" xmlns:p14="http://schemas.microsoft.com/office/powerpoint/2010/main" val="3220081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88640"/>
            <a:ext cx="5472608" cy="92333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Поліетилен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Т</a:t>
            </a:r>
            <a:r>
              <a:rPr lang="ru-RU" sz="1400" dirty="0" err="1" smtClean="0"/>
              <a:t>вердий</a:t>
            </a:r>
            <a:r>
              <a:rPr lang="ru-RU" sz="1400" dirty="0" smtClean="0"/>
              <a:t>, </a:t>
            </a:r>
            <a:r>
              <a:rPr lang="ru-RU" sz="1400" dirty="0" err="1" smtClean="0"/>
              <a:t>безколірний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жирний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дотик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</a:t>
            </a:r>
            <a:r>
              <a:rPr lang="ru-RU" sz="1400" dirty="0" smtClean="0"/>
              <a:t>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легший за воду, </a:t>
            </a:r>
            <a:r>
              <a:rPr lang="ru-RU" sz="1400" dirty="0" err="1" smtClean="0"/>
              <a:t>горить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синюватим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полум'ям</a:t>
            </a:r>
            <a:r>
              <a:rPr lang="ru-RU" sz="1400" dirty="0" smtClean="0"/>
              <a:t> без </a:t>
            </a:r>
            <a:r>
              <a:rPr lang="ru-RU" sz="1400" dirty="0" err="1" smtClean="0"/>
              <a:t>кіптяви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Середня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молекулярна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полімеру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істотно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змінюватися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умов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одержання</a:t>
            </a:r>
            <a:r>
              <a:rPr lang="ru-RU" sz="1400" dirty="0" smtClean="0"/>
              <a:t>, а разом з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змінюються</a:t>
            </a:r>
            <a:r>
              <a:rPr lang="ru-RU" sz="1400" dirty="0" smtClean="0"/>
              <a:t> і </a:t>
            </a:r>
            <a:r>
              <a:rPr lang="ru-RU" sz="1400" dirty="0" err="1" smtClean="0"/>
              <a:t>властивості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полімеру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Поліетилен</a:t>
            </a:r>
            <a:r>
              <a:rPr lang="ru-RU" sz="1400" dirty="0" smtClean="0"/>
              <a:t> є </a:t>
            </a:r>
            <a:r>
              <a:rPr lang="ru-RU" sz="1400" dirty="0" err="1" smtClean="0"/>
              <a:t>найдешевшим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матеріалом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поліолефінів</a:t>
            </a:r>
            <a:r>
              <a:rPr lang="ru-RU" sz="1400" dirty="0" smtClean="0"/>
              <a:t>.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обсяг</a:t>
            </a:r>
            <a:r>
              <a:rPr lang="ru-RU" sz="1400" dirty="0" smtClean="0"/>
              <a:t> у </a:t>
            </a:r>
            <a:r>
              <a:rPr lang="ru-RU" sz="1400" dirty="0" err="1" smtClean="0"/>
              <a:t>загальному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поліолефінів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75-78%.</a:t>
            </a:r>
          </a:p>
          <a:p>
            <a:r>
              <a:rPr lang="ru-RU" sz="1400" dirty="0" err="1" smtClean="0"/>
              <a:t>Поліетилен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біологічно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нешкідливий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широко </a:t>
            </a:r>
            <a:r>
              <a:rPr lang="ru-RU" sz="1400" dirty="0" err="1" smtClean="0"/>
              <a:t>застосовується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медицині</a:t>
            </a:r>
            <a:r>
              <a:rPr lang="ru-RU" sz="1400" dirty="0" smtClean="0"/>
              <a:t>, у </a:t>
            </a:r>
            <a:r>
              <a:rPr lang="ru-RU" sz="1400" dirty="0" err="1" smtClean="0"/>
              <a:t>житловому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будівництві</a:t>
            </a:r>
            <a:r>
              <a:rPr lang="ru-RU" sz="1400" dirty="0" smtClean="0"/>
              <a:t>. </a:t>
            </a:r>
            <a:r>
              <a:rPr lang="ru-RU" sz="1400" dirty="0" err="1" smtClean="0"/>
              <a:t>Завдяки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стійкості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поліетилен</a:t>
            </a:r>
            <a:r>
              <a:rPr lang="ru-RU" sz="1400" dirty="0" smtClean="0"/>
              <a:t> широко </a:t>
            </a:r>
            <a:r>
              <a:rPr lang="ru-RU" sz="1400" dirty="0" err="1" smtClean="0"/>
              <a:t>застосовується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хімічній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пластикових</a:t>
            </a:r>
            <a:r>
              <a:rPr lang="ru-RU" sz="1400" dirty="0" smtClean="0"/>
              <a:t> труб, </a:t>
            </a:r>
            <a:r>
              <a:rPr lang="ru-RU" sz="1400" dirty="0" err="1" smtClean="0"/>
              <a:t>частин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апаратів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внутрішньої</a:t>
            </a:r>
            <a:r>
              <a:rPr lang="ru-RU" sz="1400" dirty="0" smtClean="0"/>
              <a:t> футеровки </a:t>
            </a:r>
            <a:r>
              <a:rPr lang="ru-RU" sz="1400" dirty="0" err="1" smtClean="0"/>
              <a:t>місткостей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зберігання</a:t>
            </a:r>
            <a:r>
              <a:rPr lang="ru-RU" sz="1400" dirty="0" smtClean="0"/>
              <a:t> кислот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 </a:t>
            </a:r>
            <a:r>
              <a:rPr lang="ru-RU" sz="1400" dirty="0" err="1" smtClean="0"/>
              <a:t>Поліетилен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застосовується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в </a:t>
            </a:r>
            <a:r>
              <a:rPr lang="ru-RU" sz="1400" dirty="0" err="1" smtClean="0"/>
              <a:t>електротехнічній</a:t>
            </a:r>
            <a:r>
              <a:rPr lang="ru-RU" sz="1400" dirty="0" smtClean="0"/>
              <a:t>, </a:t>
            </a:r>
            <a:r>
              <a:rPr lang="ru-RU" sz="1400" dirty="0" err="1" smtClean="0"/>
              <a:t>електрокабельній</a:t>
            </a:r>
            <a:r>
              <a:rPr lang="ru-RU" sz="1400" dirty="0" smtClean="0"/>
              <a:t> і </a:t>
            </a:r>
            <a:r>
              <a:rPr lang="ru-RU" sz="1400" dirty="0" err="1" smtClean="0"/>
              <a:t>радіотехнічній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промисловості</a:t>
            </a:r>
            <a:r>
              <a:rPr lang="ru-RU" sz="1400" dirty="0" smtClean="0"/>
              <a:t> як </a:t>
            </a:r>
            <a:r>
              <a:rPr lang="ru-RU" sz="1400" dirty="0" err="1" smtClean="0"/>
              <a:t>високоякісний</a:t>
            </a:r>
            <a:r>
              <a:rPr lang="ru-RU" sz="1400" dirty="0" smtClean="0"/>
              <a:t> і </a:t>
            </a:r>
            <a:r>
              <a:rPr lang="ru-RU" sz="1400" dirty="0" err="1" smtClean="0"/>
              <a:t>високочастотний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діелектрик</a:t>
            </a:r>
            <a:r>
              <a:rPr lang="ru-RU" sz="1400" dirty="0" smtClean="0"/>
              <a:t>. </a:t>
            </a:r>
            <a:r>
              <a:rPr lang="ru-RU" sz="1400" dirty="0" err="1" smtClean="0"/>
              <a:t>Значна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поліетилену</a:t>
            </a:r>
            <a:r>
              <a:rPr lang="ru-RU" sz="1400" dirty="0" smtClean="0"/>
              <a:t> </a:t>
            </a:r>
            <a:r>
              <a:rPr lang="ru-RU" sz="1400" dirty="0" err="1" smtClean="0"/>
              <a:t>йде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виготовлення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водопровідних</a:t>
            </a:r>
            <a:r>
              <a:rPr lang="ru-RU" sz="1400" dirty="0" smtClean="0"/>
              <a:t> труб,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побутових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предметів</a:t>
            </a:r>
            <a:r>
              <a:rPr lang="ru-RU" sz="1400" dirty="0" smtClean="0"/>
              <a:t> — </a:t>
            </a:r>
            <a:r>
              <a:rPr lang="ru-RU" sz="1400" dirty="0" err="1" smtClean="0"/>
              <a:t>поліетиленових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плівок</a:t>
            </a:r>
            <a:r>
              <a:rPr lang="ru-RU" sz="1400" dirty="0" smtClean="0"/>
              <a:t>, </a:t>
            </a:r>
            <a:r>
              <a:rPr lang="ru-RU" sz="1400" dirty="0" err="1" smtClean="0"/>
              <a:t>бутелів</a:t>
            </a:r>
            <a:r>
              <a:rPr lang="ru-RU" sz="1400" dirty="0" smtClean="0"/>
              <a:t>, пробок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09728"/>
            <a:ext cx="2448272" cy="244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116" y="4305295"/>
            <a:ext cx="4714356" cy="25729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3406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184</TotalTime>
  <Words>1416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Vkontakte</dc:creator>
  <cp:lastModifiedBy>1</cp:lastModifiedBy>
  <cp:revision>17</cp:revision>
  <dcterms:created xsi:type="dcterms:W3CDTF">2012-04-10T16:49:18Z</dcterms:created>
  <dcterms:modified xsi:type="dcterms:W3CDTF">2014-06-02T16:05:23Z</dcterms:modified>
</cp:coreProperties>
</file>