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8" r:id="rId13"/>
    <p:sldId id="270" r:id="rId14"/>
    <p:sldId id="271" r:id="rId15"/>
    <p:sldId id="272" r:id="rId16"/>
    <p:sldId id="266" r:id="rId17"/>
    <p:sldId id="267"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1"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C94A60-91FF-4541-BFEA-B517EDEECAF6}"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1E35D0-1D76-4ADC-9668-A53CE30559A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C94A60-91FF-4541-BFEA-B517EDEECAF6}"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C94A60-91FF-4541-BFEA-B517EDEECAF6}"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C94A60-91FF-4541-BFEA-B517EDEECAF6}"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1E35D0-1D76-4ADC-9668-A53CE30559A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C94A60-91FF-4541-BFEA-B517EDEECAF6}"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C94A60-91FF-4541-BFEA-B517EDEECAF6}"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1E35D0-1D76-4ADC-9668-A53CE30559A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C94A60-91FF-4541-BFEA-B517EDEECAF6}" type="datetimeFigureOut">
              <a:rPr lang="ru-RU" smtClean="0"/>
              <a:t>03.06.2014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1E35D0-1D76-4ADC-9668-A53CE30559A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C94A60-91FF-4541-BFEA-B517EDEECAF6}" type="datetimeFigureOut">
              <a:rPr lang="ru-RU" smtClean="0"/>
              <a:t>03.06.2014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94A60-91FF-4541-BFEA-B517EDEECAF6}" type="datetimeFigureOut">
              <a:rPr lang="ru-RU" smtClean="0"/>
              <a:t>03.06.2014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C94A60-91FF-4541-BFEA-B517EDEECAF6}"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1E35D0-1D76-4ADC-9668-A53CE30559A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C94A60-91FF-4541-BFEA-B517EDEECAF6}"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1E35D0-1D76-4ADC-9668-A53CE30559A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C94A60-91FF-4541-BFEA-B517EDEECAF6}" type="datetimeFigureOut">
              <a:rPr lang="ru-RU" smtClean="0"/>
              <a:t>03.06.2014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1E35D0-1D76-4ADC-9668-A53CE30559A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268760"/>
            <a:ext cx="8136904" cy="3528392"/>
          </a:xfrm>
        </p:spPr>
        <p:txBody>
          <a:bodyPr>
            <a:noAutofit/>
          </a:bodyPr>
          <a:lstStyle/>
          <a:p>
            <a:pPr marL="182880" indent="0">
              <a:buNone/>
            </a:pPr>
            <a:r>
              <a:rPr lang="en-US" sz="12500" b="1" dirty="0" smtClean="0">
                <a:solidFill>
                  <a:schemeClr val="tx1"/>
                </a:solidFill>
                <a:latin typeface="Baskerville Old Face" pitchFamily="18" charset="0"/>
                <a:ea typeface="Batang" pitchFamily="18" charset="-127"/>
              </a:rPr>
              <a:t>Project</a:t>
            </a:r>
            <a:br>
              <a:rPr lang="en-US" sz="12500" b="1" dirty="0" smtClean="0">
                <a:solidFill>
                  <a:schemeClr val="tx1"/>
                </a:solidFill>
                <a:latin typeface="Baskerville Old Face" pitchFamily="18" charset="0"/>
                <a:ea typeface="Batang" pitchFamily="18" charset="-127"/>
              </a:rPr>
            </a:br>
            <a:r>
              <a:rPr lang="en-US" sz="12500" b="1" dirty="0" smtClean="0">
                <a:solidFill>
                  <a:schemeClr val="tx1"/>
                </a:solidFill>
                <a:latin typeface="Baskerville Old Face" pitchFamily="18" charset="0"/>
                <a:ea typeface="Batang" pitchFamily="18" charset="-127"/>
              </a:rPr>
              <a:t>“Music”</a:t>
            </a:r>
            <a:endParaRPr lang="ru-RU" sz="12500" b="1" dirty="0">
              <a:solidFill>
                <a:schemeClr val="tx1"/>
              </a:solidFill>
              <a:latin typeface="Batang" pitchFamily="18" charset="-127"/>
              <a:ea typeface="Batang" pitchFamily="18" charset="-127"/>
            </a:endParaRPr>
          </a:p>
        </p:txBody>
      </p:sp>
    </p:spTree>
    <p:extLst>
      <p:ext uri="{BB962C8B-B14F-4D97-AF65-F5344CB8AC3E}">
        <p14:creationId xmlns:p14="http://schemas.microsoft.com/office/powerpoint/2010/main" val="78678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552728"/>
          </a:xfrm>
        </p:spPr>
        <p:txBody>
          <a:bodyPr numCol="2">
            <a:normAutofit/>
          </a:bodyPr>
          <a:lstStyle/>
          <a:p>
            <a:pPr marL="45720" indent="0">
              <a:buNone/>
            </a:pPr>
            <a:r>
              <a:rPr lang="en-US" sz="3000" b="1" u="sng" dirty="0" smtClean="0">
                <a:solidFill>
                  <a:schemeClr val="tx1"/>
                </a:solidFill>
                <a:latin typeface="Batang" pitchFamily="18" charset="-127"/>
                <a:ea typeface="Batang" pitchFamily="18" charset="-127"/>
              </a:rPr>
              <a:t>Music styles:</a:t>
            </a:r>
          </a:p>
          <a:p>
            <a:pPr>
              <a:buClrTx/>
              <a:buFont typeface="Arial" pitchFamily="34" charset="0"/>
              <a:buChar char="•"/>
            </a:pPr>
            <a:r>
              <a:rPr lang="en-US" b="1" dirty="0" smtClean="0">
                <a:latin typeface="Batang" pitchFamily="18" charset="-127"/>
                <a:ea typeface="Batang" pitchFamily="18" charset="-127"/>
              </a:rPr>
              <a:t>Rock</a:t>
            </a:r>
          </a:p>
          <a:p>
            <a:pPr>
              <a:buClrTx/>
              <a:buFont typeface="Arial" pitchFamily="34" charset="0"/>
              <a:buChar char="•"/>
            </a:pPr>
            <a:r>
              <a:rPr lang="en-US" b="1" dirty="0" smtClean="0">
                <a:latin typeface="Batang" pitchFamily="18" charset="-127"/>
                <a:ea typeface="Batang" pitchFamily="18" charset="-127"/>
              </a:rPr>
              <a:t>Jazz</a:t>
            </a:r>
          </a:p>
          <a:p>
            <a:pPr>
              <a:buClrTx/>
              <a:buFont typeface="Arial" pitchFamily="34" charset="0"/>
              <a:buChar char="•"/>
            </a:pPr>
            <a:r>
              <a:rPr lang="en-US" b="1" dirty="0" smtClean="0">
                <a:latin typeface="Batang" pitchFamily="18" charset="-127"/>
                <a:ea typeface="Batang" pitchFamily="18" charset="-127"/>
              </a:rPr>
              <a:t>Reggae</a:t>
            </a:r>
          </a:p>
          <a:p>
            <a:pPr>
              <a:buClrTx/>
              <a:buFont typeface="Arial" pitchFamily="34" charset="0"/>
              <a:buChar char="•"/>
            </a:pPr>
            <a:r>
              <a:rPr lang="en-US" b="1" dirty="0" smtClean="0">
                <a:latin typeface="Batang" pitchFamily="18" charset="-127"/>
                <a:ea typeface="Batang" pitchFamily="18" charset="-127"/>
              </a:rPr>
              <a:t>Blues</a:t>
            </a:r>
          </a:p>
          <a:p>
            <a:pPr>
              <a:buClrTx/>
              <a:buFont typeface="Arial" pitchFamily="34" charset="0"/>
              <a:buChar char="•"/>
            </a:pPr>
            <a:r>
              <a:rPr lang="en-US" b="1" dirty="0" smtClean="0">
                <a:latin typeface="Batang" pitchFamily="18" charset="-127"/>
                <a:ea typeface="Batang" pitchFamily="18" charset="-127"/>
              </a:rPr>
              <a:t>Funk</a:t>
            </a:r>
          </a:p>
          <a:p>
            <a:pPr>
              <a:buClrTx/>
              <a:buFont typeface="Arial" pitchFamily="34" charset="0"/>
              <a:buChar char="•"/>
            </a:pPr>
            <a:r>
              <a:rPr lang="en-US" b="1" dirty="0" smtClean="0">
                <a:latin typeface="Batang" pitchFamily="18" charset="-127"/>
                <a:ea typeface="Batang" pitchFamily="18" charset="-127"/>
              </a:rPr>
              <a:t>Hip-Hop</a:t>
            </a:r>
          </a:p>
          <a:p>
            <a:pPr>
              <a:buClrTx/>
              <a:buFont typeface="Arial" pitchFamily="34" charset="0"/>
              <a:buChar char="•"/>
            </a:pPr>
            <a:r>
              <a:rPr lang="en-US" b="1" dirty="0" smtClean="0">
                <a:latin typeface="Batang" pitchFamily="18" charset="-127"/>
                <a:ea typeface="Batang" pitchFamily="18" charset="-127"/>
              </a:rPr>
              <a:t>Country music</a:t>
            </a:r>
          </a:p>
          <a:p>
            <a:pPr>
              <a:buClrTx/>
              <a:buFont typeface="Arial" pitchFamily="34" charset="0"/>
              <a:buChar char="•"/>
            </a:pPr>
            <a:r>
              <a:rPr lang="en-US" b="1" dirty="0" smtClean="0">
                <a:latin typeface="Batang" pitchFamily="18" charset="-127"/>
                <a:ea typeface="Batang" pitchFamily="18" charset="-127"/>
              </a:rPr>
              <a:t>Pop</a:t>
            </a:r>
          </a:p>
          <a:p>
            <a:pPr>
              <a:buClrTx/>
              <a:buFont typeface="Arial" pitchFamily="34" charset="0"/>
              <a:buChar char="•"/>
            </a:pPr>
            <a:r>
              <a:rPr lang="en-US" b="1" dirty="0" smtClean="0">
                <a:latin typeface="Batang" pitchFamily="18" charset="-127"/>
                <a:ea typeface="Batang" pitchFamily="18" charset="-127"/>
              </a:rPr>
              <a:t>Electronic</a:t>
            </a:r>
          </a:p>
          <a:p>
            <a:pPr>
              <a:buClrTx/>
              <a:buFont typeface="Arial" pitchFamily="34" charset="0"/>
              <a:buChar char="•"/>
            </a:pPr>
            <a:r>
              <a:rPr lang="en-US" b="1" dirty="0" smtClean="0">
                <a:latin typeface="Batang" pitchFamily="18" charset="-127"/>
                <a:ea typeface="Batang" pitchFamily="18" charset="-127"/>
              </a:rPr>
              <a:t>Folk</a:t>
            </a:r>
          </a:p>
          <a:p>
            <a:pPr>
              <a:buClrTx/>
              <a:buFont typeface="Arial" pitchFamily="34" charset="0"/>
              <a:buChar char="•"/>
            </a:pPr>
            <a:r>
              <a:rPr lang="en-US" b="1" dirty="0" smtClean="0">
                <a:latin typeface="Batang" pitchFamily="18" charset="-127"/>
                <a:ea typeface="Batang" pitchFamily="18" charset="-127"/>
              </a:rPr>
              <a:t>DJ</a:t>
            </a:r>
          </a:p>
          <a:p>
            <a:pPr>
              <a:buClrTx/>
              <a:buFont typeface="Arial" pitchFamily="34" charset="0"/>
              <a:buChar char="•"/>
            </a:pPr>
            <a:r>
              <a:rPr lang="en-US" b="1" dirty="0" smtClean="0">
                <a:latin typeface="Batang" pitchFamily="18" charset="-127"/>
                <a:ea typeface="Batang" pitchFamily="18" charset="-127"/>
              </a:rPr>
              <a:t>Dance</a:t>
            </a:r>
          </a:p>
          <a:p>
            <a:pPr>
              <a:buClrTx/>
              <a:buFont typeface="Arial" pitchFamily="34" charset="0"/>
              <a:buChar char="•"/>
            </a:pPr>
            <a:r>
              <a:rPr lang="en-US" b="1" dirty="0" smtClean="0">
                <a:latin typeface="Batang" pitchFamily="18" charset="-127"/>
                <a:ea typeface="Batang" pitchFamily="18" charset="-127"/>
              </a:rPr>
              <a:t>R&amp;B</a:t>
            </a:r>
          </a:p>
          <a:p>
            <a:pPr>
              <a:buClrTx/>
              <a:buFont typeface="Arial" pitchFamily="34" charset="0"/>
              <a:buChar char="•"/>
            </a:pPr>
            <a:r>
              <a:rPr lang="en-US" b="1" dirty="0" smtClean="0">
                <a:latin typeface="Batang" pitchFamily="18" charset="-127"/>
                <a:ea typeface="Batang" pitchFamily="18" charset="-127"/>
              </a:rPr>
              <a:t>Rap</a:t>
            </a:r>
          </a:p>
          <a:p>
            <a:pPr>
              <a:buClrTx/>
              <a:buFont typeface="Arial" pitchFamily="34" charset="0"/>
              <a:buChar char="•"/>
            </a:pPr>
            <a:r>
              <a:rPr lang="en-US" b="1" dirty="0" smtClean="0">
                <a:latin typeface="Batang" pitchFamily="18" charset="-127"/>
                <a:ea typeface="Batang" pitchFamily="18" charset="-127"/>
              </a:rPr>
              <a:t>Classical music</a:t>
            </a:r>
          </a:p>
          <a:p>
            <a:pPr>
              <a:buClrTx/>
              <a:buFont typeface="Arial" pitchFamily="34" charset="0"/>
              <a:buChar char="•"/>
            </a:pPr>
            <a:r>
              <a:rPr lang="en-US" b="1" dirty="0" err="1" smtClean="0">
                <a:latin typeface="Batang" pitchFamily="18" charset="-127"/>
                <a:ea typeface="Batang" pitchFamily="18" charset="-127"/>
              </a:rPr>
              <a:t>Rock’n’roll</a:t>
            </a:r>
            <a:endParaRPr lang="en-US" b="1" dirty="0" smtClean="0">
              <a:latin typeface="Batang" pitchFamily="18" charset="-127"/>
              <a:ea typeface="Batang" pitchFamily="18" charset="-127"/>
            </a:endParaRPr>
          </a:p>
          <a:p>
            <a:pPr>
              <a:buClrTx/>
              <a:buFont typeface="Arial" pitchFamily="34" charset="0"/>
              <a:buChar char="•"/>
            </a:pPr>
            <a:r>
              <a:rPr lang="en-US" b="1" dirty="0" smtClean="0">
                <a:latin typeface="Batang" pitchFamily="18" charset="-127"/>
                <a:ea typeface="Batang" pitchFamily="18" charset="-127"/>
              </a:rPr>
              <a:t>Gospel music</a:t>
            </a:r>
          </a:p>
          <a:p>
            <a:pPr>
              <a:buClrTx/>
              <a:buFont typeface="Arial" pitchFamily="34" charset="0"/>
              <a:buChar char="•"/>
            </a:pPr>
            <a:r>
              <a:rPr lang="en-US" b="1" dirty="0" err="1" smtClean="0">
                <a:latin typeface="Batang" pitchFamily="18" charset="-127"/>
                <a:ea typeface="Batang" pitchFamily="18" charset="-127"/>
              </a:rPr>
              <a:t>Drum&amp;Bass</a:t>
            </a:r>
            <a:endParaRPr lang="en-US" b="1" dirty="0" smtClean="0">
              <a:latin typeface="Batang" pitchFamily="18" charset="-127"/>
              <a:ea typeface="Batang" pitchFamily="18" charset="-127"/>
            </a:endParaRPr>
          </a:p>
          <a:p>
            <a:pPr>
              <a:buClrTx/>
              <a:buFont typeface="Arial" pitchFamily="34" charset="0"/>
              <a:buChar char="•"/>
            </a:pPr>
            <a:r>
              <a:rPr lang="en-US" b="1" dirty="0" err="1" smtClean="0">
                <a:latin typeface="Batang" pitchFamily="18" charset="-127"/>
                <a:ea typeface="Batang" pitchFamily="18" charset="-127"/>
              </a:rPr>
              <a:t>Dubstep</a:t>
            </a:r>
            <a:endParaRPr lang="en-US" b="1" dirty="0" smtClean="0">
              <a:latin typeface="Batang" pitchFamily="18" charset="-127"/>
              <a:ea typeface="Batang" pitchFamily="18" charset="-127"/>
            </a:endParaRPr>
          </a:p>
          <a:p>
            <a:pPr>
              <a:buClrTx/>
              <a:buFont typeface="Arial" pitchFamily="34" charset="0"/>
              <a:buChar char="•"/>
            </a:pPr>
            <a:r>
              <a:rPr lang="en-US" b="1" dirty="0" smtClean="0">
                <a:latin typeface="Batang" pitchFamily="18" charset="-127"/>
                <a:ea typeface="Batang" pitchFamily="18" charset="-127"/>
              </a:rPr>
              <a:t>House</a:t>
            </a:r>
          </a:p>
          <a:p>
            <a:pPr>
              <a:buClrTx/>
              <a:buFont typeface="Arial" pitchFamily="34" charset="0"/>
              <a:buChar char="•"/>
            </a:pPr>
            <a:r>
              <a:rPr lang="en-US" b="1" dirty="0" smtClean="0">
                <a:latin typeface="Batang" pitchFamily="18" charset="-127"/>
                <a:ea typeface="Batang" pitchFamily="18" charset="-127"/>
              </a:rPr>
              <a:t>Trance</a:t>
            </a:r>
          </a:p>
          <a:p>
            <a:pPr>
              <a:buClrTx/>
              <a:buFont typeface="Arial" pitchFamily="34" charset="0"/>
              <a:buChar char="•"/>
            </a:pPr>
            <a:r>
              <a:rPr lang="en-US" b="1" dirty="0" err="1" smtClean="0">
                <a:latin typeface="Batang" pitchFamily="18" charset="-127"/>
                <a:ea typeface="Batang" pitchFamily="18" charset="-127"/>
              </a:rPr>
              <a:t>Screamo</a:t>
            </a:r>
            <a:endParaRPr lang="en-US" b="1" dirty="0" smtClean="0">
              <a:latin typeface="Batang" pitchFamily="18" charset="-127"/>
              <a:ea typeface="Batang" pitchFamily="18" charset="-127"/>
            </a:endParaRPr>
          </a:p>
          <a:p>
            <a:pPr>
              <a:buClrTx/>
              <a:buFont typeface="Arial" pitchFamily="34" charset="0"/>
              <a:buChar char="•"/>
            </a:pPr>
            <a:r>
              <a:rPr lang="en-US" b="1" dirty="0" smtClean="0">
                <a:latin typeface="Batang" pitchFamily="18" charset="-127"/>
                <a:ea typeface="Batang" pitchFamily="18" charset="-127"/>
              </a:rPr>
              <a:t>Grime</a:t>
            </a:r>
          </a:p>
          <a:p>
            <a:pPr>
              <a:buClrTx/>
              <a:buFont typeface="Arial" pitchFamily="34" charset="0"/>
              <a:buChar char="•"/>
            </a:pPr>
            <a:endParaRPr lang="en-US" b="1" dirty="0" smtClean="0">
              <a:latin typeface="Batang" pitchFamily="18" charset="-127"/>
              <a:ea typeface="Batang" pitchFamily="18" charset="-127"/>
            </a:endParaRPr>
          </a:p>
          <a:p>
            <a:pPr>
              <a:buClrTx/>
              <a:buFont typeface="Arial" pitchFamily="34" charset="0"/>
              <a:buChar char="•"/>
            </a:pPr>
            <a:endParaRPr lang="en-US" b="1" dirty="0" smtClean="0">
              <a:latin typeface="Batang" pitchFamily="18" charset="-127"/>
              <a:ea typeface="Batang" pitchFamily="18" charset="-127"/>
            </a:endParaRPr>
          </a:p>
          <a:p>
            <a:pPr>
              <a:buClrTx/>
              <a:buFont typeface="Arial" pitchFamily="34" charset="0"/>
              <a:buChar char="•"/>
            </a:pPr>
            <a:endParaRPr lang="en-US" b="1" dirty="0" smtClean="0">
              <a:latin typeface="Batang" pitchFamily="18" charset="-127"/>
              <a:ea typeface="Batang" pitchFamily="18" charset="-127"/>
            </a:endParaRPr>
          </a:p>
        </p:txBody>
      </p:sp>
    </p:spTree>
    <p:extLst>
      <p:ext uri="{BB962C8B-B14F-4D97-AF65-F5344CB8AC3E}">
        <p14:creationId xmlns:p14="http://schemas.microsoft.com/office/powerpoint/2010/main" val="314323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
            <a:ext cx="4799148" cy="3336211"/>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862" y="3356992"/>
            <a:ext cx="5689138" cy="3501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56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928992" cy="6552728"/>
          </a:xfrm>
        </p:spPr>
        <p:txBody>
          <a:bodyPr>
            <a:normAutofit lnSpcReduction="10000"/>
          </a:bodyPr>
          <a:lstStyle/>
          <a:p>
            <a:pPr marL="45720" indent="0">
              <a:buNone/>
            </a:pPr>
            <a:r>
              <a:rPr lang="en-US" sz="2800" b="1" u="sng" dirty="0" smtClean="0">
                <a:latin typeface="Batang" pitchFamily="18" charset="-127"/>
                <a:ea typeface="Batang" pitchFamily="18" charset="-127"/>
              </a:rPr>
              <a:t>Rock </a:t>
            </a:r>
            <a:r>
              <a:rPr lang="en-US" sz="2800" b="1" u="sng" dirty="0">
                <a:latin typeface="Batang" pitchFamily="18" charset="-127"/>
                <a:ea typeface="Batang" pitchFamily="18" charset="-127"/>
              </a:rPr>
              <a:t>'n' roll</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Rock </a:t>
            </a:r>
            <a:r>
              <a:rPr lang="en-US" b="1" dirty="0">
                <a:latin typeface="Batang" pitchFamily="18" charset="-127"/>
                <a:ea typeface="Batang" pitchFamily="18" charset="-127"/>
              </a:rPr>
              <a:t>and </a:t>
            </a:r>
            <a:r>
              <a:rPr lang="en-US" b="1" dirty="0" smtClean="0">
                <a:latin typeface="Batang" pitchFamily="18" charset="-127"/>
                <a:ea typeface="Batang" pitchFamily="18" charset="-127"/>
              </a:rPr>
              <a:t>roll </a:t>
            </a:r>
            <a:r>
              <a:rPr lang="en-US" b="1" dirty="0">
                <a:latin typeface="Batang" pitchFamily="18" charset="-127"/>
                <a:ea typeface="Batang" pitchFamily="18" charset="-127"/>
              </a:rPr>
              <a:t>is a genre of popular music that originated and evolved in the United States during the late 1940s and early 1950s. Though elements of rock and roll can be heard in blues records from the 1920s and in country records of the 1930s, the genre did not acquire its name until the 1950s.</a:t>
            </a:r>
          </a:p>
          <a:p>
            <a:pPr marL="45720" indent="0">
              <a:buNone/>
            </a:pPr>
            <a:r>
              <a:rPr lang="en-US" b="1" dirty="0">
                <a:latin typeface="Batang" pitchFamily="18" charset="-127"/>
                <a:ea typeface="Batang" pitchFamily="18" charset="-127"/>
              </a:rPr>
              <a:t>The term "rock and roll" now has at least two different meanings, both in common usage: referring to the first wave of music that originated in the US in the 1950s and would later develop into the more encompassing international style known as "rock music", and as a term simply synonymous with the rock music and culture in the broad sense.</a:t>
            </a:r>
          </a:p>
          <a:p>
            <a:pPr marL="45720" indent="0">
              <a:buNone/>
            </a:pPr>
            <a:r>
              <a:rPr lang="en-US" b="1" dirty="0">
                <a:latin typeface="Batang" pitchFamily="18" charset="-127"/>
                <a:ea typeface="Batang" pitchFamily="18" charset="-127"/>
              </a:rPr>
              <a:t>In the earliest rock and roll styles of the late 1940s and early 1950s, either the piano or saxophone was often the lead instrument, but these were generally replaced or supplemented by guitar in the middle to late </a:t>
            </a:r>
            <a:r>
              <a:rPr lang="en-US" b="1" dirty="0" smtClean="0">
                <a:latin typeface="Batang" pitchFamily="18" charset="-127"/>
                <a:ea typeface="Batang" pitchFamily="18" charset="-127"/>
              </a:rPr>
              <a:t>1950s.Classic </a:t>
            </a:r>
            <a:r>
              <a:rPr lang="en-US" b="1" dirty="0">
                <a:latin typeface="Batang" pitchFamily="18" charset="-127"/>
                <a:ea typeface="Batang" pitchFamily="18" charset="-127"/>
              </a:rPr>
              <a:t>rock and roll is usually played with one or two electric guitars (one lead, one rhythm), a string bass or (after the mid-1950s) an electric bass guitar, and a drum kit.</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183251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552728"/>
          </a:xfrm>
        </p:spPr>
        <p:txBody>
          <a:bodyPr/>
          <a:lstStyle/>
          <a:p>
            <a:pPr marL="45720" indent="0">
              <a:buNone/>
            </a:pPr>
            <a:r>
              <a:rPr lang="en-US" sz="2800" b="1" u="sng" dirty="0" smtClean="0">
                <a:latin typeface="Batang" pitchFamily="18" charset="-127"/>
                <a:ea typeface="Batang" pitchFamily="18" charset="-127"/>
              </a:rPr>
              <a:t>The </a:t>
            </a:r>
            <a:r>
              <a:rPr lang="en-US" sz="2800" b="1" u="sng" dirty="0">
                <a:latin typeface="Batang" pitchFamily="18" charset="-127"/>
                <a:ea typeface="Batang" pitchFamily="18" charset="-127"/>
              </a:rPr>
              <a:t>most famous rock 'n' roll </a:t>
            </a:r>
            <a:r>
              <a:rPr lang="en-US" sz="2800" b="1" u="sng" dirty="0" smtClean="0">
                <a:latin typeface="Batang" pitchFamily="18" charset="-127"/>
                <a:ea typeface="Batang" pitchFamily="18" charset="-127"/>
              </a:rPr>
              <a:t>representatives:</a:t>
            </a:r>
          </a:p>
          <a:p>
            <a:pPr>
              <a:buClrTx/>
              <a:buFont typeface="Arial" pitchFamily="34" charset="0"/>
              <a:buChar char="•"/>
            </a:pPr>
            <a:r>
              <a:rPr lang="en-US" sz="2400" b="1" dirty="0">
                <a:latin typeface="Batang" pitchFamily="18" charset="-127"/>
                <a:ea typeface="Batang" pitchFamily="18" charset="-127"/>
              </a:rPr>
              <a:t>Chuck Berry </a:t>
            </a:r>
          </a:p>
          <a:p>
            <a:pPr>
              <a:buClrTx/>
              <a:buFont typeface="Arial" pitchFamily="34" charset="0"/>
              <a:buChar char="•"/>
            </a:pPr>
            <a:r>
              <a:rPr lang="en-US" sz="2400" b="1" dirty="0">
                <a:latin typeface="Batang" pitchFamily="18" charset="-127"/>
                <a:ea typeface="Batang" pitchFamily="18" charset="-127"/>
              </a:rPr>
              <a:t>James Brown </a:t>
            </a:r>
          </a:p>
          <a:p>
            <a:pPr>
              <a:buClrTx/>
              <a:buFont typeface="Arial" pitchFamily="34" charset="0"/>
              <a:buChar char="•"/>
            </a:pPr>
            <a:r>
              <a:rPr lang="en-US" sz="2400" b="1" dirty="0">
                <a:latin typeface="Batang" pitchFamily="18" charset="-127"/>
                <a:ea typeface="Batang" pitchFamily="18" charset="-127"/>
              </a:rPr>
              <a:t>Ray Charles </a:t>
            </a:r>
          </a:p>
          <a:p>
            <a:pPr>
              <a:buClrTx/>
              <a:buFont typeface="Arial" pitchFamily="34" charset="0"/>
              <a:buChar char="•"/>
            </a:pPr>
            <a:r>
              <a:rPr lang="en-US" sz="2400" b="1" dirty="0">
                <a:latin typeface="Batang" pitchFamily="18" charset="-127"/>
                <a:ea typeface="Batang" pitchFamily="18" charset="-127"/>
              </a:rPr>
              <a:t>Fats Domino </a:t>
            </a:r>
          </a:p>
          <a:p>
            <a:pPr>
              <a:buClrTx/>
              <a:buFont typeface="Arial" pitchFamily="34" charset="0"/>
              <a:buChar char="•"/>
            </a:pPr>
            <a:r>
              <a:rPr lang="en-US" sz="2400" b="1" dirty="0" err="1">
                <a:latin typeface="Batang" pitchFamily="18" charset="-127"/>
                <a:ea typeface="Batang" pitchFamily="18" charset="-127"/>
              </a:rPr>
              <a:t>Everly</a:t>
            </a:r>
            <a:r>
              <a:rPr lang="en-US" sz="2400" b="1" dirty="0">
                <a:latin typeface="Batang" pitchFamily="18" charset="-127"/>
                <a:ea typeface="Batang" pitchFamily="18" charset="-127"/>
              </a:rPr>
              <a:t> brothers </a:t>
            </a:r>
          </a:p>
          <a:p>
            <a:pPr>
              <a:buClrTx/>
              <a:buFont typeface="Arial" pitchFamily="34" charset="0"/>
              <a:buChar char="•"/>
            </a:pPr>
            <a:r>
              <a:rPr lang="en-US" sz="2400" b="1" dirty="0">
                <a:latin typeface="Batang" pitchFamily="18" charset="-127"/>
                <a:ea typeface="Batang" pitchFamily="18" charset="-127"/>
              </a:rPr>
              <a:t>Jerry Lee Lewis </a:t>
            </a:r>
          </a:p>
          <a:p>
            <a:pPr>
              <a:buClrTx/>
              <a:buFont typeface="Arial" pitchFamily="34" charset="0"/>
              <a:buChar char="•"/>
            </a:pPr>
            <a:r>
              <a:rPr lang="en-US" sz="2400" b="1" dirty="0">
                <a:latin typeface="Batang" pitchFamily="18" charset="-127"/>
                <a:ea typeface="Batang" pitchFamily="18" charset="-127"/>
              </a:rPr>
              <a:t>Little Richard </a:t>
            </a:r>
          </a:p>
          <a:p>
            <a:pPr>
              <a:buClrTx/>
              <a:buFont typeface="Arial" pitchFamily="34" charset="0"/>
              <a:buChar char="•"/>
            </a:pPr>
            <a:r>
              <a:rPr lang="en-US" sz="2400" b="1" dirty="0">
                <a:latin typeface="Batang" pitchFamily="18" charset="-127"/>
                <a:ea typeface="Batang" pitchFamily="18" charset="-127"/>
              </a:rPr>
              <a:t>Sam Cooke </a:t>
            </a:r>
          </a:p>
          <a:p>
            <a:pPr>
              <a:buClrTx/>
              <a:buFont typeface="Arial" pitchFamily="34" charset="0"/>
              <a:buChar char="•"/>
            </a:pPr>
            <a:r>
              <a:rPr lang="en-US" sz="2400" b="1" dirty="0">
                <a:latin typeface="Batang" pitchFamily="18" charset="-127"/>
                <a:ea typeface="Batang" pitchFamily="18" charset="-127"/>
              </a:rPr>
              <a:t>Buddy Holly </a:t>
            </a:r>
          </a:p>
          <a:p>
            <a:pPr>
              <a:buClrTx/>
              <a:buFont typeface="Arial" pitchFamily="34" charset="0"/>
              <a:buChar char="•"/>
            </a:pPr>
            <a:r>
              <a:rPr lang="en-US" sz="2400" b="1" dirty="0">
                <a:latin typeface="Batang" pitchFamily="18" charset="-127"/>
                <a:ea typeface="Batang" pitchFamily="18" charset="-127"/>
              </a:rPr>
              <a:t>Elvis Presley</a:t>
            </a:r>
            <a:endParaRPr lang="ru-RU" sz="2400" b="1" dirty="0">
              <a:latin typeface="Batang" pitchFamily="18" charset="-127"/>
              <a:ea typeface="Batang" pitchFamily="18" charset="-127"/>
            </a:endParaRPr>
          </a:p>
        </p:txBody>
      </p:sp>
    </p:spTree>
    <p:extLst>
      <p:ext uri="{BB962C8B-B14F-4D97-AF65-F5344CB8AC3E}">
        <p14:creationId xmlns:p14="http://schemas.microsoft.com/office/powerpoint/2010/main" val="2035477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552728"/>
          </a:xfrm>
        </p:spPr>
        <p:txBody>
          <a:bodyPr>
            <a:normAutofit fontScale="92500" lnSpcReduction="20000"/>
          </a:bodyPr>
          <a:lstStyle/>
          <a:p>
            <a:pPr marL="45720" indent="0">
              <a:buNone/>
            </a:pPr>
            <a:r>
              <a:rPr lang="en-US" sz="3300" b="1" u="sng" dirty="0" smtClean="0">
                <a:solidFill>
                  <a:schemeClr val="tx1"/>
                </a:solidFill>
                <a:latin typeface="Batang" pitchFamily="18" charset="-127"/>
                <a:ea typeface="Batang" pitchFamily="18" charset="-127"/>
              </a:rPr>
              <a:t>Elvis Presley</a:t>
            </a:r>
            <a:endParaRPr lang="uk-UA" sz="3300" b="1" u="sng" dirty="0" smtClean="0">
              <a:solidFill>
                <a:schemeClr val="tx1"/>
              </a:solidFill>
              <a:latin typeface="Batang" pitchFamily="18" charset="-127"/>
              <a:ea typeface="Batang" pitchFamily="18" charset="-127"/>
            </a:endParaRPr>
          </a:p>
          <a:p>
            <a:pPr marL="45720" indent="0">
              <a:buNone/>
            </a:pPr>
            <a:r>
              <a:rPr lang="uk-UA" sz="2600" b="1" dirty="0" err="1">
                <a:solidFill>
                  <a:schemeClr val="tx1"/>
                </a:solidFill>
                <a:latin typeface="Batang" pitchFamily="18" charset="-127"/>
                <a:ea typeface="Batang" pitchFamily="18" charset="-127"/>
              </a:rPr>
              <a:t>Elvis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Aaron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Presleya</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January</a:t>
            </a:r>
            <a:r>
              <a:rPr lang="uk-UA" sz="2600" b="1" dirty="0">
                <a:solidFill>
                  <a:schemeClr val="tx1"/>
                </a:solidFill>
                <a:latin typeface="Batang" pitchFamily="18" charset="-127"/>
                <a:ea typeface="Batang" pitchFamily="18" charset="-127"/>
              </a:rPr>
              <a:t> 8, 1935 – </a:t>
            </a:r>
            <a:r>
              <a:rPr lang="uk-UA" sz="2600" b="1" dirty="0" err="1">
                <a:solidFill>
                  <a:schemeClr val="tx1"/>
                </a:solidFill>
                <a:latin typeface="Batang" pitchFamily="18" charset="-127"/>
                <a:ea typeface="Batang" pitchFamily="18" charset="-127"/>
              </a:rPr>
              <a:t>August</a:t>
            </a:r>
            <a:r>
              <a:rPr lang="uk-UA" sz="2600" b="1" dirty="0">
                <a:solidFill>
                  <a:schemeClr val="tx1"/>
                </a:solidFill>
                <a:latin typeface="Batang" pitchFamily="18" charset="-127"/>
                <a:ea typeface="Batang" pitchFamily="18" charset="-127"/>
              </a:rPr>
              <a:t> 16, 1977) </a:t>
            </a:r>
            <a:r>
              <a:rPr lang="uk-UA" sz="2600" b="1" dirty="0" err="1">
                <a:solidFill>
                  <a:schemeClr val="tx1"/>
                </a:solidFill>
                <a:latin typeface="Batang" pitchFamily="18" charset="-127"/>
                <a:ea typeface="Batang" pitchFamily="18" charset="-127"/>
              </a:rPr>
              <a:t>was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American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singer</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and</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actor</a:t>
            </a:r>
            <a:r>
              <a:rPr lang="uk-UA" sz="2600" b="1" dirty="0">
                <a:solidFill>
                  <a:schemeClr val="tx1"/>
                </a:solidFill>
                <a:latin typeface="Batang" pitchFamily="18" charset="-127"/>
                <a:ea typeface="Batang" pitchFamily="18" charset="-127"/>
              </a:rPr>
              <a:t>. A </a:t>
            </a:r>
            <a:r>
              <a:rPr lang="uk-UA" sz="2600" b="1" dirty="0" err="1">
                <a:solidFill>
                  <a:schemeClr val="tx1"/>
                </a:solidFill>
                <a:latin typeface="Batang" pitchFamily="18" charset="-127"/>
                <a:ea typeface="Batang" pitchFamily="18" charset="-127"/>
              </a:rPr>
              <a:t>cultural</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icon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he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is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commonly</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known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by</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the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single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name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Elvis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One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of</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the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most</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popular</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musicians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of</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the</a:t>
            </a:r>
            <a:r>
              <a:rPr lang="uk-UA" sz="2600" b="1" dirty="0">
                <a:solidFill>
                  <a:schemeClr val="tx1"/>
                </a:solidFill>
                <a:latin typeface="Batang" pitchFamily="18" charset="-127"/>
                <a:ea typeface="Batang" pitchFamily="18" charset="-127"/>
              </a:rPr>
              <a:t> 20th </a:t>
            </a:r>
            <a:r>
              <a:rPr lang="uk-UA" sz="2600" b="1" dirty="0" err="1">
                <a:solidFill>
                  <a:schemeClr val="tx1"/>
                </a:solidFill>
                <a:latin typeface="Batang" pitchFamily="18" charset="-127"/>
                <a:ea typeface="Batang" pitchFamily="18" charset="-127"/>
              </a:rPr>
              <a:t>century</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he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is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often</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referred</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to</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as</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the</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King</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of</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Rock</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and</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Roll</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or</a:t>
            </a:r>
            <a:r>
              <a:rPr lang="uk-UA" sz="2600" b="1" dirty="0">
                <a:solidFill>
                  <a:schemeClr val="tx1"/>
                </a:solidFill>
                <a:latin typeface="Batang" pitchFamily="18" charset="-127"/>
                <a:ea typeface="Batang" pitchFamily="18" charset="-127"/>
              </a:rPr>
              <a:t> "</a:t>
            </a:r>
            <a:r>
              <a:rPr lang="uk-UA" sz="2600" b="1" dirty="0" err="1">
                <a:solidFill>
                  <a:schemeClr val="tx1"/>
                </a:solidFill>
                <a:latin typeface="Batang" pitchFamily="18" charset="-127"/>
                <a:ea typeface="Batang" pitchFamily="18" charset="-127"/>
              </a:rPr>
              <a:t>the</a:t>
            </a:r>
            <a:r>
              <a:rPr lang="uk-UA" sz="2600" b="1" dirty="0">
                <a:solidFill>
                  <a:schemeClr val="tx1"/>
                </a:solidFill>
                <a:latin typeface="Batang" pitchFamily="18" charset="-127"/>
                <a:ea typeface="Batang" pitchFamily="18" charset="-127"/>
              </a:rPr>
              <a:t> </a:t>
            </a:r>
            <a:r>
              <a:rPr lang="uk-UA" sz="2600" b="1" dirty="0" err="1" smtClean="0">
                <a:solidFill>
                  <a:schemeClr val="tx1"/>
                </a:solidFill>
                <a:latin typeface="Batang" pitchFamily="18" charset="-127"/>
                <a:ea typeface="Batang" pitchFamily="18" charset="-127"/>
              </a:rPr>
              <a:t>King</a:t>
            </a:r>
            <a:r>
              <a:rPr lang="uk-UA" sz="2600" b="1" dirty="0" smtClean="0">
                <a:solidFill>
                  <a:schemeClr val="tx1"/>
                </a:solidFill>
                <a:latin typeface="Batang" pitchFamily="18" charset="-127"/>
                <a:ea typeface="Batang" pitchFamily="18" charset="-127"/>
              </a:rPr>
              <a:t>"</a:t>
            </a:r>
            <a:endParaRPr lang="ru-RU" sz="2600" b="1" dirty="0">
              <a:solidFill>
                <a:schemeClr val="tx1"/>
              </a:solidFill>
              <a:latin typeface="Batang" pitchFamily="18" charset="-127"/>
              <a:ea typeface="Batang" pitchFamily="18" charset="-127"/>
            </a:endParaRPr>
          </a:p>
          <a:p>
            <a:pPr marL="45720" indent="0">
              <a:buNone/>
            </a:pPr>
            <a:r>
              <a:rPr lang="en-US" sz="2600" b="1" dirty="0">
                <a:solidFill>
                  <a:schemeClr val="tx1"/>
                </a:solidFill>
                <a:latin typeface="Batang" pitchFamily="18" charset="-127"/>
                <a:ea typeface="Batang" pitchFamily="18" charset="-127"/>
              </a:rPr>
              <a:t>His music career began there in 1954, when he started to work with Sam Phillips, the owner of Sun </a:t>
            </a:r>
            <a:r>
              <a:rPr lang="en-US" sz="2600" b="1" dirty="0" smtClean="0">
                <a:solidFill>
                  <a:schemeClr val="tx1"/>
                </a:solidFill>
                <a:latin typeface="Batang" pitchFamily="18" charset="-127"/>
                <a:ea typeface="Batang" pitchFamily="18" charset="-127"/>
              </a:rPr>
              <a:t>Records</a:t>
            </a:r>
            <a:r>
              <a:rPr lang="uk-UA" sz="2600" b="1" dirty="0" smtClean="0">
                <a:solidFill>
                  <a:schemeClr val="tx1"/>
                </a:solidFill>
                <a:latin typeface="Batang" pitchFamily="18" charset="-127"/>
                <a:ea typeface="Batang" pitchFamily="18" charset="-127"/>
              </a:rPr>
              <a:t>.</a:t>
            </a:r>
            <a:r>
              <a:rPr lang="en-US" sz="2600" b="1" dirty="0" smtClean="0">
                <a:solidFill>
                  <a:schemeClr val="tx1"/>
                </a:solidFill>
                <a:latin typeface="Batang" pitchFamily="18" charset="-127"/>
                <a:ea typeface="Batang" pitchFamily="18" charset="-127"/>
              </a:rPr>
              <a:t> </a:t>
            </a:r>
            <a:r>
              <a:rPr lang="en-US" sz="2600" b="1" dirty="0">
                <a:solidFill>
                  <a:schemeClr val="tx1"/>
                </a:solidFill>
                <a:latin typeface="Batang" pitchFamily="18" charset="-127"/>
                <a:ea typeface="Batang" pitchFamily="18" charset="-127"/>
              </a:rPr>
              <a:t>Presley's first RCA single, "Heartbreak Hotel", released in January 1956, was a number-one hit in the US. He became the leading figure of rock and roll after a series of network television appearances and chart-topping records. His energized interpretations of songs and sexually provocative performance style, combined with a singularly potent mix of influences across color lines that coincided with the dawn of the Civil Rights Movement, made him enormously popular—and controversial. He was nominated for 14 Grammys and won three, receiving the Grammy Lifetime Achievement Award at age 36, and has been inducted into multiple music halls of fame.</a:t>
            </a:r>
            <a:endParaRPr lang="ru-RU" sz="2600" b="1" dirty="0">
              <a:solidFill>
                <a:schemeClr val="tx1"/>
              </a:solidFill>
              <a:latin typeface="Batang" pitchFamily="18" charset="-127"/>
              <a:ea typeface="Batang" pitchFamily="18" charset="-127"/>
            </a:endParaRPr>
          </a:p>
        </p:txBody>
      </p:sp>
    </p:spTree>
    <p:extLst>
      <p:ext uri="{BB962C8B-B14F-4D97-AF65-F5344CB8AC3E}">
        <p14:creationId xmlns:p14="http://schemas.microsoft.com/office/powerpoint/2010/main" val="16567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576"/>
            <a:ext cx="5324696" cy="687057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03" y="7105"/>
            <a:ext cx="3176111" cy="6858000"/>
          </a:xfrm>
          <a:prstGeom prst="rect">
            <a:avLst/>
          </a:prstGeom>
        </p:spPr>
      </p:pic>
    </p:spTree>
    <p:extLst>
      <p:ext uri="{BB962C8B-B14F-4D97-AF65-F5344CB8AC3E}">
        <p14:creationId xmlns:p14="http://schemas.microsoft.com/office/powerpoint/2010/main" val="35716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80" y="1624430"/>
            <a:ext cx="9135720" cy="5229200"/>
          </a:xfrm>
        </p:spPr>
      </p:pic>
      <p:sp>
        <p:nvSpPr>
          <p:cNvPr id="7" name="TextBox 6"/>
          <p:cNvSpPr txBox="1"/>
          <p:nvPr/>
        </p:nvSpPr>
        <p:spPr>
          <a:xfrm>
            <a:off x="0" y="30591"/>
            <a:ext cx="9144000" cy="1569660"/>
          </a:xfrm>
          <a:prstGeom prst="rect">
            <a:avLst/>
          </a:prstGeom>
          <a:noFill/>
        </p:spPr>
        <p:txBody>
          <a:bodyPr wrap="square" rtlCol="0">
            <a:spAutoFit/>
          </a:bodyPr>
          <a:lstStyle/>
          <a:p>
            <a:pPr algn="ctr"/>
            <a:r>
              <a:rPr lang="en-US" sz="9600" b="1" dirty="0" smtClean="0">
                <a:latin typeface="Batang" pitchFamily="18" charset="-127"/>
                <a:ea typeface="Batang" pitchFamily="18" charset="-127"/>
              </a:rPr>
              <a:t>Rock</a:t>
            </a:r>
            <a:endParaRPr lang="ru-RU" sz="9600" b="1" dirty="0">
              <a:latin typeface="Batang" pitchFamily="18" charset="-127"/>
              <a:ea typeface="Batang" pitchFamily="18" charset="-127"/>
            </a:endParaRPr>
          </a:p>
        </p:txBody>
      </p:sp>
    </p:spTree>
    <p:extLst>
      <p:ext uri="{BB962C8B-B14F-4D97-AF65-F5344CB8AC3E}">
        <p14:creationId xmlns:p14="http://schemas.microsoft.com/office/powerpoint/2010/main" val="417035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6624736"/>
          </a:xfrm>
        </p:spPr>
        <p:txBody>
          <a:bodyPr>
            <a:normAutofit fontScale="85000" lnSpcReduction="20000"/>
          </a:bodyPr>
          <a:lstStyle/>
          <a:p>
            <a:pPr marL="45720" indent="0">
              <a:buNone/>
            </a:pPr>
            <a:r>
              <a:rPr lang="en-US" sz="2800" b="1" u="sng" dirty="0" smtClean="0">
                <a:latin typeface="Batang" pitchFamily="18" charset="-127"/>
                <a:ea typeface="Batang" pitchFamily="18" charset="-127"/>
              </a:rPr>
              <a:t>Rock</a:t>
            </a:r>
          </a:p>
          <a:p>
            <a:pPr marL="45720" indent="0">
              <a:buNone/>
            </a:pPr>
            <a:r>
              <a:rPr lang="en-US" sz="2800" b="1" dirty="0">
                <a:latin typeface="Batang" pitchFamily="18" charset="-127"/>
                <a:ea typeface="Batang" pitchFamily="18" charset="-127"/>
              </a:rPr>
              <a:t>Rock music is a genre of popular music that originated as "rock and roll" in the United States in the 1950s, and developed into a range of different styles in the 1960s and later, particularly in the United Kingdom and the United States.</a:t>
            </a:r>
          </a:p>
          <a:p>
            <a:pPr marL="45720" indent="0">
              <a:buNone/>
            </a:pPr>
            <a:r>
              <a:rPr lang="en-US" sz="2800" b="1" dirty="0">
                <a:latin typeface="Batang" pitchFamily="18" charset="-127"/>
                <a:ea typeface="Batang" pitchFamily="18" charset="-127"/>
              </a:rPr>
              <a:t>Musically, rock has centered on the electric guitar, usually as part of a rock group with bass guitar and drums. Typically, rock is song-based music usually with a 4/4 time signature using a verse-chorus form, but the genre has become extremely diverse. By the late 1960s, referred to as the "golden age" or "classic rock" period, a number of distinct rock music sub-genres had emerged, including hybrids like blues rock, folk rock, country rock, and jazz-rock fusion</a:t>
            </a:r>
            <a:r>
              <a:rPr lang="en-US" sz="2800" b="1" dirty="0" smtClean="0">
                <a:latin typeface="Batang" pitchFamily="18" charset="-127"/>
                <a:ea typeface="Batang" pitchFamily="18" charset="-127"/>
              </a:rPr>
              <a:t>. Rock </a:t>
            </a:r>
            <a:r>
              <a:rPr lang="en-US" sz="2800" b="1" dirty="0">
                <a:latin typeface="Batang" pitchFamily="18" charset="-127"/>
                <a:ea typeface="Batang" pitchFamily="18" charset="-127"/>
              </a:rPr>
              <a:t>music has also embodied and served as the vehicle for cultural and social movements, leading to major sub-cultures including mods and rockers in the UK and the hippie counterculture that spread out from San Francisco in the US in the 1960s. Similarly, 1970s punk culture spawned the visually distinctive </a:t>
            </a:r>
            <a:r>
              <a:rPr lang="en-US" sz="2800" b="1" dirty="0" err="1">
                <a:latin typeface="Batang" pitchFamily="18" charset="-127"/>
                <a:ea typeface="Batang" pitchFamily="18" charset="-127"/>
              </a:rPr>
              <a:t>goth</a:t>
            </a:r>
            <a:r>
              <a:rPr lang="en-US" sz="2800" b="1" dirty="0">
                <a:latin typeface="Batang" pitchFamily="18" charset="-127"/>
                <a:ea typeface="Batang" pitchFamily="18" charset="-127"/>
              </a:rPr>
              <a:t> and </a:t>
            </a:r>
            <a:r>
              <a:rPr lang="en-US" sz="2800" b="1" dirty="0" err="1">
                <a:latin typeface="Batang" pitchFamily="18" charset="-127"/>
                <a:ea typeface="Batang" pitchFamily="18" charset="-127"/>
              </a:rPr>
              <a:t>emo</a:t>
            </a:r>
            <a:r>
              <a:rPr lang="en-US" sz="2800" b="1" dirty="0">
                <a:latin typeface="Batang" pitchFamily="18" charset="-127"/>
                <a:ea typeface="Batang" pitchFamily="18" charset="-127"/>
              </a:rPr>
              <a:t> subcultures. </a:t>
            </a:r>
            <a:endParaRPr lang="ru-RU" sz="2800" b="1" dirty="0">
              <a:latin typeface="Batang" pitchFamily="18" charset="-127"/>
              <a:ea typeface="Batang" pitchFamily="18" charset="-127"/>
            </a:endParaRPr>
          </a:p>
        </p:txBody>
      </p:sp>
    </p:spTree>
    <p:extLst>
      <p:ext uri="{BB962C8B-B14F-4D97-AF65-F5344CB8AC3E}">
        <p14:creationId xmlns:p14="http://schemas.microsoft.com/office/powerpoint/2010/main" val="3167727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552728"/>
          </a:xfrm>
        </p:spPr>
        <p:txBody>
          <a:bodyPr numCol="3">
            <a:normAutofit/>
          </a:bodyPr>
          <a:lstStyle/>
          <a:p>
            <a:pPr marL="45720" indent="0">
              <a:buNone/>
            </a:pPr>
            <a:r>
              <a:rPr lang="en-US" sz="3200" b="1" u="sng" dirty="0" smtClean="0">
                <a:latin typeface="Batang" pitchFamily="18" charset="-127"/>
                <a:ea typeface="Batang" pitchFamily="18" charset="-127"/>
              </a:rPr>
              <a:t>Subgenres:</a:t>
            </a:r>
          </a:p>
          <a:p>
            <a:pPr>
              <a:buClrTx/>
              <a:buFont typeface="Arial" pitchFamily="34" charset="0"/>
              <a:buChar char="•"/>
            </a:pPr>
            <a:r>
              <a:rPr lang="en-US" b="1" dirty="0">
                <a:latin typeface="Batang" pitchFamily="18" charset="-127"/>
                <a:ea typeface="Batang" pitchFamily="18" charset="-127"/>
              </a:rPr>
              <a:t>Alternative rock </a:t>
            </a:r>
          </a:p>
          <a:p>
            <a:pPr>
              <a:buClrTx/>
              <a:buFont typeface="Arial" pitchFamily="34" charset="0"/>
              <a:buChar char="•"/>
            </a:pPr>
            <a:r>
              <a:rPr lang="en-US" b="1" dirty="0" smtClean="0">
                <a:latin typeface="Batang" pitchFamily="18" charset="-127"/>
                <a:ea typeface="Batang" pitchFamily="18" charset="-127"/>
              </a:rPr>
              <a:t>Art </a:t>
            </a:r>
            <a:r>
              <a:rPr lang="en-US" b="1" dirty="0">
                <a:latin typeface="Batang" pitchFamily="18" charset="-127"/>
                <a:ea typeface="Batang" pitchFamily="18" charset="-127"/>
              </a:rPr>
              <a:t>rock </a:t>
            </a:r>
          </a:p>
          <a:p>
            <a:pPr>
              <a:buClrTx/>
              <a:buFont typeface="Arial" pitchFamily="34" charset="0"/>
              <a:buChar char="•"/>
            </a:pPr>
            <a:r>
              <a:rPr lang="en-US" b="1" dirty="0" smtClean="0">
                <a:latin typeface="Batang" pitchFamily="18" charset="-127"/>
                <a:ea typeface="Batang" pitchFamily="18" charset="-127"/>
              </a:rPr>
              <a:t>Baroque </a:t>
            </a:r>
            <a:r>
              <a:rPr lang="en-US" b="1" dirty="0">
                <a:latin typeface="Batang" pitchFamily="18" charset="-127"/>
                <a:ea typeface="Batang" pitchFamily="18" charset="-127"/>
              </a:rPr>
              <a:t>pop </a:t>
            </a:r>
          </a:p>
          <a:p>
            <a:pPr>
              <a:buClrTx/>
              <a:buFont typeface="Arial" pitchFamily="34" charset="0"/>
              <a:buChar char="•"/>
            </a:pPr>
            <a:r>
              <a:rPr lang="en-US" b="1" dirty="0" smtClean="0">
                <a:latin typeface="Batang" pitchFamily="18" charset="-127"/>
                <a:ea typeface="Batang" pitchFamily="18" charset="-127"/>
              </a:rPr>
              <a:t>Beat </a:t>
            </a:r>
            <a:r>
              <a:rPr lang="en-US" b="1" dirty="0">
                <a:latin typeface="Batang" pitchFamily="18" charset="-127"/>
                <a:ea typeface="Batang" pitchFamily="18" charset="-127"/>
              </a:rPr>
              <a:t>music </a:t>
            </a:r>
          </a:p>
          <a:p>
            <a:pPr>
              <a:buClrTx/>
              <a:buFont typeface="Arial" pitchFamily="34" charset="0"/>
              <a:buChar char="•"/>
            </a:pPr>
            <a:r>
              <a:rPr lang="en-US" b="1" dirty="0" smtClean="0">
                <a:latin typeface="Batang" pitchFamily="18" charset="-127"/>
                <a:ea typeface="Batang" pitchFamily="18" charset="-127"/>
              </a:rPr>
              <a:t>Britpop</a:t>
            </a:r>
          </a:p>
          <a:p>
            <a:pPr>
              <a:buClrTx/>
              <a:buFont typeface="Arial" pitchFamily="34" charset="0"/>
              <a:buChar char="•"/>
            </a:pPr>
            <a:r>
              <a:rPr lang="en-US" b="1" dirty="0" err="1" smtClean="0">
                <a:latin typeface="Batang" pitchFamily="18" charset="-127"/>
                <a:ea typeface="Batang" pitchFamily="18" charset="-127"/>
              </a:rPr>
              <a:t>Emo</a:t>
            </a:r>
            <a:r>
              <a:rPr lang="en-US" b="1" dirty="0" smtClean="0">
                <a:latin typeface="Batang" pitchFamily="18" charset="-127"/>
                <a:ea typeface="Batang" pitchFamily="18" charset="-127"/>
              </a:rPr>
              <a:t> </a:t>
            </a:r>
          </a:p>
          <a:p>
            <a:pPr>
              <a:buClrTx/>
              <a:buFont typeface="Arial" pitchFamily="34" charset="0"/>
              <a:buChar char="•"/>
            </a:pPr>
            <a:r>
              <a:rPr lang="en-US" b="1" dirty="0" smtClean="0">
                <a:latin typeface="Batang" pitchFamily="18" charset="-127"/>
                <a:ea typeface="Batang" pitchFamily="18" charset="-127"/>
              </a:rPr>
              <a:t>Experimental rock</a:t>
            </a:r>
          </a:p>
          <a:p>
            <a:pPr>
              <a:buClrTx/>
              <a:buFont typeface="Arial" pitchFamily="34" charset="0"/>
              <a:buChar char="•"/>
            </a:pPr>
            <a:r>
              <a:rPr lang="en-US" b="1" dirty="0" smtClean="0">
                <a:latin typeface="Batang" pitchFamily="18" charset="-127"/>
                <a:ea typeface="Batang" pitchFamily="18" charset="-127"/>
              </a:rPr>
              <a:t>Garage </a:t>
            </a:r>
            <a:r>
              <a:rPr lang="en-US" b="1" dirty="0">
                <a:latin typeface="Batang" pitchFamily="18" charset="-127"/>
                <a:ea typeface="Batang" pitchFamily="18" charset="-127"/>
              </a:rPr>
              <a:t>rock </a:t>
            </a:r>
          </a:p>
          <a:p>
            <a:pPr>
              <a:buClrTx/>
              <a:buFont typeface="Arial" pitchFamily="34" charset="0"/>
              <a:buChar char="•"/>
            </a:pPr>
            <a:r>
              <a:rPr lang="en-US" b="1" dirty="0" smtClean="0">
                <a:latin typeface="Batang" pitchFamily="18" charset="-127"/>
                <a:ea typeface="Batang" pitchFamily="18" charset="-127"/>
              </a:rPr>
              <a:t>Glam rock</a:t>
            </a:r>
          </a:p>
          <a:p>
            <a:pPr>
              <a:buClrTx/>
              <a:buFont typeface="Arial" pitchFamily="34" charset="0"/>
              <a:buChar char="•"/>
            </a:pPr>
            <a:r>
              <a:rPr lang="en-US" b="1" dirty="0" smtClean="0">
                <a:latin typeface="Batang" pitchFamily="18" charset="-127"/>
                <a:ea typeface="Batang" pitchFamily="18" charset="-127"/>
              </a:rPr>
              <a:t>Gothic rock</a:t>
            </a:r>
          </a:p>
          <a:p>
            <a:pPr>
              <a:buClrTx/>
              <a:buFont typeface="Arial" pitchFamily="34" charset="0"/>
              <a:buChar char="•"/>
            </a:pPr>
            <a:r>
              <a:rPr lang="en-US" b="1" dirty="0" smtClean="0">
                <a:latin typeface="Batang" pitchFamily="18" charset="-127"/>
                <a:ea typeface="Batang" pitchFamily="18" charset="-127"/>
              </a:rPr>
              <a:t>Group Sounds</a:t>
            </a:r>
          </a:p>
          <a:p>
            <a:pPr>
              <a:buClrTx/>
              <a:buFont typeface="Arial" pitchFamily="34" charset="0"/>
              <a:buChar char="•"/>
            </a:pPr>
            <a:r>
              <a:rPr lang="en-US" b="1" dirty="0" smtClean="0">
                <a:latin typeface="Batang" pitchFamily="18" charset="-127"/>
                <a:ea typeface="Batang" pitchFamily="18" charset="-127"/>
              </a:rPr>
              <a:t>Grunge </a:t>
            </a:r>
          </a:p>
          <a:p>
            <a:pPr>
              <a:buClrTx/>
              <a:buFont typeface="Arial" pitchFamily="34" charset="0"/>
              <a:buChar char="•"/>
            </a:pPr>
            <a:r>
              <a:rPr lang="en-US" b="1" dirty="0" smtClean="0">
                <a:latin typeface="Batang" pitchFamily="18" charset="-127"/>
                <a:ea typeface="Batang" pitchFamily="18" charset="-127"/>
              </a:rPr>
              <a:t>Hard rock</a:t>
            </a:r>
          </a:p>
          <a:p>
            <a:pPr>
              <a:buClrTx/>
              <a:buFont typeface="Arial" pitchFamily="34" charset="0"/>
              <a:buChar char="•"/>
            </a:pPr>
            <a:r>
              <a:rPr lang="en-US" b="1" dirty="0" smtClean="0">
                <a:latin typeface="Batang" pitchFamily="18" charset="-127"/>
                <a:ea typeface="Batang" pitchFamily="18" charset="-127"/>
              </a:rPr>
              <a:t>Heartland </a:t>
            </a:r>
            <a:r>
              <a:rPr lang="en-US" b="1" dirty="0">
                <a:latin typeface="Batang" pitchFamily="18" charset="-127"/>
                <a:ea typeface="Batang" pitchFamily="18" charset="-127"/>
              </a:rPr>
              <a:t>rock </a:t>
            </a:r>
          </a:p>
          <a:p>
            <a:pPr>
              <a:buClrTx/>
              <a:buFont typeface="Arial" pitchFamily="34" charset="0"/>
              <a:buChar char="•"/>
            </a:pPr>
            <a:r>
              <a:rPr lang="en-US" b="1" dirty="0" smtClean="0">
                <a:latin typeface="Batang" pitchFamily="18" charset="-127"/>
                <a:ea typeface="Batang" pitchFamily="18" charset="-127"/>
              </a:rPr>
              <a:t>Heavy </a:t>
            </a:r>
            <a:r>
              <a:rPr lang="en-US" b="1" dirty="0">
                <a:latin typeface="Batang" pitchFamily="18" charset="-127"/>
                <a:ea typeface="Batang" pitchFamily="18" charset="-127"/>
              </a:rPr>
              <a:t>metal </a:t>
            </a:r>
          </a:p>
          <a:p>
            <a:pPr>
              <a:buClrTx/>
              <a:buFont typeface="Arial" pitchFamily="34" charset="0"/>
              <a:buChar char="•"/>
            </a:pPr>
            <a:r>
              <a:rPr lang="en-US" b="1" dirty="0" smtClean="0">
                <a:latin typeface="Batang" pitchFamily="18" charset="-127"/>
                <a:ea typeface="Batang" pitchFamily="18" charset="-127"/>
              </a:rPr>
              <a:t>Instrumental rock</a:t>
            </a:r>
          </a:p>
          <a:p>
            <a:pPr>
              <a:buClrTx/>
              <a:buFont typeface="Arial" pitchFamily="34" charset="0"/>
              <a:buChar char="•"/>
            </a:pPr>
            <a:r>
              <a:rPr lang="en-US" b="1" dirty="0" smtClean="0">
                <a:latin typeface="Batang" pitchFamily="18" charset="-127"/>
                <a:ea typeface="Batang" pitchFamily="18" charset="-127"/>
              </a:rPr>
              <a:t>Indie </a:t>
            </a:r>
            <a:r>
              <a:rPr lang="en-US" b="1" dirty="0">
                <a:latin typeface="Batang" pitchFamily="18" charset="-127"/>
                <a:ea typeface="Batang" pitchFamily="18" charset="-127"/>
              </a:rPr>
              <a:t>rock </a:t>
            </a:r>
            <a:endParaRPr lang="en-US" b="1" dirty="0" smtClean="0">
              <a:latin typeface="Batang" pitchFamily="18" charset="-127"/>
              <a:ea typeface="Batang" pitchFamily="18" charset="-127"/>
            </a:endParaRPr>
          </a:p>
          <a:p>
            <a:pPr>
              <a:buClrTx/>
              <a:buFont typeface="Arial" pitchFamily="34" charset="0"/>
              <a:buChar char="•"/>
            </a:pPr>
            <a:r>
              <a:rPr lang="en-US" b="1" dirty="0" smtClean="0">
                <a:latin typeface="Batang" pitchFamily="18" charset="-127"/>
                <a:ea typeface="Batang" pitchFamily="18" charset="-127"/>
              </a:rPr>
              <a:t>Jangle </a:t>
            </a:r>
            <a:r>
              <a:rPr lang="en-US" b="1" dirty="0">
                <a:latin typeface="Batang" pitchFamily="18" charset="-127"/>
                <a:ea typeface="Batang" pitchFamily="18" charset="-127"/>
              </a:rPr>
              <a:t>pop </a:t>
            </a:r>
            <a:endParaRPr lang="en-US" b="1" dirty="0" smtClean="0">
              <a:latin typeface="Batang" pitchFamily="18" charset="-127"/>
              <a:ea typeface="Batang" pitchFamily="18" charset="-127"/>
            </a:endParaRPr>
          </a:p>
          <a:p>
            <a:pPr>
              <a:buClrTx/>
              <a:buFont typeface="Arial" pitchFamily="34" charset="0"/>
              <a:buChar char="•"/>
            </a:pPr>
            <a:r>
              <a:rPr lang="en-US" b="1" dirty="0" err="1" smtClean="0">
                <a:latin typeface="Batang" pitchFamily="18" charset="-127"/>
                <a:ea typeface="Batang" pitchFamily="18" charset="-127"/>
              </a:rPr>
              <a:t>Krautrock</a:t>
            </a:r>
            <a:r>
              <a:rPr lang="en-US" b="1" dirty="0" smtClean="0">
                <a:latin typeface="Batang" pitchFamily="18" charset="-127"/>
                <a:ea typeface="Batang" pitchFamily="18" charset="-127"/>
              </a:rPr>
              <a:t> </a:t>
            </a:r>
          </a:p>
          <a:p>
            <a:pPr>
              <a:buClrTx/>
              <a:buFont typeface="Arial" pitchFamily="34" charset="0"/>
              <a:buChar char="•"/>
            </a:pPr>
            <a:r>
              <a:rPr lang="en-US" b="1" dirty="0" err="1" smtClean="0">
                <a:latin typeface="Batang" pitchFamily="18" charset="-127"/>
                <a:ea typeface="Batang" pitchFamily="18" charset="-127"/>
              </a:rPr>
              <a:t>Madchester</a:t>
            </a:r>
            <a:r>
              <a:rPr lang="en-US" b="1" dirty="0" smtClean="0">
                <a:latin typeface="Batang" pitchFamily="18" charset="-127"/>
                <a:ea typeface="Batang" pitchFamily="18" charset="-127"/>
              </a:rPr>
              <a:t> </a:t>
            </a:r>
          </a:p>
          <a:p>
            <a:pPr>
              <a:buClrTx/>
              <a:buFont typeface="Arial" pitchFamily="34" charset="0"/>
              <a:buChar char="•"/>
            </a:pPr>
            <a:r>
              <a:rPr lang="en-US" b="1" dirty="0" smtClean="0">
                <a:latin typeface="Batang" pitchFamily="18" charset="-127"/>
                <a:ea typeface="Batang" pitchFamily="18" charset="-127"/>
              </a:rPr>
              <a:t>Post-Britpop </a:t>
            </a:r>
          </a:p>
          <a:p>
            <a:pPr>
              <a:buClrTx/>
              <a:buFont typeface="Arial" pitchFamily="34" charset="0"/>
              <a:buChar char="•"/>
            </a:pPr>
            <a:r>
              <a:rPr lang="en-US" b="1" dirty="0" smtClean="0">
                <a:latin typeface="Batang" pitchFamily="18" charset="-127"/>
                <a:ea typeface="Batang" pitchFamily="18" charset="-127"/>
              </a:rPr>
              <a:t>Power </a:t>
            </a:r>
            <a:r>
              <a:rPr lang="en-US" b="1" dirty="0">
                <a:latin typeface="Batang" pitchFamily="18" charset="-127"/>
                <a:ea typeface="Batang" pitchFamily="18" charset="-127"/>
              </a:rPr>
              <a:t>pop </a:t>
            </a:r>
          </a:p>
          <a:p>
            <a:pPr>
              <a:buClrTx/>
              <a:buFont typeface="Arial" pitchFamily="34" charset="0"/>
              <a:buChar char="•"/>
            </a:pPr>
            <a:r>
              <a:rPr lang="en-US" b="1" dirty="0" smtClean="0">
                <a:latin typeface="Batang" pitchFamily="18" charset="-127"/>
                <a:ea typeface="Batang" pitchFamily="18" charset="-127"/>
              </a:rPr>
              <a:t>Progressive rock</a:t>
            </a:r>
          </a:p>
          <a:p>
            <a:pPr>
              <a:buClrTx/>
              <a:buFont typeface="Arial" pitchFamily="34" charset="0"/>
              <a:buChar char="•"/>
            </a:pPr>
            <a:r>
              <a:rPr lang="en-US" b="1" dirty="0" smtClean="0">
                <a:latin typeface="Batang" pitchFamily="18" charset="-127"/>
                <a:ea typeface="Batang" pitchFamily="18" charset="-127"/>
              </a:rPr>
              <a:t> </a:t>
            </a:r>
            <a:r>
              <a:rPr lang="en-US" b="1" dirty="0" err="1">
                <a:latin typeface="Batang" pitchFamily="18" charset="-127"/>
                <a:ea typeface="Batang" pitchFamily="18" charset="-127"/>
              </a:rPr>
              <a:t>Protopunk</a:t>
            </a:r>
            <a:r>
              <a:rPr lang="en-US" b="1" dirty="0">
                <a:latin typeface="Batang" pitchFamily="18" charset="-127"/>
                <a:ea typeface="Batang" pitchFamily="18" charset="-127"/>
              </a:rPr>
              <a:t> </a:t>
            </a:r>
          </a:p>
          <a:p>
            <a:pPr>
              <a:buClrTx/>
              <a:buFont typeface="Arial" pitchFamily="34" charset="0"/>
              <a:buChar char="•"/>
            </a:pPr>
            <a:r>
              <a:rPr lang="en-US" b="1" dirty="0" err="1" smtClean="0">
                <a:latin typeface="Batang" pitchFamily="18" charset="-127"/>
                <a:ea typeface="Batang" pitchFamily="18" charset="-127"/>
              </a:rPr>
              <a:t>Psychedelia</a:t>
            </a:r>
            <a:endParaRPr lang="en-US" b="1" dirty="0">
              <a:latin typeface="Batang" pitchFamily="18" charset="-127"/>
              <a:ea typeface="Batang" pitchFamily="18" charset="-127"/>
            </a:endParaRPr>
          </a:p>
          <a:p>
            <a:pPr>
              <a:buClrTx/>
              <a:buFont typeface="Arial" pitchFamily="34" charset="0"/>
              <a:buChar char="•"/>
            </a:pPr>
            <a:r>
              <a:rPr lang="en-US" b="1" dirty="0" smtClean="0">
                <a:latin typeface="Batang" pitchFamily="18" charset="-127"/>
                <a:ea typeface="Batang" pitchFamily="18" charset="-127"/>
              </a:rPr>
              <a:t> </a:t>
            </a:r>
            <a:r>
              <a:rPr lang="en-US" b="1" dirty="0">
                <a:latin typeface="Batang" pitchFamily="18" charset="-127"/>
                <a:ea typeface="Batang" pitchFamily="18" charset="-127"/>
              </a:rPr>
              <a:t>Punk rock </a:t>
            </a:r>
          </a:p>
          <a:p>
            <a:pPr>
              <a:buClrTx/>
              <a:buFont typeface="Arial" pitchFamily="34" charset="0"/>
              <a:buChar char="•"/>
            </a:pPr>
            <a:r>
              <a:rPr lang="en-US" b="1" dirty="0" smtClean="0">
                <a:latin typeface="Batang" pitchFamily="18" charset="-127"/>
                <a:ea typeface="Batang" pitchFamily="18" charset="-127"/>
              </a:rPr>
              <a:t>Soft </a:t>
            </a:r>
            <a:r>
              <a:rPr lang="en-US" b="1" dirty="0">
                <a:latin typeface="Batang" pitchFamily="18" charset="-127"/>
                <a:ea typeface="Batang" pitchFamily="18" charset="-127"/>
              </a:rPr>
              <a:t>rock </a:t>
            </a:r>
          </a:p>
          <a:p>
            <a:pPr>
              <a:buClrTx/>
              <a:buFont typeface="Arial" pitchFamily="34" charset="0"/>
              <a:buChar char="•"/>
            </a:pPr>
            <a:r>
              <a:rPr lang="en-US" b="1" dirty="0" smtClean="0">
                <a:latin typeface="Batang" pitchFamily="18" charset="-127"/>
                <a:ea typeface="Batang" pitchFamily="18" charset="-127"/>
              </a:rPr>
              <a:t>Southern rock</a:t>
            </a:r>
          </a:p>
          <a:p>
            <a:pPr>
              <a:buClrTx/>
              <a:buFont typeface="Arial" pitchFamily="34" charset="0"/>
              <a:buChar char="•"/>
            </a:pPr>
            <a:r>
              <a:rPr lang="en-US" b="1" dirty="0" smtClean="0">
                <a:latin typeface="Batang" pitchFamily="18" charset="-127"/>
                <a:ea typeface="Batang" pitchFamily="18" charset="-127"/>
              </a:rPr>
              <a:t>Surf music</a:t>
            </a:r>
          </a:p>
          <a:p>
            <a:pPr>
              <a:buClrTx/>
              <a:buFont typeface="Arial" pitchFamily="34" charset="0"/>
              <a:buChar char="•"/>
            </a:pPr>
            <a:r>
              <a:rPr lang="en-US" b="1" dirty="0" smtClean="0">
                <a:latin typeface="Batang" pitchFamily="18" charset="-127"/>
                <a:ea typeface="Batang" pitchFamily="18" charset="-127"/>
              </a:rPr>
              <a:t>Symphonic </a:t>
            </a:r>
            <a:r>
              <a:rPr lang="en-US" b="1" dirty="0">
                <a:latin typeface="Batang" pitchFamily="18" charset="-127"/>
                <a:ea typeface="Batang" pitchFamily="18" charset="-127"/>
              </a:rPr>
              <a:t>rock</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381017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4567" y="1052736"/>
            <a:ext cx="9129433" cy="5805264"/>
          </a:xfrm>
        </p:spPr>
        <p:txBody>
          <a:bodyPr numCol="3">
            <a:noAutofit/>
          </a:bodyPr>
          <a:lstStyle/>
          <a:p>
            <a:pPr>
              <a:buClrTx/>
              <a:buFont typeface="Wingdings" pitchFamily="2" charset="2"/>
              <a:buChar char="§"/>
            </a:pPr>
            <a:r>
              <a:rPr lang="en-US" sz="2000" b="1" dirty="0" smtClean="0">
                <a:latin typeface="Batang" pitchFamily="18" charset="-127"/>
                <a:ea typeface="Batang" pitchFamily="18" charset="-127"/>
              </a:rPr>
              <a:t>Alice Cooper</a:t>
            </a:r>
          </a:p>
          <a:p>
            <a:pPr>
              <a:buClrTx/>
              <a:buFont typeface="Wingdings" pitchFamily="2" charset="2"/>
              <a:buChar char="§"/>
            </a:pPr>
            <a:r>
              <a:rPr lang="en-US" sz="2000" b="1" dirty="0" err="1">
                <a:latin typeface="Batang" pitchFamily="18" charset="-127"/>
                <a:ea typeface="Batang" pitchFamily="18" charset="-127"/>
              </a:rPr>
              <a:t>A</a:t>
            </a:r>
            <a:r>
              <a:rPr lang="en-US" sz="2000" b="1" dirty="0" err="1" smtClean="0">
                <a:latin typeface="Batang" pitchFamily="18" charset="-127"/>
                <a:ea typeface="Batang" pitchFamily="18" charset="-127"/>
              </a:rPr>
              <a:t>vril</a:t>
            </a:r>
            <a:r>
              <a:rPr lang="en-US" sz="2000" b="1" dirty="0" smtClean="0">
                <a:latin typeface="Batang" pitchFamily="18" charset="-127"/>
                <a:ea typeface="Batang" pitchFamily="18" charset="-127"/>
              </a:rPr>
              <a:t> </a:t>
            </a:r>
            <a:r>
              <a:rPr lang="en-US" sz="2000" b="1" dirty="0" err="1" smtClean="0">
                <a:latin typeface="Batang" pitchFamily="18" charset="-127"/>
                <a:ea typeface="Batang" pitchFamily="18" charset="-127"/>
              </a:rPr>
              <a:t>Lavigne</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AC/DC</a:t>
            </a:r>
          </a:p>
          <a:p>
            <a:pPr>
              <a:buClrTx/>
              <a:buFont typeface="Wingdings" pitchFamily="2" charset="2"/>
              <a:buChar char="§"/>
            </a:pPr>
            <a:r>
              <a:rPr lang="en-US" sz="2000" b="1" dirty="0">
                <a:latin typeface="Batang" pitchFamily="18" charset="-127"/>
                <a:ea typeface="Batang" pitchFamily="18" charset="-127"/>
              </a:rPr>
              <a:t>Aerosmith</a:t>
            </a:r>
          </a:p>
          <a:p>
            <a:pPr>
              <a:buClrTx/>
              <a:buFont typeface="Wingdings" pitchFamily="2" charset="2"/>
              <a:buChar char="§"/>
            </a:pPr>
            <a:r>
              <a:rPr lang="en-US" sz="2000" b="1" dirty="0">
                <a:latin typeface="Batang" pitchFamily="18" charset="-127"/>
                <a:ea typeface="Batang" pitchFamily="18" charset="-127"/>
              </a:rPr>
              <a:t>The Beatles </a:t>
            </a:r>
            <a:endParaRPr lang="en-US" sz="2000" b="1" dirty="0" smtClean="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Blink-182</a:t>
            </a:r>
          </a:p>
          <a:p>
            <a:pPr>
              <a:buClrTx/>
              <a:buFont typeface="Wingdings" pitchFamily="2" charset="2"/>
              <a:buChar char="§"/>
            </a:pPr>
            <a:r>
              <a:rPr lang="en-US" sz="2000" b="1" dirty="0">
                <a:latin typeface="Batang" pitchFamily="18" charset="-127"/>
                <a:ea typeface="Batang" pitchFamily="18" charset="-127"/>
              </a:rPr>
              <a:t>Bon Jovi </a:t>
            </a:r>
            <a:endParaRPr lang="en-US" sz="2000" b="1" dirty="0" smtClean="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Coldplay</a:t>
            </a:r>
          </a:p>
          <a:p>
            <a:pPr>
              <a:buClrTx/>
              <a:buFont typeface="Wingdings" pitchFamily="2" charset="2"/>
              <a:buChar char="§"/>
            </a:pPr>
            <a:r>
              <a:rPr lang="en-US" sz="2000" b="1" dirty="0">
                <a:latin typeface="Batang" pitchFamily="18" charset="-127"/>
                <a:ea typeface="Batang" pitchFamily="18" charset="-127"/>
              </a:rPr>
              <a:t>3 Doors </a:t>
            </a:r>
            <a:r>
              <a:rPr lang="en-US" sz="2000" b="1" dirty="0" smtClean="0">
                <a:latin typeface="Batang" pitchFamily="18" charset="-127"/>
                <a:ea typeface="Batang" pitchFamily="18" charset="-127"/>
              </a:rPr>
              <a:t>Down</a:t>
            </a:r>
          </a:p>
          <a:p>
            <a:pPr>
              <a:buClrTx/>
              <a:buFont typeface="Wingdings" pitchFamily="2" charset="2"/>
              <a:buChar char="§"/>
            </a:pPr>
            <a:r>
              <a:rPr lang="en-US" sz="2000" b="1" dirty="0">
                <a:latin typeface="Batang" pitchFamily="18" charset="-127"/>
                <a:ea typeface="Batang" pitchFamily="18" charset="-127"/>
              </a:rPr>
              <a:t>Depeche </a:t>
            </a:r>
            <a:r>
              <a:rPr lang="en-US" sz="2000" b="1" dirty="0" smtClean="0">
                <a:latin typeface="Batang" pitchFamily="18" charset="-127"/>
                <a:ea typeface="Batang" pitchFamily="18" charset="-127"/>
              </a:rPr>
              <a:t>Mode</a:t>
            </a:r>
          </a:p>
          <a:p>
            <a:pPr>
              <a:buClrTx/>
              <a:buFont typeface="Wingdings" pitchFamily="2" charset="2"/>
              <a:buChar char="§"/>
            </a:pPr>
            <a:r>
              <a:rPr lang="en-US" sz="2000" b="1" dirty="0" err="1" smtClean="0">
                <a:latin typeface="Batang" pitchFamily="18" charset="-127"/>
                <a:ea typeface="Batang" pitchFamily="18" charset="-127"/>
              </a:rPr>
              <a:t>Evanescance</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Green Day</a:t>
            </a:r>
          </a:p>
          <a:p>
            <a:pPr>
              <a:buClrTx/>
              <a:buFont typeface="Wingdings" pitchFamily="2" charset="2"/>
              <a:buChar char="§"/>
            </a:pPr>
            <a:r>
              <a:rPr lang="en-US" sz="2000" b="1" dirty="0" smtClean="0">
                <a:latin typeface="Batang" pitchFamily="18" charset="-127"/>
                <a:ea typeface="Batang" pitchFamily="18" charset="-127"/>
              </a:rPr>
              <a:t>Good Charlotte</a:t>
            </a:r>
          </a:p>
          <a:p>
            <a:pPr>
              <a:buClrTx/>
              <a:buFont typeface="Wingdings" pitchFamily="2" charset="2"/>
              <a:buChar char="§"/>
            </a:pPr>
            <a:r>
              <a:rPr lang="en-US" sz="2000" b="1" dirty="0">
                <a:latin typeface="Batang" pitchFamily="18" charset="-127"/>
                <a:ea typeface="Batang" pitchFamily="18" charset="-127"/>
              </a:rPr>
              <a:t>My Chemical </a:t>
            </a:r>
            <a:r>
              <a:rPr lang="en-US" sz="2000" b="1" dirty="0" smtClean="0">
                <a:latin typeface="Batang" pitchFamily="18" charset="-127"/>
                <a:ea typeface="Batang" pitchFamily="18" charset="-127"/>
              </a:rPr>
              <a:t>Romance</a:t>
            </a:r>
          </a:p>
          <a:p>
            <a:pPr>
              <a:buClrTx/>
              <a:buFont typeface="Wingdings" pitchFamily="2" charset="2"/>
              <a:buChar char="§"/>
            </a:pPr>
            <a:r>
              <a:rPr lang="en-US" sz="2000" b="1" dirty="0" smtClean="0">
                <a:latin typeface="Batang" pitchFamily="18" charset="-127"/>
                <a:ea typeface="Batang" pitchFamily="18" charset="-127"/>
              </a:rPr>
              <a:t>Nirvana</a:t>
            </a:r>
          </a:p>
          <a:p>
            <a:pPr>
              <a:buClrTx/>
              <a:buFont typeface="Wingdings" pitchFamily="2" charset="2"/>
              <a:buChar char="§"/>
            </a:pPr>
            <a:r>
              <a:rPr lang="en-US" sz="2000" b="1" dirty="0" err="1" smtClean="0">
                <a:latin typeface="Batang" pitchFamily="18" charset="-127"/>
                <a:ea typeface="Batang" pitchFamily="18" charset="-127"/>
              </a:rPr>
              <a:t>Nickelbacl</a:t>
            </a:r>
            <a:endParaRPr lang="en-US" sz="2000" b="1" dirty="0" smtClean="0">
              <a:latin typeface="Batang" pitchFamily="18" charset="-127"/>
              <a:ea typeface="Batang" pitchFamily="18" charset="-127"/>
            </a:endParaRPr>
          </a:p>
          <a:p>
            <a:pPr>
              <a:buClrTx/>
              <a:buFont typeface="Wingdings" pitchFamily="2" charset="2"/>
              <a:buChar char="§"/>
            </a:pPr>
            <a:r>
              <a:rPr lang="en-US" sz="2000" b="1" dirty="0" err="1" smtClean="0">
                <a:latin typeface="Batang" pitchFamily="18" charset="-127"/>
                <a:ea typeface="Batang" pitchFamily="18" charset="-127"/>
              </a:rPr>
              <a:t>Korn</a:t>
            </a:r>
            <a:endParaRPr lang="en-US" sz="2000" b="1" dirty="0" smtClean="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Limp </a:t>
            </a:r>
            <a:r>
              <a:rPr lang="en-US" sz="2000" b="1" dirty="0" err="1" smtClean="0">
                <a:latin typeface="Batang" pitchFamily="18" charset="-127"/>
                <a:ea typeface="Batang" pitchFamily="18" charset="-127"/>
              </a:rPr>
              <a:t>Bizkit</a:t>
            </a:r>
            <a:endParaRPr lang="en-US" sz="2000" b="1" dirty="0" smtClean="0">
              <a:latin typeface="Batang" pitchFamily="18" charset="-127"/>
              <a:ea typeface="Batang" pitchFamily="18" charset="-127"/>
            </a:endParaRPr>
          </a:p>
          <a:p>
            <a:pPr>
              <a:buClrTx/>
              <a:buFont typeface="Wingdings" pitchFamily="2" charset="2"/>
              <a:buChar char="§"/>
            </a:pPr>
            <a:r>
              <a:rPr lang="en-US" sz="2000" b="1" dirty="0" err="1" smtClean="0">
                <a:latin typeface="Batang" pitchFamily="18" charset="-127"/>
                <a:ea typeface="Batang" pitchFamily="18" charset="-127"/>
              </a:rPr>
              <a:t>Linkin</a:t>
            </a:r>
            <a:r>
              <a:rPr lang="en-US" sz="2000" b="1" dirty="0" smtClean="0">
                <a:latin typeface="Batang" pitchFamily="18" charset="-127"/>
                <a:ea typeface="Batang" pitchFamily="18" charset="-127"/>
              </a:rPr>
              <a:t> Park</a:t>
            </a:r>
          </a:p>
          <a:p>
            <a:pPr>
              <a:buClrTx/>
              <a:buFont typeface="Wingdings" pitchFamily="2" charset="2"/>
              <a:buChar char="§"/>
            </a:pPr>
            <a:r>
              <a:rPr lang="en-US" sz="2000" b="1" dirty="0" smtClean="0">
                <a:latin typeface="Batang" pitchFamily="18" charset="-127"/>
                <a:ea typeface="Batang" pitchFamily="18" charset="-127"/>
              </a:rPr>
              <a:t>Muse</a:t>
            </a:r>
          </a:p>
          <a:p>
            <a:pPr>
              <a:buClrTx/>
              <a:buFont typeface="Wingdings" pitchFamily="2" charset="2"/>
              <a:buChar char="§"/>
            </a:pPr>
            <a:r>
              <a:rPr lang="en-US" sz="2000" b="1" dirty="0" err="1" smtClean="0">
                <a:latin typeface="Batang" pitchFamily="18" charset="-127"/>
                <a:ea typeface="Batang" pitchFamily="18" charset="-127"/>
              </a:rPr>
              <a:t>Mettalica</a:t>
            </a:r>
            <a:endParaRPr lang="en-US" sz="2000" b="1" dirty="0" smtClean="0">
              <a:latin typeface="Batang" pitchFamily="18" charset="-127"/>
              <a:ea typeface="Batang" pitchFamily="18" charset="-127"/>
            </a:endParaRPr>
          </a:p>
          <a:p>
            <a:pPr>
              <a:buClrTx/>
              <a:buFont typeface="Wingdings" pitchFamily="2" charset="2"/>
              <a:buChar char="§"/>
            </a:pPr>
            <a:r>
              <a:rPr lang="en-US" sz="2000" b="1" dirty="0">
                <a:latin typeface="Batang" pitchFamily="18" charset="-127"/>
                <a:ea typeface="Batang" pitchFamily="18" charset="-127"/>
              </a:rPr>
              <a:t>Papa Roach</a:t>
            </a:r>
          </a:p>
          <a:p>
            <a:pPr>
              <a:buClrTx/>
              <a:buFont typeface="Wingdings" pitchFamily="2" charset="2"/>
              <a:buChar char="§"/>
            </a:pPr>
            <a:r>
              <a:rPr lang="en-US" sz="2000" b="1" dirty="0" smtClean="0">
                <a:latin typeface="Batang" pitchFamily="18" charset="-127"/>
                <a:ea typeface="Batang" pitchFamily="18" charset="-127"/>
              </a:rPr>
              <a:t>Pink Floyd</a:t>
            </a:r>
          </a:p>
          <a:p>
            <a:pPr>
              <a:buClrTx/>
              <a:buFont typeface="Wingdings" pitchFamily="2" charset="2"/>
              <a:buChar char="§"/>
            </a:pPr>
            <a:r>
              <a:rPr lang="en-US" sz="2000" b="1" dirty="0" err="1" smtClean="0">
                <a:latin typeface="Batang" pitchFamily="18" charset="-127"/>
                <a:ea typeface="Batang" pitchFamily="18" charset="-127"/>
              </a:rPr>
              <a:t>Rammstein</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The </a:t>
            </a:r>
            <a:r>
              <a:rPr lang="en-US" sz="2000" b="1" dirty="0" err="1" smtClean="0">
                <a:latin typeface="Batang" pitchFamily="18" charset="-127"/>
                <a:ea typeface="Batang" pitchFamily="18" charset="-127"/>
              </a:rPr>
              <a:t>Rasmus</a:t>
            </a:r>
            <a:endParaRPr lang="en-US" sz="2000" b="1" dirty="0" smtClean="0">
              <a:latin typeface="Batang" pitchFamily="18" charset="-127"/>
              <a:ea typeface="Batang" pitchFamily="18" charset="-127"/>
            </a:endParaRPr>
          </a:p>
          <a:p>
            <a:pPr>
              <a:buClrTx/>
              <a:buFont typeface="Wingdings" pitchFamily="2" charset="2"/>
              <a:buChar char="§"/>
            </a:pPr>
            <a:r>
              <a:rPr lang="en-US" sz="2000" b="1" dirty="0">
                <a:latin typeface="Batang" pitchFamily="18" charset="-127"/>
                <a:ea typeface="Batang" pitchFamily="18" charset="-127"/>
              </a:rPr>
              <a:t>Red Hot Chili Peppers</a:t>
            </a:r>
          </a:p>
          <a:p>
            <a:pPr>
              <a:buClrTx/>
              <a:buFont typeface="Wingdings" pitchFamily="2" charset="2"/>
              <a:buChar char="§"/>
            </a:pPr>
            <a:r>
              <a:rPr lang="en-US" sz="2000" b="1" dirty="0" smtClean="0">
                <a:latin typeface="Batang" pitchFamily="18" charset="-127"/>
                <a:ea typeface="Batang" pitchFamily="18" charset="-127"/>
              </a:rPr>
              <a:t>Skillet</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System </a:t>
            </a:r>
            <a:r>
              <a:rPr lang="en-US" sz="2000" b="1" dirty="0">
                <a:latin typeface="Batang" pitchFamily="18" charset="-127"/>
                <a:ea typeface="Batang" pitchFamily="18" charset="-127"/>
              </a:rPr>
              <a:t>Of A </a:t>
            </a:r>
            <a:r>
              <a:rPr lang="en-US" sz="2000" b="1" dirty="0" smtClean="0">
                <a:latin typeface="Batang" pitchFamily="18" charset="-127"/>
                <a:ea typeface="Batang" pitchFamily="18" charset="-127"/>
              </a:rPr>
              <a:t>Down</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Sum 41</a:t>
            </a:r>
          </a:p>
          <a:p>
            <a:pPr>
              <a:buClrTx/>
              <a:buFont typeface="Wingdings" pitchFamily="2" charset="2"/>
              <a:buChar char="§"/>
            </a:pPr>
            <a:r>
              <a:rPr lang="en-US" sz="2000" b="1" dirty="0" smtClean="0">
                <a:latin typeface="Batang" pitchFamily="18" charset="-127"/>
                <a:ea typeface="Batang" pitchFamily="18" charset="-127"/>
              </a:rPr>
              <a:t>Simple Plan</a:t>
            </a:r>
          </a:p>
          <a:p>
            <a:pPr>
              <a:buClrTx/>
              <a:buFont typeface="Wingdings" pitchFamily="2" charset="2"/>
              <a:buChar char="§"/>
            </a:pPr>
            <a:r>
              <a:rPr lang="en-US" sz="2000" b="1" dirty="0" smtClean="0">
                <a:latin typeface="Batang" pitchFamily="18" charset="-127"/>
                <a:ea typeface="Batang" pitchFamily="18" charset="-127"/>
              </a:rPr>
              <a:t>Scorpions</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30 </a:t>
            </a:r>
            <a:r>
              <a:rPr lang="en-US" sz="2000" b="1" dirty="0">
                <a:latin typeface="Batang" pitchFamily="18" charset="-127"/>
                <a:ea typeface="Batang" pitchFamily="18" charset="-127"/>
              </a:rPr>
              <a:t>Seconds To </a:t>
            </a:r>
            <a:r>
              <a:rPr lang="en-US" sz="2000" b="1" dirty="0" smtClean="0">
                <a:latin typeface="Batang" pitchFamily="18" charset="-127"/>
                <a:ea typeface="Batang" pitchFamily="18" charset="-127"/>
              </a:rPr>
              <a:t>Mars</a:t>
            </a:r>
          </a:p>
          <a:p>
            <a:pPr>
              <a:buClrTx/>
              <a:buFont typeface="Wingdings" pitchFamily="2" charset="2"/>
              <a:buChar char="§"/>
            </a:pPr>
            <a:r>
              <a:rPr lang="en-US" sz="2000" b="1" dirty="0" smtClean="0">
                <a:latin typeface="Batang" pitchFamily="18" charset="-127"/>
                <a:ea typeface="Batang" pitchFamily="18" charset="-127"/>
              </a:rPr>
              <a:t>Three </a:t>
            </a:r>
            <a:r>
              <a:rPr lang="en-US" sz="2000" b="1" dirty="0">
                <a:latin typeface="Batang" pitchFamily="18" charset="-127"/>
                <a:ea typeface="Batang" pitchFamily="18" charset="-127"/>
              </a:rPr>
              <a:t>Days </a:t>
            </a:r>
            <a:r>
              <a:rPr lang="en-US" sz="2000" b="1" dirty="0" smtClean="0">
                <a:latin typeface="Batang" pitchFamily="18" charset="-127"/>
                <a:ea typeface="Batang" pitchFamily="18" charset="-127"/>
              </a:rPr>
              <a:t>Grace</a:t>
            </a:r>
            <a:endParaRPr lang="en-US" sz="2000" b="1" dirty="0">
              <a:latin typeface="Batang" pitchFamily="18" charset="-127"/>
              <a:ea typeface="Batang" pitchFamily="18" charset="-127"/>
            </a:endParaRPr>
          </a:p>
          <a:p>
            <a:pPr>
              <a:buClrTx/>
              <a:buFont typeface="Wingdings" pitchFamily="2" charset="2"/>
              <a:buChar char="§"/>
            </a:pPr>
            <a:r>
              <a:rPr lang="en-US" sz="2000" b="1" dirty="0" smtClean="0">
                <a:latin typeface="Batang" pitchFamily="18" charset="-127"/>
                <a:ea typeface="Batang" pitchFamily="18" charset="-127"/>
              </a:rPr>
              <a:t>Queen</a:t>
            </a:r>
            <a:endParaRPr lang="en-US" sz="2000" b="1" dirty="0">
              <a:latin typeface="Batang" pitchFamily="18" charset="-127"/>
              <a:ea typeface="Batang" pitchFamily="18" charset="-127"/>
            </a:endParaRPr>
          </a:p>
        </p:txBody>
      </p:sp>
      <p:sp>
        <p:nvSpPr>
          <p:cNvPr id="4" name="TextBox 3"/>
          <p:cNvSpPr txBox="1"/>
          <p:nvPr/>
        </p:nvSpPr>
        <p:spPr>
          <a:xfrm>
            <a:off x="14567" y="116632"/>
            <a:ext cx="6984776" cy="800219"/>
          </a:xfrm>
          <a:prstGeom prst="rect">
            <a:avLst/>
          </a:prstGeom>
          <a:noFill/>
        </p:spPr>
        <p:txBody>
          <a:bodyPr wrap="square" rtlCol="0">
            <a:spAutoFit/>
          </a:bodyPr>
          <a:lstStyle/>
          <a:p>
            <a:r>
              <a:rPr lang="en-US" sz="2800" b="1" u="sng" dirty="0" smtClean="0">
                <a:latin typeface="Batang" pitchFamily="18" charset="-127"/>
                <a:ea typeface="Batang" pitchFamily="18" charset="-127"/>
              </a:rPr>
              <a:t>The most famous rock representatives:</a:t>
            </a:r>
          </a:p>
          <a:p>
            <a:endParaRPr lang="ru-RU" dirty="0"/>
          </a:p>
        </p:txBody>
      </p:sp>
    </p:spTree>
    <p:extLst>
      <p:ext uri="{BB962C8B-B14F-4D97-AF65-F5344CB8AC3E}">
        <p14:creationId xmlns:p14="http://schemas.microsoft.com/office/powerpoint/2010/main" val="61437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408712"/>
          </a:xfrm>
        </p:spPr>
        <p:txBody>
          <a:bodyPr>
            <a:noAutofit/>
          </a:bodyPr>
          <a:lstStyle/>
          <a:p>
            <a:pPr marL="0" indent="0">
              <a:buNone/>
            </a:pPr>
            <a:r>
              <a:rPr lang="en-US" sz="2900" b="1" dirty="0" smtClean="0">
                <a:latin typeface="Batang" pitchFamily="18" charset="-127"/>
                <a:ea typeface="Batang" pitchFamily="18" charset="-127"/>
              </a:rPr>
              <a:t>Music is an art form whose medium is sound and silence. Its common elements are pitch (which governs melody and harmony), rhythm (and its associated concepts tempo, meter, and articulation), dynamics, and the sonic qualities of timbre and texture. </a:t>
            </a:r>
          </a:p>
          <a:p>
            <a:pPr marL="0" indent="0">
              <a:buNone/>
            </a:pPr>
            <a:r>
              <a:rPr lang="en-US" sz="2900" b="1" dirty="0" smtClean="0">
                <a:latin typeface="Batang" pitchFamily="18" charset="-127"/>
                <a:ea typeface="Batang" pitchFamily="18" charset="-127"/>
              </a:rPr>
              <a:t>The creation, performance, significance, and even the definition of music vary according to culture and social context. Music ranges from strictly organized compositions, through improvisational music to </a:t>
            </a:r>
            <a:r>
              <a:rPr lang="en-US" sz="2900" b="1" dirty="0" err="1" smtClean="0">
                <a:latin typeface="Batang" pitchFamily="18" charset="-127"/>
                <a:ea typeface="Batang" pitchFamily="18" charset="-127"/>
              </a:rPr>
              <a:t>aleatoric</a:t>
            </a:r>
            <a:r>
              <a:rPr lang="en-US" sz="2900" b="1" dirty="0" smtClean="0">
                <a:latin typeface="Batang" pitchFamily="18" charset="-127"/>
                <a:ea typeface="Batang" pitchFamily="18" charset="-127"/>
              </a:rPr>
              <a:t> forms. </a:t>
            </a:r>
          </a:p>
          <a:p>
            <a:pPr marL="0" indent="0">
              <a:buNone/>
            </a:pPr>
            <a:r>
              <a:rPr lang="en-US" sz="2900" b="1" dirty="0" smtClean="0">
                <a:latin typeface="Batang" pitchFamily="18" charset="-127"/>
                <a:ea typeface="Batang" pitchFamily="18" charset="-127"/>
              </a:rPr>
              <a:t>Music can be divided into genres and subgenres, although the dividing lines and relationships between music genres are often subtle.</a:t>
            </a:r>
            <a:endParaRPr lang="ru-RU" sz="2900" b="1" dirty="0">
              <a:latin typeface="Batang" pitchFamily="18" charset="-127"/>
              <a:ea typeface="Batang" pitchFamily="18" charset="-127"/>
            </a:endParaRPr>
          </a:p>
        </p:txBody>
      </p:sp>
    </p:spTree>
    <p:extLst>
      <p:ext uri="{BB962C8B-B14F-4D97-AF65-F5344CB8AC3E}">
        <p14:creationId xmlns:p14="http://schemas.microsoft.com/office/powerpoint/2010/main" val="1990767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658" y="8530"/>
            <a:ext cx="9126341" cy="6849469"/>
          </a:xfrm>
        </p:spPr>
        <p:txBody>
          <a:bodyPr>
            <a:normAutofit fontScale="85000" lnSpcReduction="10000"/>
          </a:bodyPr>
          <a:lstStyle/>
          <a:p>
            <a:pPr marL="45720" indent="0">
              <a:buNone/>
            </a:pPr>
            <a:r>
              <a:rPr lang="en-US" sz="2800" b="1" u="sng" dirty="0">
                <a:solidFill>
                  <a:srgbClr val="000000"/>
                </a:solidFill>
                <a:latin typeface="Batang" pitchFamily="18" charset="-127"/>
                <a:ea typeface="Batang" pitchFamily="18" charset="-127"/>
              </a:rPr>
              <a:t>The Beatles</a:t>
            </a:r>
            <a:endParaRPr lang="en-US" sz="2800" b="1" u="sng" dirty="0" smtClean="0">
              <a:solidFill>
                <a:srgbClr val="000000"/>
              </a:solidFill>
              <a:latin typeface="Batang" pitchFamily="18" charset="-127"/>
              <a:ea typeface="Batang" pitchFamily="18" charset="-127"/>
            </a:endParaRPr>
          </a:p>
          <a:p>
            <a:pPr marL="45720" indent="0">
              <a:buNone/>
            </a:pPr>
            <a:r>
              <a:rPr lang="en-US" sz="2500" b="1" dirty="0" smtClean="0">
                <a:solidFill>
                  <a:srgbClr val="000000"/>
                </a:solidFill>
                <a:latin typeface="Batang" pitchFamily="18" charset="-127"/>
                <a:ea typeface="Batang" pitchFamily="18" charset="-127"/>
              </a:rPr>
              <a:t>The </a:t>
            </a:r>
            <a:r>
              <a:rPr lang="en-US" sz="2500" b="1" dirty="0">
                <a:solidFill>
                  <a:srgbClr val="000000"/>
                </a:solidFill>
                <a:latin typeface="Batang" pitchFamily="18" charset="-127"/>
                <a:ea typeface="Batang" pitchFamily="18" charset="-127"/>
              </a:rPr>
              <a:t>Beatles were an English rock band formed in Liverpool in 1960. </a:t>
            </a:r>
            <a:r>
              <a:rPr lang="en-US" sz="2500" b="1" dirty="0">
                <a:latin typeface="Batang" pitchFamily="18" charset="-127"/>
                <a:ea typeface="Batang" pitchFamily="18" charset="-127"/>
              </a:rPr>
              <a:t> With John Lennon, Paul McCartney, George Harrison, and </a:t>
            </a:r>
            <a:r>
              <a:rPr lang="en-US" sz="2500" b="1" dirty="0" err="1">
                <a:latin typeface="Batang" pitchFamily="18" charset="-127"/>
                <a:ea typeface="Batang" pitchFamily="18" charset="-127"/>
              </a:rPr>
              <a:t>Ringo</a:t>
            </a:r>
            <a:r>
              <a:rPr lang="en-US" sz="2500" b="1" dirty="0">
                <a:latin typeface="Batang" pitchFamily="18" charset="-127"/>
                <a:ea typeface="Batang" pitchFamily="18" charset="-127"/>
              </a:rPr>
              <a:t> </a:t>
            </a:r>
            <a:r>
              <a:rPr lang="en-US" sz="2500" b="1" dirty="0" smtClean="0">
                <a:latin typeface="Batang" pitchFamily="18" charset="-127"/>
                <a:ea typeface="Batang" pitchFamily="18" charset="-127"/>
              </a:rPr>
              <a:t>Starr, t</a:t>
            </a:r>
            <a:r>
              <a:rPr lang="en-US" sz="2500" b="1" dirty="0" smtClean="0">
                <a:solidFill>
                  <a:srgbClr val="000000"/>
                </a:solidFill>
                <a:latin typeface="Batang" pitchFamily="18" charset="-127"/>
                <a:ea typeface="Batang" pitchFamily="18" charset="-127"/>
              </a:rPr>
              <a:t>hey </a:t>
            </a:r>
            <a:r>
              <a:rPr lang="en-US" sz="2500" b="1" dirty="0">
                <a:solidFill>
                  <a:srgbClr val="000000"/>
                </a:solidFill>
                <a:latin typeface="Batang" pitchFamily="18" charset="-127"/>
                <a:ea typeface="Batang" pitchFamily="18" charset="-127"/>
              </a:rPr>
              <a:t>became </a:t>
            </a:r>
            <a:r>
              <a:rPr lang="en-US" sz="2500" b="1" dirty="0" smtClean="0">
                <a:latin typeface="Batang" pitchFamily="18" charset="-127"/>
                <a:ea typeface="Batang" pitchFamily="18" charset="-127"/>
              </a:rPr>
              <a:t>widely </a:t>
            </a:r>
            <a:r>
              <a:rPr lang="en-US" sz="2500" b="1" dirty="0">
                <a:latin typeface="Batang" pitchFamily="18" charset="-127"/>
                <a:ea typeface="Batang" pitchFamily="18" charset="-127"/>
              </a:rPr>
              <a:t>regarded as the greatest and most influential act of the rock era. </a:t>
            </a:r>
          </a:p>
          <a:p>
            <a:pPr marL="45720" indent="0">
              <a:buNone/>
            </a:pPr>
            <a:r>
              <a:rPr lang="en-US" sz="2500" b="1" dirty="0">
                <a:latin typeface="Batang" pitchFamily="18" charset="-127"/>
                <a:ea typeface="Batang" pitchFamily="18" charset="-127"/>
              </a:rPr>
              <a:t>Starting in 1960, the Beatles built their reputation playing clubs in Liverpool and Hamburg over a three-year period. They gained popularity in the United Kingdom after their first hit, "Love Me Do", in late 1962.  From 1965 on, the Beatles produced what many critics consider their finest material, including the innovative and widely influential albums Rubber Soul (1965), Revolver (1966), </a:t>
            </a:r>
            <a:r>
              <a:rPr lang="en-US" sz="2500" b="1" dirty="0" err="1">
                <a:latin typeface="Batang" pitchFamily="18" charset="-127"/>
                <a:ea typeface="Batang" pitchFamily="18" charset="-127"/>
              </a:rPr>
              <a:t>Sgt</a:t>
            </a:r>
            <a:r>
              <a:rPr lang="en-US" sz="2500" b="1" dirty="0">
                <a:latin typeface="Batang" pitchFamily="18" charset="-127"/>
                <a:ea typeface="Batang" pitchFamily="18" charset="-127"/>
              </a:rPr>
              <a:t> Pepper's Lonely Hearts Club Band (1967), The Beatles (White Album) (1968), and Abbey Road (1969). After their break-up in 1970, they each enjoyed successful musical careers. Lennon was shot and killed in December 1980, and Harrison died of lung cancer in November 2001. McCartney and Starr, the remaining members, remain musically </a:t>
            </a:r>
            <a:r>
              <a:rPr lang="en-US" sz="2500" b="1" dirty="0" smtClean="0">
                <a:latin typeface="Batang" pitchFamily="18" charset="-127"/>
                <a:ea typeface="Batang" pitchFamily="18" charset="-127"/>
              </a:rPr>
              <a:t>active.</a:t>
            </a:r>
          </a:p>
          <a:p>
            <a:pPr marL="45720" indent="0">
              <a:buNone/>
            </a:pPr>
            <a:r>
              <a:rPr lang="en-US" sz="2500" b="1" dirty="0" smtClean="0">
                <a:latin typeface="Batang" pitchFamily="18" charset="-127"/>
                <a:ea typeface="Batang" pitchFamily="18" charset="-127"/>
              </a:rPr>
              <a:t>They </a:t>
            </a:r>
            <a:r>
              <a:rPr lang="en-US" sz="2500" b="1" dirty="0">
                <a:latin typeface="Batang" pitchFamily="18" charset="-127"/>
                <a:ea typeface="Batang" pitchFamily="18" charset="-127"/>
              </a:rPr>
              <a:t>have received ten Grammy Awards, an Academy Award for Best Original Score and fifteen Ivor </a:t>
            </a:r>
            <a:r>
              <a:rPr lang="en-US" sz="2500" b="1" dirty="0" err="1">
                <a:latin typeface="Batang" pitchFamily="18" charset="-127"/>
                <a:ea typeface="Batang" pitchFamily="18" charset="-127"/>
              </a:rPr>
              <a:t>Novello</a:t>
            </a:r>
            <a:r>
              <a:rPr lang="en-US" sz="2500" b="1" dirty="0">
                <a:latin typeface="Batang" pitchFamily="18" charset="-127"/>
                <a:ea typeface="Batang" pitchFamily="18" charset="-127"/>
              </a:rPr>
              <a:t> Awards. Collectively included in Time magazine's compilation of the 20th century's 100 most influential people, they are the best-selling band in history, with estimate sales of over 600 million records worldwide.</a:t>
            </a:r>
            <a:endParaRPr lang="ru-RU" sz="2500" b="1" u="sng" dirty="0">
              <a:latin typeface="Batang" pitchFamily="18" charset="-127"/>
              <a:ea typeface="Batang" pitchFamily="18" charset="-127"/>
            </a:endParaRPr>
          </a:p>
        </p:txBody>
      </p:sp>
    </p:spTree>
    <p:extLst>
      <p:ext uri="{BB962C8B-B14F-4D97-AF65-F5344CB8AC3E}">
        <p14:creationId xmlns:p14="http://schemas.microsoft.com/office/powerpoint/2010/main" val="1423018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808"/>
            <a:ext cx="9144000" cy="5358384"/>
          </a:xfrm>
          <a:prstGeom prst="rect">
            <a:avLst/>
          </a:prstGeom>
        </p:spPr>
      </p:pic>
    </p:spTree>
    <p:extLst>
      <p:ext uri="{BB962C8B-B14F-4D97-AF65-F5344CB8AC3E}">
        <p14:creationId xmlns:p14="http://schemas.microsoft.com/office/powerpoint/2010/main" val="35578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480720"/>
          </a:xfrm>
        </p:spPr>
        <p:txBody>
          <a:bodyPr>
            <a:normAutofit/>
          </a:bodyPr>
          <a:lstStyle/>
          <a:p>
            <a:pPr marL="45720" indent="0">
              <a:buNone/>
            </a:pPr>
            <a:r>
              <a:rPr lang="en-US" sz="2800" b="1" u="sng" dirty="0" smtClean="0">
                <a:latin typeface="Batang" pitchFamily="18" charset="-127"/>
                <a:ea typeface="Batang" pitchFamily="18" charset="-127"/>
              </a:rPr>
              <a:t>Jazz</a:t>
            </a:r>
          </a:p>
          <a:p>
            <a:pPr marL="45720" indent="0">
              <a:buNone/>
            </a:pPr>
            <a:r>
              <a:rPr lang="en-US" b="1" dirty="0" smtClean="0">
                <a:latin typeface="Batang" pitchFamily="18" charset="-127"/>
                <a:ea typeface="Batang" pitchFamily="18" charset="-127"/>
              </a:rPr>
              <a:t>Jazz </a:t>
            </a:r>
            <a:r>
              <a:rPr lang="en-US" b="1" dirty="0">
                <a:latin typeface="Batang" pitchFamily="18" charset="-127"/>
                <a:ea typeface="Batang" pitchFamily="18" charset="-127"/>
              </a:rPr>
              <a:t>is a music genre that originated at the beginning of the 20th century.</a:t>
            </a:r>
          </a:p>
          <a:p>
            <a:pPr marL="45720" indent="0">
              <a:buNone/>
            </a:pPr>
            <a:r>
              <a:rPr lang="en-US" b="1" dirty="0">
                <a:latin typeface="Batang" pitchFamily="18" charset="-127"/>
                <a:ea typeface="Batang" pitchFamily="18" charset="-127"/>
              </a:rPr>
              <a:t>As the music has developed and spread around the world it has, since its early American beginnings, drawn on many different national, regional and local musical cultures, giving rise to many distinctive styles</a:t>
            </a:r>
          </a:p>
          <a:p>
            <a:pPr marL="45720" indent="0">
              <a:buNone/>
            </a:pPr>
            <a:r>
              <a:rPr lang="en-US" b="1" dirty="0">
                <a:latin typeface="Batang" pitchFamily="18" charset="-127"/>
                <a:ea typeface="Batang" pitchFamily="18" charset="-127"/>
              </a:rPr>
              <a:t>Louis Armstrong, one of the most famous musicians in jazz, said to Bing Crosby on the latter's radio show, "Ah, swing, well, we used to call it syncopation, then they called it ragtime, then blues, then jazz. Now, it's swing. White folks - </a:t>
            </a:r>
            <a:r>
              <a:rPr lang="en-US" b="1" dirty="0" err="1">
                <a:latin typeface="Batang" pitchFamily="18" charset="-127"/>
                <a:ea typeface="Batang" pitchFamily="18" charset="-127"/>
              </a:rPr>
              <a:t>yo'all</a:t>
            </a:r>
            <a:r>
              <a:rPr lang="en-US" b="1" dirty="0">
                <a:latin typeface="Batang" pitchFamily="18" charset="-127"/>
                <a:ea typeface="Batang" pitchFamily="18" charset="-127"/>
              </a:rPr>
              <a:t> </a:t>
            </a:r>
            <a:r>
              <a:rPr lang="en-US" b="1" dirty="0" err="1">
                <a:latin typeface="Batang" pitchFamily="18" charset="-127"/>
                <a:ea typeface="Batang" pitchFamily="18" charset="-127"/>
              </a:rPr>
              <a:t>sho</a:t>
            </a:r>
            <a:r>
              <a:rPr lang="en-US" b="1" dirty="0">
                <a:latin typeface="Batang" pitchFamily="18" charset="-127"/>
                <a:ea typeface="Batang" pitchFamily="18" charset="-127"/>
              </a:rPr>
              <a:t> is a mess!"</a:t>
            </a:r>
          </a:p>
          <a:p>
            <a:pPr marL="45720" indent="0">
              <a:buNone/>
            </a:pPr>
            <a:r>
              <a:rPr lang="en-US" b="1" dirty="0">
                <a:latin typeface="Batang" pitchFamily="18" charset="-127"/>
                <a:ea typeface="Batang" pitchFamily="18" charset="-127"/>
              </a:rPr>
              <a:t>In a 1988 interview, trombonist J. J. Johnson said, "Jazz is restless. It won't stay put and it never will".</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82084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6624736"/>
          </a:xfrm>
        </p:spPr>
        <p:txBody>
          <a:bodyPr>
            <a:normAutofit fontScale="92500" lnSpcReduction="20000"/>
          </a:bodyPr>
          <a:lstStyle/>
          <a:p>
            <a:pPr marL="45720" indent="0">
              <a:buNone/>
            </a:pPr>
            <a:r>
              <a:rPr lang="en-US" sz="3000" b="1" u="sng" dirty="0" smtClean="0">
                <a:latin typeface="Batang" pitchFamily="18" charset="-127"/>
                <a:ea typeface="Batang" pitchFamily="18" charset="-127"/>
              </a:rPr>
              <a:t>Subgenres:</a:t>
            </a:r>
          </a:p>
          <a:p>
            <a:pPr>
              <a:buClrTx/>
              <a:buFont typeface="Arial" pitchFamily="34" charset="0"/>
              <a:buChar char="•"/>
            </a:pPr>
            <a:r>
              <a:rPr lang="en-US" b="1" dirty="0">
                <a:latin typeface="Batang" pitchFamily="18" charset="-127"/>
                <a:ea typeface="Batang" pitchFamily="18" charset="-127"/>
              </a:rPr>
              <a:t>Avant-garde jazz</a:t>
            </a:r>
          </a:p>
          <a:p>
            <a:pPr>
              <a:buClrTx/>
              <a:buFont typeface="Arial" pitchFamily="34" charset="0"/>
              <a:buChar char="•"/>
            </a:pPr>
            <a:r>
              <a:rPr lang="en-US" b="1" dirty="0">
                <a:latin typeface="Batang" pitchFamily="18" charset="-127"/>
                <a:ea typeface="Batang" pitchFamily="18" charset="-127"/>
              </a:rPr>
              <a:t>Bebop</a:t>
            </a:r>
          </a:p>
          <a:p>
            <a:pPr>
              <a:buClrTx/>
              <a:buFont typeface="Arial" pitchFamily="34" charset="0"/>
              <a:buChar char="•"/>
            </a:pPr>
            <a:r>
              <a:rPr lang="en-US" b="1" dirty="0">
                <a:latin typeface="Batang" pitchFamily="18" charset="-127"/>
                <a:ea typeface="Batang" pitchFamily="18" charset="-127"/>
              </a:rPr>
              <a:t>Big band</a:t>
            </a:r>
          </a:p>
          <a:p>
            <a:pPr>
              <a:buClrTx/>
              <a:buFont typeface="Arial" pitchFamily="34" charset="0"/>
              <a:buChar char="•"/>
            </a:pPr>
            <a:r>
              <a:rPr lang="en-US" b="1" dirty="0">
                <a:latin typeface="Batang" pitchFamily="18" charset="-127"/>
                <a:ea typeface="Batang" pitchFamily="18" charset="-127"/>
              </a:rPr>
              <a:t>Chamber jazz</a:t>
            </a:r>
          </a:p>
          <a:p>
            <a:pPr>
              <a:buClrTx/>
              <a:buFont typeface="Arial" pitchFamily="34" charset="0"/>
              <a:buChar char="•"/>
            </a:pPr>
            <a:r>
              <a:rPr lang="en-US" b="1" dirty="0">
                <a:latin typeface="Batang" pitchFamily="18" charset="-127"/>
                <a:ea typeface="Batang" pitchFamily="18" charset="-127"/>
              </a:rPr>
              <a:t>Cool jazz</a:t>
            </a:r>
          </a:p>
          <a:p>
            <a:pPr>
              <a:buClrTx/>
              <a:buFont typeface="Arial" pitchFamily="34" charset="0"/>
              <a:buChar char="•"/>
            </a:pPr>
            <a:r>
              <a:rPr lang="en-US" b="1" dirty="0">
                <a:latin typeface="Batang" pitchFamily="18" charset="-127"/>
                <a:ea typeface="Batang" pitchFamily="18" charset="-127"/>
              </a:rPr>
              <a:t>Free jazz</a:t>
            </a:r>
          </a:p>
          <a:p>
            <a:pPr>
              <a:buClrTx/>
              <a:buFont typeface="Arial" pitchFamily="34" charset="0"/>
              <a:buChar char="•"/>
            </a:pPr>
            <a:r>
              <a:rPr lang="en-US" b="1" dirty="0">
                <a:latin typeface="Batang" pitchFamily="18" charset="-127"/>
                <a:ea typeface="Batang" pitchFamily="18" charset="-127"/>
              </a:rPr>
              <a:t>Gypsy jazz</a:t>
            </a:r>
          </a:p>
          <a:p>
            <a:pPr>
              <a:buClrTx/>
              <a:buFont typeface="Arial" pitchFamily="34" charset="0"/>
              <a:buChar char="•"/>
            </a:pPr>
            <a:r>
              <a:rPr lang="en-US" b="1" dirty="0">
                <a:latin typeface="Batang" pitchFamily="18" charset="-127"/>
                <a:ea typeface="Batang" pitchFamily="18" charset="-127"/>
              </a:rPr>
              <a:t>Hard Bop</a:t>
            </a:r>
          </a:p>
          <a:p>
            <a:pPr>
              <a:buClrTx/>
              <a:buFont typeface="Arial" pitchFamily="34" charset="0"/>
              <a:buChar char="•"/>
            </a:pPr>
            <a:r>
              <a:rPr lang="en-US" b="1" dirty="0">
                <a:latin typeface="Batang" pitchFamily="18" charset="-127"/>
                <a:ea typeface="Batang" pitchFamily="18" charset="-127"/>
              </a:rPr>
              <a:t>Latin jazz</a:t>
            </a:r>
          </a:p>
          <a:p>
            <a:pPr>
              <a:buClrTx/>
              <a:buFont typeface="Arial" pitchFamily="34" charset="0"/>
              <a:buChar char="•"/>
            </a:pPr>
            <a:r>
              <a:rPr lang="en-US" b="1" dirty="0">
                <a:latin typeface="Batang" pitchFamily="18" charset="-127"/>
                <a:ea typeface="Batang" pitchFamily="18" charset="-127"/>
              </a:rPr>
              <a:t>Mainstream jazz</a:t>
            </a:r>
          </a:p>
          <a:p>
            <a:pPr>
              <a:buClrTx/>
              <a:buFont typeface="Arial" pitchFamily="34" charset="0"/>
              <a:buChar char="•"/>
            </a:pPr>
            <a:r>
              <a:rPr lang="en-US" b="1" dirty="0">
                <a:latin typeface="Batang" pitchFamily="18" charset="-127"/>
                <a:ea typeface="Batang" pitchFamily="18" charset="-127"/>
              </a:rPr>
              <a:t>M-Base</a:t>
            </a:r>
          </a:p>
          <a:p>
            <a:pPr>
              <a:buClrTx/>
              <a:buFont typeface="Arial" pitchFamily="34" charset="0"/>
              <a:buChar char="•"/>
            </a:pPr>
            <a:r>
              <a:rPr lang="en-US" b="1" dirty="0">
                <a:latin typeface="Batang" pitchFamily="18" charset="-127"/>
                <a:ea typeface="Batang" pitchFamily="18" charset="-127"/>
              </a:rPr>
              <a:t>Neo-bop</a:t>
            </a:r>
          </a:p>
          <a:p>
            <a:pPr>
              <a:buClrTx/>
              <a:buFont typeface="Arial" pitchFamily="34" charset="0"/>
              <a:buChar char="•"/>
            </a:pPr>
            <a:r>
              <a:rPr lang="en-US" b="1" dirty="0">
                <a:latin typeface="Batang" pitchFamily="18" charset="-127"/>
                <a:ea typeface="Batang" pitchFamily="18" charset="-127"/>
              </a:rPr>
              <a:t>Post-bop</a:t>
            </a:r>
          </a:p>
          <a:p>
            <a:pPr>
              <a:buClrTx/>
              <a:buFont typeface="Arial" pitchFamily="34" charset="0"/>
              <a:buChar char="•"/>
            </a:pPr>
            <a:r>
              <a:rPr lang="en-US" b="1" dirty="0">
                <a:latin typeface="Batang" pitchFamily="18" charset="-127"/>
                <a:ea typeface="Batang" pitchFamily="18" charset="-127"/>
              </a:rPr>
              <a:t>Soul jazz</a:t>
            </a:r>
          </a:p>
          <a:p>
            <a:pPr>
              <a:buClrTx/>
              <a:buFont typeface="Arial" pitchFamily="34" charset="0"/>
              <a:buChar char="•"/>
            </a:pPr>
            <a:r>
              <a:rPr lang="en-US" b="1" u="sng" dirty="0">
                <a:latin typeface="Batang" pitchFamily="18" charset="-127"/>
                <a:ea typeface="Batang" pitchFamily="18" charset="-127"/>
              </a:rPr>
              <a:t>Swing</a:t>
            </a:r>
            <a:endParaRPr lang="en-US" b="1" dirty="0">
              <a:latin typeface="Batang" pitchFamily="18" charset="-127"/>
              <a:ea typeface="Batang" pitchFamily="18" charset="-127"/>
            </a:endParaRPr>
          </a:p>
          <a:p>
            <a:pPr>
              <a:buClrTx/>
              <a:buFont typeface="Arial" pitchFamily="34" charset="0"/>
              <a:buChar char="•"/>
            </a:pPr>
            <a:r>
              <a:rPr lang="en-US" b="1" dirty="0">
                <a:latin typeface="Batang" pitchFamily="18" charset="-127"/>
                <a:ea typeface="Batang" pitchFamily="18" charset="-127"/>
              </a:rPr>
              <a:t>Third stream</a:t>
            </a:r>
          </a:p>
          <a:p>
            <a:pPr>
              <a:buClrTx/>
              <a:buFont typeface="Arial" pitchFamily="34" charset="0"/>
              <a:buChar char="•"/>
            </a:pPr>
            <a:r>
              <a:rPr lang="en-US" b="1" dirty="0">
                <a:latin typeface="Batang" pitchFamily="18" charset="-127"/>
                <a:ea typeface="Batang" pitchFamily="18" charset="-127"/>
              </a:rPr>
              <a:t>Traditional jazz</a:t>
            </a:r>
          </a:p>
          <a:p>
            <a:pPr>
              <a:buClrTx/>
              <a:buFont typeface="Arial" pitchFamily="34" charset="0"/>
              <a:buChar char="•"/>
            </a:pPr>
            <a:endParaRPr lang="ru-RU" dirty="0"/>
          </a:p>
        </p:txBody>
      </p:sp>
    </p:spTree>
    <p:extLst>
      <p:ext uri="{BB962C8B-B14F-4D97-AF65-F5344CB8AC3E}">
        <p14:creationId xmlns:p14="http://schemas.microsoft.com/office/powerpoint/2010/main" val="421971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8784976" cy="6408712"/>
          </a:xfrm>
        </p:spPr>
        <p:txBody>
          <a:bodyPr>
            <a:normAutofit/>
          </a:bodyPr>
          <a:lstStyle/>
          <a:p>
            <a:pPr marL="45720" indent="0">
              <a:buNone/>
            </a:pPr>
            <a:r>
              <a:rPr lang="en-US" sz="2800" b="1" u="sng" dirty="0">
                <a:latin typeface="Batang" pitchFamily="18" charset="-127"/>
                <a:ea typeface="Batang" pitchFamily="18" charset="-127"/>
              </a:rPr>
              <a:t>Louis Armstrong </a:t>
            </a:r>
            <a:endParaRPr lang="en-US" sz="2800" b="1" u="sng" dirty="0" smtClean="0">
              <a:latin typeface="Batang" pitchFamily="18" charset="-127"/>
              <a:ea typeface="Batang" pitchFamily="18" charset="-127"/>
            </a:endParaRPr>
          </a:p>
          <a:p>
            <a:pPr marL="45720" indent="0">
              <a:buNone/>
            </a:pPr>
            <a:r>
              <a:rPr lang="en-US" sz="2400" b="1" dirty="0" smtClean="0">
                <a:latin typeface="Batang" pitchFamily="18" charset="-127"/>
                <a:ea typeface="Batang" pitchFamily="18" charset="-127"/>
              </a:rPr>
              <a:t>Louis </a:t>
            </a:r>
            <a:r>
              <a:rPr lang="en-US" sz="2400" b="1" dirty="0">
                <a:latin typeface="Batang" pitchFamily="18" charset="-127"/>
                <a:ea typeface="Batang" pitchFamily="18" charset="-127"/>
              </a:rPr>
              <a:t>Armstrong (August 4, 1901 – July 6, 1971),nicknamed </a:t>
            </a:r>
            <a:r>
              <a:rPr lang="en-US" sz="2400" b="1" dirty="0" err="1">
                <a:latin typeface="Batang" pitchFamily="18" charset="-127"/>
                <a:ea typeface="Batang" pitchFamily="18" charset="-127"/>
              </a:rPr>
              <a:t>Satchmo</a:t>
            </a:r>
            <a:r>
              <a:rPr lang="en-US" sz="2400" b="1" dirty="0">
                <a:latin typeface="Batang" pitchFamily="18" charset="-127"/>
                <a:ea typeface="Batang" pitchFamily="18" charset="-127"/>
              </a:rPr>
              <a:t> or Pops, was an American jazz trumpeter and singer from New Orleans, Louisiana.</a:t>
            </a:r>
          </a:p>
          <a:p>
            <a:pPr marL="45720" indent="0">
              <a:buNone/>
            </a:pPr>
            <a:r>
              <a:rPr lang="en-US" sz="2400" b="1" dirty="0">
                <a:latin typeface="Batang" pitchFamily="18" charset="-127"/>
                <a:ea typeface="Batang" pitchFamily="18" charset="-127"/>
              </a:rPr>
              <a:t>Coming to prominence in the 1920s as an "inventive" cornet and trumpet player, Armstrong was a foundational influence in jazz, shifting the focus of the music from collective improvisation to solo performance. With his instantly-recognizable gravelly voice, Armstrong was also an influential singer, demonstrating great dexterity as an improviser, bending the lyrics and melody of a song for expressive </a:t>
            </a:r>
            <a:r>
              <a:rPr lang="en-US" sz="2400" b="1" dirty="0" smtClean="0">
                <a:latin typeface="Batang" pitchFamily="18" charset="-127"/>
                <a:ea typeface="Batang" pitchFamily="18" charset="-127"/>
              </a:rPr>
              <a:t>purposes.</a:t>
            </a:r>
          </a:p>
          <a:p>
            <a:pPr marL="45720" indent="0">
              <a:buNone/>
            </a:pP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173235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 y="255743"/>
            <a:ext cx="4938055" cy="626469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256" y="884926"/>
            <a:ext cx="4005064" cy="500633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438275"/>
            <a:ext cx="5867400" cy="3981450"/>
          </a:xfrm>
          <a:prstGeom prst="rect">
            <a:avLst/>
          </a:prstGeom>
        </p:spPr>
      </p:pic>
    </p:spTree>
    <p:extLst>
      <p:ext uri="{BB962C8B-B14F-4D97-AF65-F5344CB8AC3E}">
        <p14:creationId xmlns:p14="http://schemas.microsoft.com/office/powerpoint/2010/main" val="516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260648"/>
            <a:ext cx="8928992" cy="6480720"/>
          </a:xfrm>
        </p:spPr>
        <p:txBody>
          <a:bodyPr/>
          <a:lstStyle/>
          <a:p>
            <a:pPr marL="45720" indent="0">
              <a:buNone/>
            </a:pPr>
            <a:r>
              <a:rPr lang="en-US" sz="2800" b="1" u="sng" dirty="0" smtClean="0">
                <a:latin typeface="Batang" pitchFamily="18" charset="-127"/>
                <a:ea typeface="Batang" pitchFamily="18" charset="-127"/>
              </a:rPr>
              <a:t>Reggae</a:t>
            </a:r>
          </a:p>
          <a:p>
            <a:pPr marL="45720" indent="0">
              <a:buNone/>
            </a:pPr>
            <a:r>
              <a:rPr lang="en-US" sz="2400" b="1" dirty="0">
                <a:latin typeface="Batang" pitchFamily="18" charset="-127"/>
                <a:ea typeface="Batang" pitchFamily="18" charset="-127"/>
              </a:rPr>
              <a:t>Reggae is a music genre first developed in Jamaica in the late 1960s. While sometimes used in a broad sense to refer to most types of </a:t>
            </a:r>
            <a:r>
              <a:rPr lang="en-US" sz="2400" b="1" dirty="0" err="1">
                <a:latin typeface="Batang" pitchFamily="18" charset="-127"/>
                <a:ea typeface="Batang" pitchFamily="18" charset="-127"/>
              </a:rPr>
              <a:t>popularJamaican</a:t>
            </a:r>
            <a:r>
              <a:rPr lang="en-US" sz="2400" b="1" dirty="0">
                <a:latin typeface="Batang" pitchFamily="18" charset="-127"/>
                <a:ea typeface="Batang" pitchFamily="18" charset="-127"/>
              </a:rPr>
              <a:t> dance music, the term </a:t>
            </a:r>
            <a:r>
              <a:rPr lang="en-US" sz="2400" b="1" i="1" dirty="0">
                <a:latin typeface="Batang" pitchFamily="18" charset="-127"/>
                <a:ea typeface="Batang" pitchFamily="18" charset="-127"/>
              </a:rPr>
              <a:t>reggae</a:t>
            </a:r>
            <a:r>
              <a:rPr lang="en-US" sz="2400" b="1" dirty="0">
                <a:latin typeface="Batang" pitchFamily="18" charset="-127"/>
                <a:ea typeface="Batang" pitchFamily="18" charset="-127"/>
              </a:rPr>
              <a:t> more properly denotes a particular music style that evolved out of the earlier genres </a:t>
            </a:r>
            <a:r>
              <a:rPr lang="en-US" sz="2400" b="1" dirty="0" err="1">
                <a:latin typeface="Batang" pitchFamily="18" charset="-127"/>
                <a:ea typeface="Batang" pitchFamily="18" charset="-127"/>
              </a:rPr>
              <a:t>ska</a:t>
            </a:r>
            <a:r>
              <a:rPr lang="en-US" sz="2400" b="1" dirty="0">
                <a:latin typeface="Batang" pitchFamily="18" charset="-127"/>
                <a:ea typeface="Batang" pitchFamily="18" charset="-127"/>
              </a:rPr>
              <a:t> and </a:t>
            </a:r>
            <a:r>
              <a:rPr lang="en-US" sz="2400" b="1" u="sng" dirty="0" err="1">
                <a:latin typeface="Batang" pitchFamily="18" charset="-127"/>
                <a:ea typeface="Batang" pitchFamily="18" charset="-127"/>
              </a:rPr>
              <a:t>rocksteady</a:t>
            </a:r>
            <a:r>
              <a:rPr lang="en-US" sz="2400" b="1" dirty="0" smtClean="0">
                <a:latin typeface="Batang" pitchFamily="18" charset="-127"/>
                <a:ea typeface="Batang" pitchFamily="18" charset="-127"/>
              </a:rPr>
              <a:t>.</a:t>
            </a:r>
          </a:p>
          <a:p>
            <a:pPr marL="45720" indent="0">
              <a:buNone/>
            </a:pPr>
            <a:endParaRPr lang="en-US" sz="2400" b="1" dirty="0" smtClean="0">
              <a:latin typeface="Batang" pitchFamily="18" charset="-127"/>
              <a:ea typeface="Batang" pitchFamily="18" charset="-127"/>
            </a:endParaRPr>
          </a:p>
          <a:p>
            <a:pPr marL="45720" indent="0">
              <a:buNone/>
            </a:pPr>
            <a:r>
              <a:rPr lang="en-US" sz="2800" b="1" u="sng" dirty="0" smtClean="0">
                <a:latin typeface="Batang" pitchFamily="18" charset="-127"/>
                <a:ea typeface="Batang" pitchFamily="18" charset="-127"/>
              </a:rPr>
              <a:t>Subgenres:</a:t>
            </a:r>
          </a:p>
          <a:p>
            <a:pPr>
              <a:buClrTx/>
              <a:buFont typeface="Arial" pitchFamily="34" charset="0"/>
              <a:buChar char="•"/>
            </a:pPr>
            <a:r>
              <a:rPr lang="en-US" sz="2400" b="1" dirty="0">
                <a:latin typeface="Batang" pitchFamily="18" charset="-127"/>
                <a:ea typeface="Batang" pitchFamily="18" charset="-127"/>
              </a:rPr>
              <a:t>Roots reggae</a:t>
            </a:r>
          </a:p>
          <a:p>
            <a:pPr>
              <a:buClrTx/>
              <a:buFont typeface="Arial" pitchFamily="34" charset="0"/>
              <a:buChar char="•"/>
            </a:pPr>
            <a:r>
              <a:rPr lang="en-US" sz="2400" b="1" dirty="0">
                <a:latin typeface="Batang" pitchFamily="18" charset="-127"/>
                <a:ea typeface="Batang" pitchFamily="18" charset="-127"/>
              </a:rPr>
              <a:t>Lovers rock</a:t>
            </a:r>
          </a:p>
          <a:p>
            <a:pPr>
              <a:buClrTx/>
              <a:buFont typeface="Arial" pitchFamily="34" charset="0"/>
              <a:buChar char="•"/>
            </a:pPr>
            <a:r>
              <a:rPr lang="en-US" sz="2400" b="1" dirty="0">
                <a:latin typeface="Batang" pitchFamily="18" charset="-127"/>
                <a:ea typeface="Batang" pitchFamily="18" charset="-127"/>
              </a:rPr>
              <a:t>Reggae en </a:t>
            </a:r>
            <a:r>
              <a:rPr lang="en-US" sz="2400" b="1" dirty="0" err="1" smtClean="0">
                <a:latin typeface="Batang" pitchFamily="18" charset="-127"/>
                <a:ea typeface="Batang" pitchFamily="18" charset="-127"/>
              </a:rPr>
              <a:t>Español</a:t>
            </a:r>
            <a:endParaRPr lang="en-US" sz="2400" b="1" dirty="0" smtClean="0">
              <a:latin typeface="Batang" pitchFamily="18" charset="-127"/>
              <a:ea typeface="Batang" pitchFamily="18" charset="-127"/>
            </a:endParaRPr>
          </a:p>
          <a:p>
            <a:pPr marL="45720" indent="0">
              <a:buNone/>
            </a:pPr>
            <a:endParaRPr lang="en-US" dirty="0"/>
          </a:p>
          <a:p>
            <a:pPr marL="45720" indent="0">
              <a:buNone/>
            </a:pPr>
            <a:endParaRPr lang="ru-RU" dirty="0"/>
          </a:p>
        </p:txBody>
      </p:sp>
    </p:spTree>
    <p:extLst>
      <p:ext uri="{BB962C8B-B14F-4D97-AF65-F5344CB8AC3E}">
        <p14:creationId xmlns:p14="http://schemas.microsoft.com/office/powerpoint/2010/main" val="122772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6624736"/>
          </a:xfrm>
        </p:spPr>
        <p:txBody>
          <a:bodyPr>
            <a:normAutofit/>
          </a:bodyPr>
          <a:lstStyle/>
          <a:p>
            <a:pPr marL="45720" indent="0">
              <a:buNone/>
            </a:pPr>
            <a:r>
              <a:rPr lang="en-US" sz="2800" b="1" u="sng" dirty="0" smtClean="0">
                <a:latin typeface="Batang" pitchFamily="18" charset="-127"/>
                <a:ea typeface="Batang" pitchFamily="18" charset="-127"/>
              </a:rPr>
              <a:t>Bob Marley</a:t>
            </a:r>
          </a:p>
          <a:p>
            <a:pPr marL="45720" indent="0">
              <a:buNone/>
            </a:pPr>
            <a:r>
              <a:rPr lang="en-US" sz="2400" b="1" dirty="0">
                <a:latin typeface="Batang" pitchFamily="18" charset="-127"/>
                <a:ea typeface="Batang" pitchFamily="18" charset="-127"/>
              </a:rPr>
              <a:t>Robert </a:t>
            </a:r>
            <a:r>
              <a:rPr lang="en-US" sz="2400" b="1" dirty="0" err="1">
                <a:latin typeface="Batang" pitchFamily="18" charset="-127"/>
                <a:ea typeface="Batang" pitchFamily="18" charset="-127"/>
              </a:rPr>
              <a:t>Nesta</a:t>
            </a:r>
            <a:r>
              <a:rPr lang="en-US" sz="2400" b="1" dirty="0">
                <a:latin typeface="Batang" pitchFamily="18" charset="-127"/>
                <a:ea typeface="Batang" pitchFamily="18" charset="-127"/>
              </a:rPr>
              <a:t> Marley OM (6 February 1945 – 11 May 1981) was a Jamaican singer-songwriter who achieved international fame through a series of crossover reggae </a:t>
            </a:r>
            <a:r>
              <a:rPr lang="en-US" sz="2400" b="1" dirty="0" err="1">
                <a:latin typeface="Batang" pitchFamily="18" charset="-127"/>
                <a:ea typeface="Batang" pitchFamily="18" charset="-127"/>
              </a:rPr>
              <a:t>albums.Starting</a:t>
            </a:r>
            <a:r>
              <a:rPr lang="en-US" sz="2400" b="1" dirty="0">
                <a:latin typeface="Batang" pitchFamily="18" charset="-127"/>
                <a:ea typeface="Batang" pitchFamily="18" charset="-127"/>
              </a:rPr>
              <a:t> out in 1963 with the group the Wailers, he forged a distinctive songwriting and vocal style that would later resonate with audiences worldwide. The Wailers would go on to release some of the earliest reggae records with producer Lee Scratch </a:t>
            </a:r>
            <a:r>
              <a:rPr lang="en-US" sz="2400" b="1" dirty="0" err="1">
                <a:latin typeface="Batang" pitchFamily="18" charset="-127"/>
                <a:ea typeface="Batang" pitchFamily="18" charset="-127"/>
              </a:rPr>
              <a:t>Perry.After</a:t>
            </a:r>
            <a:r>
              <a:rPr lang="en-US" sz="2400" b="1" dirty="0">
                <a:latin typeface="Batang" pitchFamily="18" charset="-127"/>
                <a:ea typeface="Batang" pitchFamily="18" charset="-127"/>
              </a:rPr>
              <a:t> the Wailers disbanded in 1974, Marley pursued a solo career which culminated in the release of the album Exodus in 1977 which established his worldwide reputation. He was a committed Rastafarian who infused his music with a profound sense of spirituality.</a:t>
            </a:r>
            <a:endParaRPr lang="en-US" sz="2400" b="1" dirty="0" smtClean="0">
              <a:latin typeface="Batang" pitchFamily="18" charset="-127"/>
              <a:ea typeface="Batang" pitchFamily="18" charset="-127"/>
            </a:endParaRPr>
          </a:p>
          <a:p>
            <a:pPr marL="45720" indent="0">
              <a:buNone/>
            </a:pPr>
            <a:endParaRPr lang="ru-RU" dirty="0"/>
          </a:p>
        </p:txBody>
      </p:sp>
    </p:spTree>
    <p:extLst>
      <p:ext uri="{BB962C8B-B14F-4D97-AF65-F5344CB8AC3E}">
        <p14:creationId xmlns:p14="http://schemas.microsoft.com/office/powerpoint/2010/main" val="1288630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88640"/>
            <a:ext cx="4475073" cy="633670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635760"/>
            <a:ext cx="4572000" cy="3586480"/>
          </a:xfrm>
          <a:prstGeom prst="rect">
            <a:avLst/>
          </a:prstGeom>
        </p:spPr>
      </p:pic>
    </p:spTree>
    <p:extLst>
      <p:ext uri="{BB962C8B-B14F-4D97-AF65-F5344CB8AC3E}">
        <p14:creationId xmlns:p14="http://schemas.microsoft.com/office/powerpoint/2010/main" val="29244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712968" cy="6552728"/>
          </a:xfrm>
        </p:spPr>
        <p:txBody>
          <a:bodyPr>
            <a:normAutofit fontScale="92500" lnSpcReduction="10000"/>
          </a:bodyPr>
          <a:lstStyle/>
          <a:p>
            <a:pPr marL="45720" indent="0">
              <a:buNone/>
            </a:pPr>
            <a:r>
              <a:rPr lang="en-US" sz="2800" b="1" u="sng" dirty="0" smtClean="0">
                <a:latin typeface="Batang" pitchFamily="18" charset="-127"/>
                <a:ea typeface="Batang" pitchFamily="18" charset="-127"/>
              </a:rPr>
              <a:t>Blues</a:t>
            </a:r>
          </a:p>
          <a:p>
            <a:pPr marL="45720" indent="0">
              <a:buNone/>
            </a:pPr>
            <a:r>
              <a:rPr lang="en-US" sz="2400" b="1" dirty="0">
                <a:latin typeface="Batang" pitchFamily="18" charset="-127"/>
                <a:ea typeface="Batang" pitchFamily="18" charset="-127"/>
              </a:rPr>
              <a:t>Blues is the name given to both a musical form and a music genre that originated in African-American communities of primarily the "Deep South" of the United States around the end of the 19th century from spirituals, work songs, field hollers, shouts and chants, and rhymed simple narrative </a:t>
            </a:r>
            <a:r>
              <a:rPr lang="en-US" sz="2400" b="1" dirty="0" err="1">
                <a:latin typeface="Batang" pitchFamily="18" charset="-127"/>
                <a:ea typeface="Batang" pitchFamily="18" charset="-127"/>
              </a:rPr>
              <a:t>ballads.The</a:t>
            </a:r>
            <a:r>
              <a:rPr lang="en-US" sz="2400" b="1" dirty="0">
                <a:latin typeface="Batang" pitchFamily="18" charset="-127"/>
                <a:ea typeface="Batang" pitchFamily="18" charset="-127"/>
              </a:rPr>
              <a:t> blues form, ubiquitous in jazz, rhythm and blues, and rock and roll is characterized by specific chord progressions, of which the twelve-bar blues chord progression is the most common. </a:t>
            </a:r>
          </a:p>
          <a:p>
            <a:pPr marL="45720" indent="0">
              <a:buNone/>
            </a:pPr>
            <a:r>
              <a:rPr lang="en-US" sz="2400" b="1" dirty="0">
                <a:latin typeface="Batang" pitchFamily="18" charset="-127"/>
                <a:ea typeface="Batang" pitchFamily="18" charset="-127"/>
              </a:rPr>
              <a:t>The blues genre is based on the blues form but possesses other characteristics such as specific lyrics, bass lines, and instruments. Blues can be subdivided into several subgenres ranging from country to urban blues that were more or less popular during different periods of the 20th century. Best known are the Delta, Piedmont, Jump, and Chicago blues styles. World War II marked the transition from acoustic to electric blues and the progressive opening of blues music to a wider audience, especially white listeners. In the 1960s and 1970s, a hybrid form called blues-rock evolved.</a:t>
            </a:r>
            <a:endParaRPr lang="en-US" sz="2400" b="1" dirty="0" smtClean="0">
              <a:latin typeface="Batang" pitchFamily="18" charset="-127"/>
              <a:ea typeface="Batang" pitchFamily="18" charset="-127"/>
            </a:endParaRPr>
          </a:p>
          <a:p>
            <a:pPr marL="45720" indent="0">
              <a:buNone/>
            </a:pPr>
            <a:endParaRPr lang="en-US" b="1" dirty="0">
              <a:latin typeface="Batang" pitchFamily="18" charset="-127"/>
              <a:ea typeface="Batang" pitchFamily="18" charset="-127"/>
            </a:endParaRPr>
          </a:p>
          <a:p>
            <a:pPr marL="45720" indent="0">
              <a:buNone/>
            </a:pPr>
            <a:endParaRPr lang="ru-RU" dirty="0"/>
          </a:p>
        </p:txBody>
      </p:sp>
    </p:spTree>
    <p:extLst>
      <p:ext uri="{BB962C8B-B14F-4D97-AF65-F5344CB8AC3E}">
        <p14:creationId xmlns:p14="http://schemas.microsoft.com/office/powerpoint/2010/main" val="205331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9036496" cy="6552728"/>
          </a:xfrm>
        </p:spPr>
        <p:txBody>
          <a:bodyPr>
            <a:normAutofit/>
          </a:bodyPr>
          <a:lstStyle/>
          <a:p>
            <a:pPr marL="45720" indent="0">
              <a:buNone/>
            </a:pPr>
            <a:r>
              <a:rPr lang="en-US" sz="2800" b="1" dirty="0">
                <a:latin typeface="Batang" pitchFamily="18" charset="-127"/>
                <a:ea typeface="Batang" pitchFamily="18" charset="-127"/>
              </a:rPr>
              <a:t> Within the arts, music may be classified as a performing art, a fine art, and auditory art. It may also be divided among art music and folk music. There is also a strong connection between music and mathematics</a:t>
            </a:r>
            <a:r>
              <a:rPr lang="en-US" sz="2800" b="1" dirty="0" smtClean="0">
                <a:latin typeface="Batang" pitchFamily="18" charset="-127"/>
                <a:ea typeface="Batang" pitchFamily="18" charset="-127"/>
              </a:rPr>
              <a:t>. </a:t>
            </a:r>
            <a:r>
              <a:rPr lang="en-US" sz="2800" b="1" dirty="0">
                <a:latin typeface="Batang" pitchFamily="18" charset="-127"/>
                <a:ea typeface="Batang" pitchFamily="18" charset="-127"/>
              </a:rPr>
              <a:t>Music may be played and heard live, may be part of a dramatic work or film, or may be </a:t>
            </a:r>
            <a:r>
              <a:rPr lang="en-US" sz="2800" b="1" dirty="0" smtClean="0">
                <a:latin typeface="Batang" pitchFamily="18" charset="-127"/>
                <a:ea typeface="Batang" pitchFamily="18" charset="-127"/>
              </a:rPr>
              <a:t>recorded. To </a:t>
            </a:r>
            <a:r>
              <a:rPr lang="en-US" sz="2800" b="1" dirty="0">
                <a:latin typeface="Batang" pitchFamily="18" charset="-127"/>
                <a:ea typeface="Batang" pitchFamily="18" charset="-127"/>
              </a:rPr>
              <a:t>many people in many cultures, music is an important part of their way of life</a:t>
            </a:r>
            <a:r>
              <a:rPr lang="en-US" sz="2800" b="1" dirty="0" smtClean="0">
                <a:latin typeface="Batang" pitchFamily="18" charset="-127"/>
                <a:ea typeface="Batang" pitchFamily="18" charset="-127"/>
              </a:rPr>
              <a:t>.</a:t>
            </a:r>
          </a:p>
          <a:p>
            <a:pPr marL="45720" indent="0">
              <a:buNone/>
            </a:pPr>
            <a:r>
              <a:rPr lang="en-US" sz="2800" b="1" dirty="0">
                <a:latin typeface="Batang" pitchFamily="18" charset="-127"/>
                <a:ea typeface="Batang" pitchFamily="18" charset="-127"/>
              </a:rPr>
              <a:t> Common sayings such as "the harmony of the spheres" and "it is music to my ears" point to the notion that music is often ordered and pleasant to listen to. However, 20th-century composer John Cage thought that any sound can be music, saying, for example, "There is no noise, only sound."</a:t>
            </a:r>
            <a:endParaRPr lang="ru-RU" sz="2800" b="1" dirty="0">
              <a:latin typeface="Batang" pitchFamily="18" charset="-127"/>
              <a:ea typeface="Batang" pitchFamily="18" charset="-127"/>
            </a:endParaRPr>
          </a:p>
        </p:txBody>
      </p:sp>
    </p:spTree>
    <p:extLst>
      <p:ext uri="{BB962C8B-B14F-4D97-AF65-F5344CB8AC3E}">
        <p14:creationId xmlns:p14="http://schemas.microsoft.com/office/powerpoint/2010/main" val="3335701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6552728"/>
          </a:xfrm>
        </p:spPr>
        <p:txBody>
          <a:bodyPr>
            <a:normAutofit/>
          </a:bodyPr>
          <a:lstStyle/>
          <a:p>
            <a:pPr marL="45720" indent="0">
              <a:buNone/>
            </a:pPr>
            <a:r>
              <a:rPr lang="en-US" sz="2800" b="1" u="sng" dirty="0" smtClean="0">
                <a:latin typeface="Batang" pitchFamily="18" charset="-127"/>
                <a:ea typeface="Batang" pitchFamily="18" charset="-127"/>
              </a:rPr>
              <a:t>Eric </a:t>
            </a:r>
            <a:r>
              <a:rPr lang="en-US" sz="2800" b="1" u="sng" dirty="0">
                <a:latin typeface="Batang" pitchFamily="18" charset="-127"/>
                <a:ea typeface="Batang" pitchFamily="18" charset="-127"/>
              </a:rPr>
              <a:t>Clapton</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Eric </a:t>
            </a:r>
            <a:r>
              <a:rPr lang="en-US" b="1" dirty="0">
                <a:latin typeface="Batang" pitchFamily="18" charset="-127"/>
                <a:ea typeface="Batang" pitchFamily="18" charset="-127"/>
              </a:rPr>
              <a:t>Patrick Clapton,  (born 30 March 1945) is an English musician, singer and songwriter. </a:t>
            </a:r>
          </a:p>
          <a:p>
            <a:pPr marL="45720" indent="0">
              <a:buNone/>
            </a:pPr>
            <a:r>
              <a:rPr lang="en-US" b="1" dirty="0">
                <a:latin typeface="Batang" pitchFamily="18" charset="-127"/>
                <a:ea typeface="Batang" pitchFamily="18" charset="-127"/>
              </a:rPr>
              <a:t>In the mid-1960s, Clapton left the </a:t>
            </a:r>
            <a:r>
              <a:rPr lang="en-US" b="1" dirty="0" err="1">
                <a:latin typeface="Batang" pitchFamily="18" charset="-127"/>
                <a:ea typeface="Batang" pitchFamily="18" charset="-127"/>
              </a:rPr>
              <a:t>Yardbirds</a:t>
            </a:r>
            <a:r>
              <a:rPr lang="en-US" b="1" dirty="0">
                <a:latin typeface="Batang" pitchFamily="18" charset="-127"/>
                <a:ea typeface="Batang" pitchFamily="18" charset="-127"/>
              </a:rPr>
              <a:t> to play blues with John </a:t>
            </a:r>
            <a:r>
              <a:rPr lang="en-US" b="1" dirty="0" err="1">
                <a:latin typeface="Batang" pitchFamily="18" charset="-127"/>
                <a:ea typeface="Batang" pitchFamily="18" charset="-127"/>
              </a:rPr>
              <a:t>Mayall</a:t>
            </a:r>
            <a:r>
              <a:rPr lang="en-US" b="1" dirty="0">
                <a:latin typeface="Batang" pitchFamily="18" charset="-127"/>
                <a:ea typeface="Batang" pitchFamily="18" charset="-127"/>
              </a:rPr>
              <a:t> &amp; the </a:t>
            </a:r>
            <a:r>
              <a:rPr lang="en-US" b="1" dirty="0" err="1">
                <a:latin typeface="Batang" pitchFamily="18" charset="-127"/>
                <a:ea typeface="Batang" pitchFamily="18" charset="-127"/>
              </a:rPr>
              <a:t>Bluesbreakers</a:t>
            </a:r>
            <a:r>
              <a:rPr lang="en-US" b="1" dirty="0">
                <a:latin typeface="Batang" pitchFamily="18" charset="-127"/>
                <a:ea typeface="Batang" pitchFamily="18" charset="-127"/>
              </a:rPr>
              <a:t>. Immediately after leaving </a:t>
            </a:r>
            <a:r>
              <a:rPr lang="en-US" b="1" dirty="0" err="1">
                <a:latin typeface="Batang" pitchFamily="18" charset="-127"/>
                <a:ea typeface="Batang" pitchFamily="18" charset="-127"/>
              </a:rPr>
              <a:t>Mayall</a:t>
            </a:r>
            <a:r>
              <a:rPr lang="en-US" b="1" dirty="0">
                <a:latin typeface="Batang" pitchFamily="18" charset="-127"/>
                <a:ea typeface="Batang" pitchFamily="18" charset="-127"/>
              </a:rPr>
              <a:t>, Clapton joined Cream, a power trio with drummer Ginger Baker and bassist Jack Bruce in which Clapton played sustained blues improvisations and "arty, blues-based psychedelic pop." Two of his most popular recordings were "</a:t>
            </a:r>
            <a:r>
              <a:rPr lang="en-US" b="1" dirty="0" err="1">
                <a:latin typeface="Batang" pitchFamily="18" charset="-127"/>
                <a:ea typeface="Batang" pitchFamily="18" charset="-127"/>
              </a:rPr>
              <a:t>Layla</a:t>
            </a:r>
            <a:r>
              <a:rPr lang="en-US" b="1" dirty="0">
                <a:latin typeface="Batang" pitchFamily="18" charset="-127"/>
                <a:ea typeface="Batang" pitchFamily="18" charset="-127"/>
              </a:rPr>
              <a:t>", recorded by Derek and the Dominos, another band he formed, and Robert Johnson's "Crossroads", recorded by Cream. Following the death of his son </a:t>
            </a:r>
            <a:r>
              <a:rPr lang="en-US" b="1" dirty="0" err="1">
                <a:latin typeface="Batang" pitchFamily="18" charset="-127"/>
                <a:ea typeface="Batang" pitchFamily="18" charset="-127"/>
              </a:rPr>
              <a:t>Conor</a:t>
            </a:r>
            <a:r>
              <a:rPr lang="en-US" b="1" dirty="0">
                <a:latin typeface="Batang" pitchFamily="18" charset="-127"/>
                <a:ea typeface="Batang" pitchFamily="18" charset="-127"/>
              </a:rPr>
              <a:t> in 1991, Clapton's grief was expressed in the song "Tears in Heaven", which featured in his Unplugged album.</a:t>
            </a:r>
          </a:p>
          <a:p>
            <a:pPr marL="45720" indent="0">
              <a:buNone/>
            </a:pPr>
            <a:r>
              <a:rPr lang="en-US" b="1" dirty="0">
                <a:latin typeface="Batang" pitchFamily="18" charset="-127"/>
                <a:ea typeface="Batang" pitchFamily="18" charset="-127"/>
              </a:rPr>
              <a:t>Clapton has been the recipient of 17 Grammy Awards, and the Brit Award for Outstanding Contribution to Music. In 2004, he was awarded a CBE at Buckingham Palace for services to music.</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815698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2972"/>
            <a:ext cx="4359757" cy="648072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15" y="1390351"/>
            <a:ext cx="4045961" cy="404596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124744"/>
            <a:ext cx="4167907" cy="4167907"/>
          </a:xfrm>
          <a:prstGeom prst="rect">
            <a:avLst/>
          </a:prstGeom>
        </p:spPr>
      </p:pic>
    </p:spTree>
    <p:extLst>
      <p:ext uri="{BB962C8B-B14F-4D97-AF65-F5344CB8AC3E}">
        <p14:creationId xmlns:p14="http://schemas.microsoft.com/office/powerpoint/2010/main" val="9753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7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sz="quarter" idx="13"/>
          </p:nvPr>
        </p:nvSpPr>
        <p:spPr>
          <a:xfrm>
            <a:off x="179512" y="188640"/>
            <a:ext cx="8784976" cy="6552728"/>
          </a:xfrm>
        </p:spPr>
        <p:txBody>
          <a:bodyPr/>
          <a:lstStyle/>
          <a:p>
            <a:pPr marL="45720" indent="0">
              <a:buNone/>
            </a:pPr>
            <a:r>
              <a:rPr lang="en-US" sz="2800" b="1" u="sng" dirty="0">
                <a:latin typeface="Batang" pitchFamily="18" charset="-127"/>
                <a:ea typeface="Batang" pitchFamily="18" charset="-127"/>
              </a:rPr>
              <a:t>Funk</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Funk </a:t>
            </a:r>
            <a:r>
              <a:rPr lang="en-US" b="1" dirty="0">
                <a:latin typeface="Batang" pitchFamily="18" charset="-127"/>
                <a:ea typeface="Batang" pitchFamily="18" charset="-127"/>
              </a:rPr>
              <a:t>is a music genre that originated in the mid-late 1960s when African-American musicians created a rhythmic, danceable new form of music through a mixture of soul music, jazz, and R&amp;B. Funk de-emphasizes melody and harmony and brings a strong rhythmic groove of electric bass and drums to the foreground. Funk songs are often based on an extended vamp on a single chord, distinguishing it from R&amp;B and soul songs, which </a:t>
            </a:r>
            <a:r>
              <a:rPr lang="en-US" b="1" dirty="0" smtClean="0">
                <a:latin typeface="Batang" pitchFamily="18" charset="-127"/>
                <a:ea typeface="Batang" pitchFamily="18" charset="-127"/>
              </a:rPr>
              <a:t>are </a:t>
            </a:r>
            <a:r>
              <a:rPr lang="en-US" b="1" dirty="0">
                <a:latin typeface="Batang" pitchFamily="18" charset="-127"/>
                <a:ea typeface="Batang" pitchFamily="18" charset="-127"/>
              </a:rPr>
              <a:t>built on chord progressions</a:t>
            </a:r>
            <a:r>
              <a:rPr lang="en-US" b="1" dirty="0" smtClean="0">
                <a:latin typeface="Batang" pitchFamily="18" charset="-127"/>
                <a:ea typeface="Batang" pitchFamily="18" charset="-127"/>
              </a:rPr>
              <a:t>.</a:t>
            </a:r>
          </a:p>
          <a:p>
            <a:pPr marL="45720" indent="0">
              <a:buNone/>
            </a:pPr>
            <a:endParaRPr lang="en-US" b="1" dirty="0" smtClean="0">
              <a:latin typeface="Batang" pitchFamily="18" charset="-127"/>
              <a:ea typeface="Batang" pitchFamily="18" charset="-127"/>
            </a:endParaRPr>
          </a:p>
          <a:p>
            <a:pPr marL="45720" indent="0">
              <a:buNone/>
            </a:pPr>
            <a:r>
              <a:rPr lang="en-US" b="1" u="sng" dirty="0" smtClean="0">
                <a:latin typeface="Batang" pitchFamily="18" charset="-127"/>
                <a:ea typeface="Batang" pitchFamily="18" charset="-127"/>
              </a:rPr>
              <a:t>Subgenres:</a:t>
            </a:r>
          </a:p>
          <a:p>
            <a:pPr>
              <a:buClrTx/>
              <a:buFont typeface="Arial" pitchFamily="34" charset="0"/>
              <a:buChar char="•"/>
            </a:pPr>
            <a:r>
              <a:rPr lang="pl-PL" dirty="0" smtClean="0"/>
              <a:t>Go-go</a:t>
            </a:r>
            <a:endParaRPr lang="en-US" dirty="0"/>
          </a:p>
          <a:p>
            <a:pPr>
              <a:buClrTx/>
              <a:buFont typeface="Arial" pitchFamily="34" charset="0"/>
              <a:buChar char="•"/>
            </a:pPr>
            <a:r>
              <a:rPr lang="pl-PL" dirty="0" smtClean="0"/>
              <a:t>P-Funk</a:t>
            </a:r>
            <a:endParaRPr lang="en-US" dirty="0"/>
          </a:p>
          <a:p>
            <a:pPr>
              <a:buClrTx/>
              <a:buFont typeface="Arial" pitchFamily="34" charset="0"/>
              <a:buChar char="•"/>
            </a:pPr>
            <a:r>
              <a:rPr lang="pl-PL" dirty="0" smtClean="0"/>
              <a:t>Deep fun</a:t>
            </a:r>
            <a:r>
              <a:rPr lang="en-US" dirty="0" smtClean="0"/>
              <a:t>k</a:t>
            </a:r>
            <a:endParaRPr lang="en-US" dirty="0"/>
          </a:p>
          <a:p>
            <a:pPr>
              <a:buClrTx/>
              <a:buFont typeface="Arial" pitchFamily="34" charset="0"/>
              <a:buChar char="•"/>
            </a:pPr>
            <a:r>
              <a:rPr lang="pl-PL" dirty="0" smtClean="0"/>
              <a:t>Nu-funk</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3702384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6624736"/>
          </a:xfrm>
        </p:spPr>
        <p:txBody>
          <a:bodyPr>
            <a:normAutofit/>
          </a:bodyPr>
          <a:lstStyle/>
          <a:p>
            <a:pPr marL="45720" indent="0">
              <a:buNone/>
            </a:pPr>
            <a:r>
              <a:rPr lang="en-US" sz="2800" b="1" u="sng" dirty="0">
                <a:latin typeface="Batang" pitchFamily="18" charset="-127"/>
                <a:ea typeface="Batang" pitchFamily="18" charset="-127"/>
              </a:rPr>
              <a:t>Country music</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Country </a:t>
            </a:r>
            <a:r>
              <a:rPr lang="en-US" b="1" dirty="0">
                <a:latin typeface="Batang" pitchFamily="18" charset="-127"/>
                <a:ea typeface="Batang" pitchFamily="18" charset="-127"/>
              </a:rPr>
              <a:t>music is a genre of American popular music that originated in the rural regions of the Southern United States in the 1920s. It takes its roots from the southeastern genre of American folk music and Western music. Country music often consists of ballads and dance tunes with generally simple forms and harmonies accompanied by mostly string instruments such as banjos, electric and acoustic guitars, fiddles, and harmonicas.</a:t>
            </a:r>
          </a:p>
          <a:p>
            <a:pPr marL="45720" indent="0">
              <a:buNone/>
            </a:pPr>
            <a:r>
              <a:rPr lang="en-US" b="1" dirty="0">
                <a:latin typeface="Batang" pitchFamily="18" charset="-127"/>
                <a:ea typeface="Batang" pitchFamily="18" charset="-127"/>
              </a:rPr>
              <a:t>The term country music gained popularity in the 1940s in preference to the earlier term hillbilly music; it came to encompass Western music, which evolved parallel to hillbilly music from similar roots, in the mid-20th century. The term country music is used today to describe many styles and subgenres. In 2009 country music was the most listened to rush hour radio genre during the evening commute, and second most popular in the morning commute in the United States.</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1363552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12968" cy="6480720"/>
          </a:xfrm>
        </p:spPr>
        <p:txBody>
          <a:bodyPr/>
          <a:lstStyle/>
          <a:p>
            <a:pPr marL="45720" indent="0">
              <a:buNone/>
            </a:pPr>
            <a:r>
              <a:rPr lang="en-US" dirty="0" smtClean="0"/>
              <a:t>Subgenres:</a:t>
            </a:r>
          </a:p>
          <a:p>
            <a:pPr>
              <a:buClrTx/>
              <a:buFont typeface="Arial" pitchFamily="34" charset="0"/>
              <a:buChar char="•"/>
            </a:pPr>
            <a:r>
              <a:rPr lang="en-US" dirty="0"/>
              <a:t>Bakersfield </a:t>
            </a:r>
            <a:r>
              <a:rPr lang="en-US" dirty="0" smtClean="0"/>
              <a:t>sound</a:t>
            </a:r>
          </a:p>
          <a:p>
            <a:pPr>
              <a:buClrTx/>
              <a:buFont typeface="Arial" pitchFamily="34" charset="0"/>
              <a:buChar char="•"/>
            </a:pPr>
            <a:r>
              <a:rPr lang="en-US" dirty="0" smtClean="0"/>
              <a:t>Close harmony</a:t>
            </a:r>
          </a:p>
          <a:p>
            <a:pPr>
              <a:buClrTx/>
              <a:buFont typeface="Arial" pitchFamily="34" charset="0"/>
              <a:buChar char="•"/>
            </a:pPr>
            <a:r>
              <a:rPr lang="en-US" dirty="0"/>
              <a:t> </a:t>
            </a:r>
            <a:r>
              <a:rPr lang="en-US" dirty="0" smtClean="0"/>
              <a:t>Honky </a:t>
            </a:r>
            <a:r>
              <a:rPr lang="en-US" dirty="0" err="1" smtClean="0"/>
              <a:t>tonk</a:t>
            </a:r>
            <a:endParaRPr lang="en-US" dirty="0" smtClean="0"/>
          </a:p>
          <a:p>
            <a:pPr>
              <a:buClrTx/>
              <a:buFont typeface="Arial" pitchFamily="34" charset="0"/>
              <a:buChar char="•"/>
            </a:pPr>
            <a:r>
              <a:rPr lang="en-US" dirty="0" smtClean="0"/>
              <a:t>Jug band</a:t>
            </a:r>
          </a:p>
          <a:p>
            <a:pPr>
              <a:buClrTx/>
              <a:buFont typeface="Arial" pitchFamily="34" charset="0"/>
              <a:buChar char="•"/>
            </a:pPr>
            <a:r>
              <a:rPr lang="en-US" dirty="0" smtClean="0"/>
              <a:t>Lubbock sound</a:t>
            </a:r>
            <a:r>
              <a:rPr lang="en-US" dirty="0"/>
              <a:t> </a:t>
            </a:r>
            <a:endParaRPr lang="en-US" dirty="0" smtClean="0"/>
          </a:p>
          <a:p>
            <a:pPr>
              <a:buClrTx/>
              <a:buFont typeface="Arial" pitchFamily="34" charset="0"/>
              <a:buChar char="•"/>
            </a:pPr>
            <a:r>
              <a:rPr lang="en-US" dirty="0" smtClean="0"/>
              <a:t>Nashville sound</a:t>
            </a:r>
          </a:p>
          <a:p>
            <a:pPr>
              <a:buClrTx/>
              <a:buFont typeface="Arial" pitchFamily="34" charset="0"/>
              <a:buChar char="•"/>
            </a:pPr>
            <a:r>
              <a:rPr lang="en-US" dirty="0" err="1" smtClean="0"/>
              <a:t>Neotraditional</a:t>
            </a:r>
            <a:r>
              <a:rPr lang="en-US" dirty="0" smtClean="0"/>
              <a:t> country</a:t>
            </a:r>
          </a:p>
          <a:p>
            <a:pPr>
              <a:buClrTx/>
              <a:buFont typeface="Arial" pitchFamily="34" charset="0"/>
              <a:buChar char="•"/>
            </a:pPr>
            <a:r>
              <a:rPr lang="en-US" dirty="0" smtClean="0"/>
              <a:t>Outlaw country</a:t>
            </a:r>
          </a:p>
          <a:p>
            <a:pPr>
              <a:buClrTx/>
              <a:buFont typeface="Arial" pitchFamily="34" charset="0"/>
              <a:buChar char="•"/>
            </a:pPr>
            <a:r>
              <a:rPr lang="en-US" dirty="0" smtClean="0"/>
              <a:t>Red Dirt</a:t>
            </a:r>
          </a:p>
          <a:p>
            <a:pPr>
              <a:buClrTx/>
              <a:buFont typeface="Arial" pitchFamily="34" charset="0"/>
              <a:buChar char="•"/>
            </a:pPr>
            <a:r>
              <a:rPr lang="en-US" dirty="0" smtClean="0"/>
              <a:t>Western swing</a:t>
            </a:r>
          </a:p>
          <a:p>
            <a:pPr>
              <a:buClrTx/>
              <a:buFont typeface="Arial" pitchFamily="34" charset="0"/>
              <a:buChar char="•"/>
            </a:pPr>
            <a:r>
              <a:rPr lang="en-US" dirty="0" smtClean="0"/>
              <a:t>Texas </a:t>
            </a:r>
            <a:r>
              <a:rPr lang="en-US" dirty="0"/>
              <a:t>country</a:t>
            </a:r>
            <a:endParaRPr lang="en-US" dirty="0" smtClean="0"/>
          </a:p>
          <a:p>
            <a:pPr>
              <a:buFont typeface="Arial" pitchFamily="34" charset="0"/>
              <a:buChar char="•"/>
            </a:pPr>
            <a:endParaRPr lang="en-US" dirty="0" smtClean="0"/>
          </a:p>
          <a:p>
            <a:pPr marL="45720" indent="0">
              <a:buNone/>
            </a:pPr>
            <a:endParaRPr lang="ru-RU" dirty="0"/>
          </a:p>
        </p:txBody>
      </p:sp>
    </p:spTree>
    <p:extLst>
      <p:ext uri="{BB962C8B-B14F-4D97-AF65-F5344CB8AC3E}">
        <p14:creationId xmlns:p14="http://schemas.microsoft.com/office/powerpoint/2010/main" val="928402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552728"/>
          </a:xfrm>
        </p:spPr>
        <p:txBody>
          <a:bodyPr/>
          <a:lstStyle/>
          <a:p>
            <a:pPr marL="45720" indent="0">
              <a:buNone/>
            </a:pPr>
            <a:r>
              <a:rPr lang="en-US" sz="2800" b="1" u="sng" dirty="0">
                <a:latin typeface="Batang" pitchFamily="18" charset="-127"/>
                <a:ea typeface="Batang" pitchFamily="18" charset="-127"/>
              </a:rPr>
              <a:t>Vernon Dalhart</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Vernon </a:t>
            </a:r>
            <a:r>
              <a:rPr lang="en-US" b="1" dirty="0">
                <a:latin typeface="Batang" pitchFamily="18" charset="-127"/>
                <a:ea typeface="Batang" pitchFamily="18" charset="-127"/>
              </a:rPr>
              <a:t>Dalhart (April 6, 1883 – September 14, 1948</a:t>
            </a:r>
            <a:r>
              <a:rPr lang="en-US" b="1" dirty="0" smtClean="0">
                <a:latin typeface="Batang" pitchFamily="18" charset="-127"/>
                <a:ea typeface="Batang" pitchFamily="18" charset="-127"/>
              </a:rPr>
              <a:t>),born </a:t>
            </a:r>
            <a:r>
              <a:rPr lang="en-US" b="1" dirty="0">
                <a:latin typeface="Batang" pitchFamily="18" charset="-127"/>
                <a:ea typeface="Batang" pitchFamily="18" charset="-127"/>
              </a:rPr>
              <a:t>Marion Try Slaughter, was a popular American singer and songwriter of the early decades of the 20th century. He is a major influence in the field of country music</a:t>
            </a:r>
            <a:r>
              <a:rPr lang="en-US" b="1" dirty="0" smtClean="0">
                <a:latin typeface="Batang" pitchFamily="18" charset="-127"/>
                <a:ea typeface="Batang" pitchFamily="18" charset="-127"/>
              </a:rPr>
              <a:t>. Dalhart </a:t>
            </a:r>
            <a:r>
              <a:rPr lang="en-US" b="1" dirty="0">
                <a:latin typeface="Batang" pitchFamily="18" charset="-127"/>
                <a:ea typeface="Batang" pitchFamily="18" charset="-127"/>
              </a:rPr>
              <a:t>was born in Jefferson, Texas. He took his stage name from two towns, Vernon and Dalhart in Texas, between which he punched cattle in the </a:t>
            </a:r>
            <a:r>
              <a:rPr lang="en-US" b="1" dirty="0" smtClean="0">
                <a:latin typeface="Batang" pitchFamily="18" charset="-127"/>
                <a:ea typeface="Batang" pitchFamily="18" charset="-127"/>
              </a:rPr>
              <a:t>1890s.</a:t>
            </a:r>
          </a:p>
          <a:p>
            <a:pPr marL="45720" indent="0">
              <a:buNone/>
            </a:pPr>
            <a:r>
              <a:rPr lang="en-US" b="1" dirty="0">
                <a:latin typeface="Batang" pitchFamily="18" charset="-127"/>
                <a:ea typeface="Batang" pitchFamily="18" charset="-127"/>
              </a:rPr>
              <a:t> From 1916 until 1923, using numerous pseudonyms, he made over 400 recordings of light classical music and early dance band vocals for various record labels. He was already an established singer when he made his first country music recordings which cemented his place in music history.</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970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Vernon Dalhart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8640"/>
            <a:ext cx="50405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10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480720"/>
          </a:xfrm>
        </p:spPr>
        <p:txBody>
          <a:bodyPr>
            <a:normAutofit lnSpcReduction="10000"/>
          </a:bodyPr>
          <a:lstStyle/>
          <a:p>
            <a:pPr marL="45720" indent="0">
              <a:buNone/>
            </a:pPr>
            <a:r>
              <a:rPr lang="en-US" sz="2800" b="1" u="sng" dirty="0">
                <a:latin typeface="Batang" pitchFamily="18" charset="-127"/>
                <a:ea typeface="Batang" pitchFamily="18" charset="-127"/>
              </a:rPr>
              <a:t>Pop music</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Pop </a:t>
            </a:r>
            <a:r>
              <a:rPr lang="en-US" b="1" dirty="0">
                <a:latin typeface="Batang" pitchFamily="18" charset="-127"/>
                <a:ea typeface="Batang" pitchFamily="18" charset="-127"/>
              </a:rPr>
              <a:t>music is a genre of popular music which originated in its modern form in the 1950s, deriving from rock and roll. The terms "popular music" and "pop music" are often used interchangeably, even though the former is a description of music which is popular.</a:t>
            </a:r>
          </a:p>
          <a:p>
            <a:pPr marL="45720" indent="0">
              <a:buNone/>
            </a:pPr>
            <a:r>
              <a:rPr lang="en-US" b="1" dirty="0">
                <a:latin typeface="Batang" pitchFamily="18" charset="-127"/>
                <a:ea typeface="Batang" pitchFamily="18" charset="-127"/>
              </a:rPr>
              <a:t>As a genre, pop music is very eclectic, often borrowing elements from other styles including urban, dance, rock, Latin and country; nonetheless, there are core elements which define pop. Such include generally short-to-medium length songs, written in a basic format (often the verse-chorus structure), as well as the common employment of repeated choruses, melodic tunes, and catchy hooks.</a:t>
            </a:r>
          </a:p>
          <a:p>
            <a:pPr marL="45720" indent="0">
              <a:buNone/>
            </a:pPr>
            <a:r>
              <a:rPr lang="en-US" b="1" dirty="0">
                <a:latin typeface="Batang" pitchFamily="18" charset="-127"/>
                <a:ea typeface="Batang" pitchFamily="18" charset="-127"/>
              </a:rPr>
              <a:t>So-called "pure pop" music, such as power pop, features all these elements, using electric guitars, drums and bass for instrumentation; in the case of such music, the main goal is usually that of being pleasurable to listen to, rather than having much artistic depth.</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3180014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480720"/>
          </a:xfrm>
        </p:spPr>
        <p:txBody>
          <a:bodyPr>
            <a:normAutofit lnSpcReduction="10000"/>
          </a:bodyPr>
          <a:lstStyle/>
          <a:p>
            <a:pPr marL="45720" indent="0">
              <a:buNone/>
            </a:pPr>
            <a:r>
              <a:rPr lang="en-US" sz="2800" b="1" u="sng" dirty="0">
                <a:latin typeface="Batang" pitchFamily="18" charset="-127"/>
                <a:ea typeface="Batang" pitchFamily="18" charset="-127"/>
              </a:rPr>
              <a:t>Michael </a:t>
            </a:r>
            <a:r>
              <a:rPr lang="en-US" sz="2800" b="1" u="sng" dirty="0" smtClean="0">
                <a:latin typeface="Batang" pitchFamily="18" charset="-127"/>
                <a:ea typeface="Batang" pitchFamily="18" charset="-127"/>
              </a:rPr>
              <a:t>Jackson</a:t>
            </a:r>
          </a:p>
          <a:p>
            <a:pPr marL="45720" indent="0">
              <a:buNone/>
            </a:pPr>
            <a:r>
              <a:rPr lang="en-US" b="1" dirty="0">
                <a:latin typeface="Batang" pitchFamily="18" charset="-127"/>
                <a:ea typeface="Batang" pitchFamily="18" charset="-127"/>
              </a:rPr>
              <a:t>Michael Joseph Jackson (August 29, 1958 – June 25, 2009) was an American recording artist, actor, producer, dancer, businessman, and philanthropist. Often referred to by the honorific nickname "The King of Pop". The eighth child of the Jackson family, he debuted on the professional music scene along with his brothers as a member of The Jackson 5 in 1964, and began his solo career in 1971. In the early 1980s, Jackson became a dominant figure in popular music. The music videos for his songs, including those of "Beat It", "Billie Jean", and "Thriller", were credited with breaking down racial barriers and with transforming the medium into an art form and promotional tool. Through stage and video performances, Jackson popularized a number of complicated dance techniques, such as the robot and the moonwalk, to which he gave the name. Jackson constantly traveled the world attending events honoring his humanitarianism and the 2000 Guinness Book of Records recognized him for supporting 39 charities.</a:t>
            </a:r>
          </a:p>
          <a:p>
            <a:pPr marL="45720" indent="0">
              <a:buNone/>
            </a:pPr>
            <a:r>
              <a:rPr lang="en-US" b="1" dirty="0">
                <a:latin typeface="Batang" pitchFamily="18" charset="-127"/>
                <a:ea typeface="Batang" pitchFamily="18" charset="-127"/>
              </a:rPr>
              <a:t>Jackson died of acute </a:t>
            </a:r>
            <a:r>
              <a:rPr lang="en-US" b="1" dirty="0" err="1">
                <a:latin typeface="Batang" pitchFamily="18" charset="-127"/>
                <a:ea typeface="Batang" pitchFamily="18" charset="-127"/>
              </a:rPr>
              <a:t>propofol</a:t>
            </a:r>
            <a:r>
              <a:rPr lang="en-US" b="1" dirty="0">
                <a:latin typeface="Batang" pitchFamily="18" charset="-127"/>
                <a:ea typeface="Batang" pitchFamily="18" charset="-127"/>
              </a:rPr>
              <a:t> and benzodiazepine intoxication on June 25, 2009, after suffering from cardiac arrest. </a:t>
            </a:r>
            <a:endParaRPr lang="en-US" b="1" dirty="0" smtClean="0">
              <a:latin typeface="Batang" pitchFamily="18" charset="-127"/>
              <a:ea typeface="Batang" pitchFamily="18" charset="-127"/>
            </a:endParaRPr>
          </a:p>
          <a:p>
            <a:pPr marL="45720" indent="0">
              <a:buNone/>
            </a:pPr>
            <a:endParaRPr lang="en-US" sz="2800" u="sng" dirty="0">
              <a:latin typeface="Batang" pitchFamily="18" charset="-127"/>
              <a:ea typeface="Batang" pitchFamily="18" charset="-127"/>
            </a:endParaRPr>
          </a:p>
        </p:txBody>
      </p:sp>
    </p:spTree>
    <p:extLst>
      <p:ext uri="{BB962C8B-B14F-4D97-AF65-F5344CB8AC3E}">
        <p14:creationId xmlns:p14="http://schemas.microsoft.com/office/powerpoint/2010/main" val="3476488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24744"/>
            <a:ext cx="3411096" cy="420476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6955"/>
            <a:ext cx="4313786" cy="6581031"/>
          </a:xfrm>
          <a:prstGeom prst="rect">
            <a:avLst/>
          </a:prstGeom>
        </p:spPr>
      </p:pic>
    </p:spTree>
    <p:extLst>
      <p:ext uri="{BB962C8B-B14F-4D97-AF65-F5344CB8AC3E}">
        <p14:creationId xmlns:p14="http://schemas.microsoft.com/office/powerpoint/2010/main" val="3277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6624736"/>
          </a:xfrm>
        </p:spPr>
        <p:txBody>
          <a:bodyPr>
            <a:normAutofit lnSpcReduction="10000"/>
          </a:bodyPr>
          <a:lstStyle/>
          <a:p>
            <a:pPr marL="45720" indent="0">
              <a:buNone/>
            </a:pPr>
            <a:r>
              <a:rPr lang="en-US" sz="3600" b="1" u="sng" dirty="0" smtClean="0">
                <a:latin typeface="Batang" pitchFamily="18" charset="-127"/>
                <a:ea typeface="Batang" pitchFamily="18" charset="-127"/>
              </a:rPr>
              <a:t>History:</a:t>
            </a:r>
          </a:p>
          <a:p>
            <a:pPr>
              <a:buClrTx/>
              <a:buFont typeface="Arial" pitchFamily="34" charset="0"/>
              <a:buChar char="•"/>
            </a:pPr>
            <a:r>
              <a:rPr lang="en-US" sz="2600" b="1" dirty="0">
                <a:latin typeface="Batang" pitchFamily="18" charset="-127"/>
                <a:ea typeface="Batang" pitchFamily="18" charset="-127"/>
              </a:rPr>
              <a:t>Prehistoric eras</a:t>
            </a:r>
          </a:p>
          <a:p>
            <a:pPr>
              <a:buClrTx/>
              <a:buFont typeface="Arial" pitchFamily="34" charset="0"/>
              <a:buChar char="•"/>
            </a:pPr>
            <a:r>
              <a:rPr lang="en-US" sz="2600" b="1" dirty="0">
                <a:latin typeface="Batang" pitchFamily="18" charset="-127"/>
                <a:ea typeface="Batang" pitchFamily="18" charset="-127"/>
              </a:rPr>
              <a:t>Ancient Egypt</a:t>
            </a:r>
          </a:p>
          <a:p>
            <a:pPr>
              <a:buClrTx/>
              <a:buFont typeface="Arial" pitchFamily="34" charset="0"/>
              <a:buChar char="•"/>
            </a:pPr>
            <a:r>
              <a:rPr lang="en-US" sz="2600" b="1" dirty="0">
                <a:latin typeface="Batang" pitchFamily="18" charset="-127"/>
                <a:ea typeface="Batang" pitchFamily="18" charset="-127"/>
              </a:rPr>
              <a:t>Asian cultures</a:t>
            </a:r>
          </a:p>
          <a:p>
            <a:pPr>
              <a:buClrTx/>
              <a:buFont typeface="Arial" pitchFamily="34" charset="0"/>
              <a:buChar char="•"/>
            </a:pPr>
            <a:r>
              <a:rPr lang="en-US" sz="2600" b="1" dirty="0">
                <a:latin typeface="Batang" pitchFamily="18" charset="-127"/>
                <a:ea typeface="Batang" pitchFamily="18" charset="-127"/>
              </a:rPr>
              <a:t>References in the Bible</a:t>
            </a:r>
          </a:p>
          <a:p>
            <a:pPr>
              <a:buClrTx/>
              <a:buFont typeface="Arial" pitchFamily="34" charset="0"/>
              <a:buChar char="•"/>
            </a:pPr>
            <a:r>
              <a:rPr lang="en-US" sz="2600" b="1" dirty="0">
                <a:latin typeface="Batang" pitchFamily="18" charset="-127"/>
                <a:ea typeface="Batang" pitchFamily="18" charset="-127"/>
              </a:rPr>
              <a:t>Antiquity</a:t>
            </a:r>
          </a:p>
          <a:p>
            <a:pPr>
              <a:buClrTx/>
              <a:buFont typeface="Arial" pitchFamily="34" charset="0"/>
              <a:buChar char="•"/>
            </a:pPr>
            <a:r>
              <a:rPr lang="en-US" sz="2600" b="1" dirty="0">
                <a:latin typeface="Batang" pitchFamily="18" charset="-127"/>
                <a:ea typeface="Batang" pitchFamily="18" charset="-127"/>
              </a:rPr>
              <a:t>Ancient Greece</a:t>
            </a:r>
          </a:p>
          <a:p>
            <a:pPr>
              <a:buClrTx/>
              <a:buFont typeface="Arial" pitchFamily="34" charset="0"/>
              <a:buChar char="•"/>
            </a:pPr>
            <a:r>
              <a:rPr lang="en-US" sz="2600" b="1" dirty="0">
                <a:latin typeface="Batang" pitchFamily="18" charset="-127"/>
                <a:ea typeface="Batang" pitchFamily="18" charset="-127"/>
              </a:rPr>
              <a:t>The Middle Ages</a:t>
            </a:r>
          </a:p>
          <a:p>
            <a:pPr>
              <a:buClrTx/>
              <a:buFont typeface="Arial" pitchFamily="34" charset="0"/>
              <a:buChar char="•"/>
            </a:pPr>
            <a:r>
              <a:rPr lang="en-US" sz="2600" b="1" dirty="0">
                <a:latin typeface="Batang" pitchFamily="18" charset="-127"/>
                <a:ea typeface="Batang" pitchFamily="18" charset="-127"/>
              </a:rPr>
              <a:t>The Renaissance</a:t>
            </a:r>
          </a:p>
          <a:p>
            <a:pPr>
              <a:buClrTx/>
              <a:buFont typeface="Arial" pitchFamily="34" charset="0"/>
              <a:buChar char="•"/>
            </a:pPr>
            <a:r>
              <a:rPr lang="en-US" sz="2600" b="1" dirty="0">
                <a:latin typeface="Batang" pitchFamily="18" charset="-127"/>
                <a:ea typeface="Batang" pitchFamily="18" charset="-127"/>
              </a:rPr>
              <a:t>The Baroque</a:t>
            </a:r>
          </a:p>
          <a:p>
            <a:pPr>
              <a:buClrTx/>
              <a:buFont typeface="Arial" pitchFamily="34" charset="0"/>
              <a:buChar char="•"/>
            </a:pPr>
            <a:r>
              <a:rPr lang="en-US" sz="2600" b="1" dirty="0">
                <a:latin typeface="Batang" pitchFamily="18" charset="-127"/>
                <a:ea typeface="Batang" pitchFamily="18" charset="-127"/>
              </a:rPr>
              <a:t>Classicism</a:t>
            </a:r>
          </a:p>
          <a:p>
            <a:pPr>
              <a:buClrTx/>
              <a:buFont typeface="Arial" pitchFamily="34" charset="0"/>
              <a:buChar char="•"/>
            </a:pPr>
            <a:r>
              <a:rPr lang="en-US" sz="2600" b="1" dirty="0" smtClean="0">
                <a:latin typeface="Batang" pitchFamily="18" charset="-127"/>
                <a:ea typeface="Batang" pitchFamily="18" charset="-127"/>
              </a:rPr>
              <a:t>Romanticism</a:t>
            </a:r>
          </a:p>
          <a:p>
            <a:pPr>
              <a:buClrTx/>
              <a:buFont typeface="Arial" pitchFamily="34" charset="0"/>
              <a:buChar char="•"/>
            </a:pPr>
            <a:r>
              <a:rPr lang="en-US" sz="2600" b="1" dirty="0">
                <a:latin typeface="Batang" pitchFamily="18" charset="-127"/>
                <a:ea typeface="Batang" pitchFamily="18" charset="-127"/>
              </a:rPr>
              <a:t>20th- and 21st-century </a:t>
            </a:r>
            <a:r>
              <a:rPr lang="en-US" sz="2600" b="1" dirty="0" smtClean="0">
                <a:latin typeface="Batang" pitchFamily="18" charset="-127"/>
                <a:ea typeface="Batang" pitchFamily="18" charset="-127"/>
              </a:rPr>
              <a:t>music</a:t>
            </a:r>
            <a:endParaRPr lang="en-US" sz="2400" b="1" dirty="0">
              <a:latin typeface="Batang" pitchFamily="18" charset="-127"/>
              <a:ea typeface="Batang" pitchFamily="18" charset="-127"/>
            </a:endParaRPr>
          </a:p>
          <a:p>
            <a:pPr>
              <a:buClrTx/>
              <a:buFont typeface="Arial" pitchFamily="34" charset="0"/>
              <a:buChar char="•"/>
            </a:pPr>
            <a:endParaRPr lang="ru-RU" sz="2800" b="1" dirty="0">
              <a:latin typeface="Batang" pitchFamily="18" charset="-127"/>
              <a:ea typeface="Batang" pitchFamily="18" charset="-127"/>
            </a:endParaRPr>
          </a:p>
        </p:txBody>
      </p:sp>
    </p:spTree>
    <p:extLst>
      <p:ext uri="{BB962C8B-B14F-4D97-AF65-F5344CB8AC3E}">
        <p14:creationId xmlns:p14="http://schemas.microsoft.com/office/powerpoint/2010/main" val="2133771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624736"/>
          </a:xfrm>
        </p:spPr>
        <p:txBody>
          <a:bodyPr>
            <a:normAutofit/>
          </a:bodyPr>
          <a:lstStyle/>
          <a:p>
            <a:pPr marL="45720" indent="0">
              <a:buNone/>
            </a:pPr>
            <a:r>
              <a:rPr lang="en-US" sz="2800" b="1" u="sng" dirty="0">
                <a:latin typeface="Batang" pitchFamily="18" charset="-127"/>
                <a:ea typeface="Batang" pitchFamily="18" charset="-127"/>
              </a:rPr>
              <a:t>Electronic music</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Electronic </a:t>
            </a:r>
            <a:r>
              <a:rPr lang="en-US" b="1" dirty="0">
                <a:latin typeface="Batang" pitchFamily="18" charset="-127"/>
                <a:ea typeface="Batang" pitchFamily="18" charset="-127"/>
              </a:rPr>
              <a:t>music is music that employs electronic musical instruments and electronic music technology in its production, an electronic musician being a musician who composed and/or performs such music. In general a distinction can be made between sound produced using electromechanical means and that produced using electronic technology</a:t>
            </a:r>
            <a:r>
              <a:rPr lang="en-US" b="1" dirty="0" smtClean="0">
                <a:latin typeface="Batang" pitchFamily="18" charset="-127"/>
                <a:ea typeface="Batang" pitchFamily="18" charset="-127"/>
              </a:rPr>
              <a:t>. Examples </a:t>
            </a:r>
            <a:r>
              <a:rPr lang="en-US" b="1" dirty="0">
                <a:latin typeface="Batang" pitchFamily="18" charset="-127"/>
                <a:ea typeface="Batang" pitchFamily="18" charset="-127"/>
              </a:rPr>
              <a:t>of electromechanical sound producing devices include the </a:t>
            </a:r>
            <a:r>
              <a:rPr lang="en-US" b="1" dirty="0" err="1">
                <a:latin typeface="Batang" pitchFamily="18" charset="-127"/>
                <a:ea typeface="Batang" pitchFamily="18" charset="-127"/>
              </a:rPr>
              <a:t>telharmonium</a:t>
            </a:r>
            <a:r>
              <a:rPr lang="en-US" b="1" dirty="0">
                <a:latin typeface="Batang" pitchFamily="18" charset="-127"/>
                <a:ea typeface="Batang" pitchFamily="18" charset="-127"/>
              </a:rPr>
              <a:t>, Hammond organ, and the electric guitar. Purely electronic sound production can be achieved using devices such as the Theremin, sound synthesizer, and computer.</a:t>
            </a:r>
          </a:p>
          <a:p>
            <a:pPr marL="45720" indent="0">
              <a:buNone/>
            </a:pPr>
            <a:r>
              <a:rPr lang="en-US" b="1" dirty="0">
                <a:latin typeface="Batang" pitchFamily="18" charset="-127"/>
                <a:ea typeface="Batang" pitchFamily="18" charset="-127"/>
              </a:rPr>
              <a:t>Electronic music was once associated almost exclusively with Western art music but from the late 1960s on the availability of affordable music technology meant that music produced using electronic means became increasingly common in the popular domain. Today electronic music includes many varieties and ranges from experimental art music to popular forms such as electronic dance music.</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3833312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964488" cy="6480720"/>
          </a:xfrm>
        </p:spPr>
        <p:txBody>
          <a:bodyPr>
            <a:normAutofit lnSpcReduction="10000"/>
          </a:bodyPr>
          <a:lstStyle/>
          <a:p>
            <a:pPr marL="45720" indent="0">
              <a:buNone/>
            </a:pPr>
            <a:r>
              <a:rPr lang="en-US" sz="2800" b="1" u="sng" dirty="0">
                <a:latin typeface="Batang" pitchFamily="18" charset="-127"/>
                <a:ea typeface="Batang" pitchFamily="18" charset="-127"/>
              </a:rPr>
              <a:t>Classical music</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Classical </a:t>
            </a:r>
            <a:r>
              <a:rPr lang="en-US" b="1" dirty="0">
                <a:latin typeface="Batang" pitchFamily="18" charset="-127"/>
                <a:ea typeface="Batang" pitchFamily="18" charset="-127"/>
              </a:rPr>
              <a:t>music is art music produced or rooted in the traditions of Western music. It encompasses a broad period from roughly the 11th century to the present day. The central norms of this tradition became codified between 1550 and 1900, which is known as the common practice period.</a:t>
            </a:r>
          </a:p>
          <a:p>
            <a:pPr marL="45720" indent="0">
              <a:buNone/>
            </a:pPr>
            <a:r>
              <a:rPr lang="en-US" b="1" dirty="0">
                <a:latin typeface="Batang" pitchFamily="18" charset="-127"/>
                <a:ea typeface="Batang" pitchFamily="18" charset="-127"/>
              </a:rPr>
              <a:t>European music is largely distinguished from many other </a:t>
            </a:r>
            <a:r>
              <a:rPr lang="en-US" b="1" dirty="0" smtClean="0">
                <a:latin typeface="Batang" pitchFamily="18" charset="-127"/>
                <a:ea typeface="Batang" pitchFamily="18" charset="-127"/>
              </a:rPr>
              <a:t>non-European </a:t>
            </a:r>
            <a:r>
              <a:rPr lang="en-US" b="1" dirty="0">
                <a:latin typeface="Batang" pitchFamily="18" charset="-127"/>
                <a:ea typeface="Batang" pitchFamily="18" charset="-127"/>
              </a:rPr>
              <a:t>and popular musical forms by its system of staff notation, in use since about the 16th century. Western staff notation is used by composers to prescribe to the performer the pitch, speed, meter, individual rhythms and exact execution of a piece of music. This leaves less room for practices such as improvisation and ad libitum ornamentation, which are frequently heard in non-European art music and in popular music.</a:t>
            </a:r>
          </a:p>
          <a:p>
            <a:pPr marL="45720" indent="0">
              <a:buNone/>
            </a:pPr>
            <a:r>
              <a:rPr lang="en-US" b="1" dirty="0">
                <a:latin typeface="Batang" pitchFamily="18" charset="-127"/>
                <a:ea typeface="Batang" pitchFamily="18" charset="-127"/>
              </a:rPr>
              <a:t>The term "classical music" did not appear until the early 19th century, in an attempt to distinctly "canonize" the period from Johann Sebastian Bach to Beethoven as a golden age. The earliest reference to "classical music" recorded by the Oxford English Dictionary is from about 1836.</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755930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12968" cy="3600400"/>
          </a:xfrm>
        </p:spPr>
        <p:txBody>
          <a:bodyPr>
            <a:normAutofit/>
          </a:bodyPr>
          <a:lstStyle/>
          <a:p>
            <a:pPr marL="45720" indent="0">
              <a:buNone/>
            </a:pPr>
            <a:r>
              <a:rPr lang="en-US" sz="2800" b="1" u="sng" dirty="0">
                <a:latin typeface="Batang" pitchFamily="18" charset="-127"/>
                <a:ea typeface="Batang" pitchFamily="18" charset="-127"/>
              </a:rPr>
              <a:t>Drum </a:t>
            </a:r>
            <a:r>
              <a:rPr lang="en-US" sz="2800" b="1" u="sng" dirty="0" smtClean="0">
                <a:latin typeface="Batang" pitchFamily="18" charset="-127"/>
                <a:ea typeface="Batang" pitchFamily="18" charset="-127"/>
              </a:rPr>
              <a:t>&amp; </a:t>
            </a:r>
            <a:r>
              <a:rPr lang="en-US" sz="2800" b="1" u="sng" dirty="0">
                <a:latin typeface="Batang" pitchFamily="18" charset="-127"/>
                <a:ea typeface="Batang" pitchFamily="18" charset="-127"/>
              </a:rPr>
              <a:t>bass</a:t>
            </a:r>
            <a:endParaRPr lang="en-US" sz="2800" b="1" u="sng" dirty="0" smtClean="0">
              <a:latin typeface="Batang" pitchFamily="18" charset="-127"/>
              <a:ea typeface="Batang" pitchFamily="18" charset="-127"/>
            </a:endParaRPr>
          </a:p>
          <a:p>
            <a:pPr marL="45720" indent="0">
              <a:buNone/>
            </a:pPr>
            <a:r>
              <a:rPr lang="en-US" sz="2400" b="1" dirty="0" smtClean="0">
                <a:latin typeface="Batang" pitchFamily="18" charset="-127"/>
                <a:ea typeface="Batang" pitchFamily="18" charset="-127"/>
              </a:rPr>
              <a:t>Drum </a:t>
            </a:r>
            <a:r>
              <a:rPr lang="en-US" sz="2400" b="1" dirty="0">
                <a:latin typeface="Batang" pitchFamily="18" charset="-127"/>
                <a:ea typeface="Batang" pitchFamily="18" charset="-127"/>
              </a:rPr>
              <a:t>and bass  is a type of electronic music which emerged in England in the mid-1990s. The genre is characterized by fast </a:t>
            </a:r>
            <a:r>
              <a:rPr lang="en-US" sz="2400" b="1" dirty="0" err="1">
                <a:latin typeface="Batang" pitchFamily="18" charset="-127"/>
                <a:ea typeface="Batang" pitchFamily="18" charset="-127"/>
              </a:rPr>
              <a:t>breakbeats</a:t>
            </a:r>
            <a:r>
              <a:rPr lang="en-US" sz="2400" b="1" dirty="0">
                <a:latin typeface="Batang" pitchFamily="18" charset="-127"/>
                <a:ea typeface="Batang" pitchFamily="18" charset="-127"/>
              </a:rPr>
              <a:t> (typically between 160–180 beats per minute</a:t>
            </a:r>
            <a:r>
              <a:rPr lang="en-US" sz="2400" b="1" dirty="0" smtClean="0">
                <a:latin typeface="Batang" pitchFamily="18" charset="-127"/>
                <a:ea typeface="Batang" pitchFamily="18" charset="-127"/>
              </a:rPr>
              <a:t>; occasional </a:t>
            </a:r>
            <a:r>
              <a:rPr lang="en-US" sz="2400" b="1" dirty="0">
                <a:latin typeface="Batang" pitchFamily="18" charset="-127"/>
                <a:ea typeface="Batang" pitchFamily="18" charset="-127"/>
              </a:rPr>
              <a:t>variation is noted in older compositions[citation needed]) with heavy bass and sub-bass lines.</a:t>
            </a:r>
            <a:endParaRPr lang="ru-RU" sz="2400" b="1" dirty="0">
              <a:latin typeface="Batang" pitchFamily="18" charset="-127"/>
              <a:ea typeface="Batang" pitchFamily="18" charset="-127"/>
            </a:endParaRPr>
          </a:p>
        </p:txBody>
      </p:sp>
    </p:spTree>
    <p:extLst>
      <p:ext uri="{BB962C8B-B14F-4D97-AF65-F5344CB8AC3E}">
        <p14:creationId xmlns:p14="http://schemas.microsoft.com/office/powerpoint/2010/main" val="2062018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6624736"/>
          </a:xfrm>
        </p:spPr>
        <p:txBody>
          <a:bodyPr/>
          <a:lstStyle/>
          <a:p>
            <a:pPr marL="45720" indent="0">
              <a:buNone/>
            </a:pPr>
            <a:r>
              <a:rPr lang="en-US" sz="2800" b="1" u="sng" dirty="0" err="1">
                <a:latin typeface="Batang" pitchFamily="18" charset="-127"/>
                <a:ea typeface="Batang" pitchFamily="18" charset="-127"/>
              </a:rPr>
              <a:t>Dubstep</a:t>
            </a:r>
            <a:endParaRPr lang="en-US" sz="2800" b="1" u="sng" dirty="0" smtClean="0">
              <a:latin typeface="Batang" pitchFamily="18" charset="-127"/>
              <a:ea typeface="Batang" pitchFamily="18" charset="-127"/>
            </a:endParaRPr>
          </a:p>
          <a:p>
            <a:pPr marL="45720" indent="0">
              <a:buNone/>
            </a:pPr>
            <a:r>
              <a:rPr lang="en-US" sz="2300" b="1" dirty="0" err="1" smtClean="0">
                <a:latin typeface="Batang" pitchFamily="18" charset="-127"/>
                <a:ea typeface="Batang" pitchFamily="18" charset="-127"/>
              </a:rPr>
              <a:t>Dubstep</a:t>
            </a:r>
            <a:r>
              <a:rPr lang="en-US" sz="2300" b="1" dirty="0" smtClean="0">
                <a:latin typeface="Batang" pitchFamily="18" charset="-127"/>
                <a:ea typeface="Batang" pitchFamily="18" charset="-127"/>
              </a:rPr>
              <a:t> </a:t>
            </a:r>
            <a:r>
              <a:rPr lang="en-US" sz="2300" b="1" dirty="0">
                <a:latin typeface="Batang" pitchFamily="18" charset="-127"/>
                <a:ea typeface="Batang" pitchFamily="18" charset="-127"/>
              </a:rPr>
              <a:t>is a genre of electronic dance music that originated in South London, England. It emerged in the late 1990s  In the UK the origins of the genre can be traced back to the growth of the Jamaican sound system party scene in the early 1980s. The music generally features syncopated drum and percussion patterns with bass lines that contain prominent sub bass </a:t>
            </a:r>
            <a:r>
              <a:rPr lang="en-US" sz="2300" b="1" dirty="0" smtClean="0">
                <a:latin typeface="Batang" pitchFamily="18" charset="-127"/>
                <a:ea typeface="Batang" pitchFamily="18" charset="-127"/>
              </a:rPr>
              <a:t>frequencies.</a:t>
            </a:r>
          </a:p>
          <a:p>
            <a:pPr marL="45720" indent="0">
              <a:buNone/>
            </a:pPr>
            <a:r>
              <a:rPr lang="en-US" sz="2300" b="1" dirty="0" smtClean="0">
                <a:latin typeface="Batang" pitchFamily="18" charset="-127"/>
                <a:ea typeface="Batang" pitchFamily="18" charset="-127"/>
              </a:rPr>
              <a:t>The </a:t>
            </a:r>
            <a:r>
              <a:rPr lang="en-US" sz="2300" b="1" dirty="0">
                <a:latin typeface="Batang" pitchFamily="18" charset="-127"/>
                <a:ea typeface="Batang" pitchFamily="18" charset="-127"/>
              </a:rPr>
              <a:t>earliest </a:t>
            </a:r>
            <a:r>
              <a:rPr lang="en-US" sz="2300" b="1" dirty="0" err="1">
                <a:latin typeface="Batang" pitchFamily="18" charset="-127"/>
                <a:ea typeface="Batang" pitchFamily="18" charset="-127"/>
              </a:rPr>
              <a:t>dubstep</a:t>
            </a:r>
            <a:r>
              <a:rPr lang="en-US" sz="2300" b="1" dirty="0">
                <a:latin typeface="Batang" pitchFamily="18" charset="-127"/>
                <a:ea typeface="Batang" pitchFamily="18" charset="-127"/>
              </a:rPr>
              <a:t> releases date back to 1998, These tracks were darker, more experimental remixes with less emphasis on vocals, and attempted to incorporate elements of </a:t>
            </a:r>
            <a:r>
              <a:rPr lang="en-US" sz="2300" b="1" dirty="0" err="1">
                <a:latin typeface="Batang" pitchFamily="18" charset="-127"/>
                <a:ea typeface="Batang" pitchFamily="18" charset="-127"/>
              </a:rPr>
              <a:t>breakbeat</a:t>
            </a:r>
            <a:r>
              <a:rPr lang="en-US" sz="2300" b="1" dirty="0">
                <a:latin typeface="Batang" pitchFamily="18" charset="-127"/>
                <a:ea typeface="Batang" pitchFamily="18" charset="-127"/>
              </a:rPr>
              <a:t> and drum and bass into 2-step. </a:t>
            </a:r>
            <a:endParaRPr lang="en-US" sz="2300" b="1" dirty="0" smtClean="0">
              <a:latin typeface="Batang" pitchFamily="18" charset="-127"/>
              <a:ea typeface="Batang" pitchFamily="18" charset="-127"/>
            </a:endParaRPr>
          </a:p>
          <a:p>
            <a:pPr marL="45720" indent="0">
              <a:buNone/>
            </a:pPr>
            <a:r>
              <a:rPr lang="en-US" sz="2300" b="1" dirty="0" smtClean="0">
                <a:latin typeface="Batang" pitchFamily="18" charset="-127"/>
                <a:ea typeface="Batang" pitchFamily="18" charset="-127"/>
              </a:rPr>
              <a:t>Towards </a:t>
            </a:r>
            <a:r>
              <a:rPr lang="en-US" sz="2300" b="1" dirty="0">
                <a:latin typeface="Batang" pitchFamily="18" charset="-127"/>
                <a:ea typeface="Batang" pitchFamily="18" charset="-127"/>
              </a:rPr>
              <a:t>the end of the decade the genre started to become more commercially successful in the UK, with more singles and remixes entering the music charts. Music journalists and critics also noticed a </a:t>
            </a:r>
            <a:r>
              <a:rPr lang="en-US" sz="2300" b="1" dirty="0" err="1">
                <a:latin typeface="Batang" pitchFamily="18" charset="-127"/>
                <a:ea typeface="Batang" pitchFamily="18" charset="-127"/>
              </a:rPr>
              <a:t>dubstep</a:t>
            </a:r>
            <a:r>
              <a:rPr lang="en-US" sz="2300" b="1" dirty="0">
                <a:latin typeface="Batang" pitchFamily="18" charset="-127"/>
                <a:ea typeface="Batang" pitchFamily="18" charset="-127"/>
              </a:rPr>
              <a:t> influence in several pop artists' work. </a:t>
            </a:r>
            <a:endParaRPr lang="ru-RU" sz="2300" b="1" dirty="0">
              <a:latin typeface="Batang" pitchFamily="18" charset="-127"/>
              <a:ea typeface="Batang" pitchFamily="18" charset="-127"/>
            </a:endParaRPr>
          </a:p>
        </p:txBody>
      </p:sp>
    </p:spTree>
    <p:extLst>
      <p:ext uri="{BB962C8B-B14F-4D97-AF65-F5344CB8AC3E}">
        <p14:creationId xmlns:p14="http://schemas.microsoft.com/office/powerpoint/2010/main" val="391737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552728"/>
          </a:xfrm>
        </p:spPr>
        <p:txBody>
          <a:bodyPr>
            <a:normAutofit/>
          </a:bodyPr>
          <a:lstStyle/>
          <a:p>
            <a:pPr marL="45720" indent="0">
              <a:buNone/>
            </a:pPr>
            <a:r>
              <a:rPr lang="en-US" sz="2800" b="1" u="sng" dirty="0">
                <a:latin typeface="Batang" pitchFamily="18" charset="-127"/>
                <a:ea typeface="Batang" pitchFamily="18" charset="-127"/>
              </a:rPr>
              <a:t>House music</a:t>
            </a:r>
            <a:endParaRPr lang="en-US" sz="2800" b="1" u="sng"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House </a:t>
            </a:r>
            <a:r>
              <a:rPr lang="en-US" b="1" dirty="0">
                <a:latin typeface="Batang" pitchFamily="18" charset="-127"/>
                <a:ea typeface="Batang" pitchFamily="18" charset="-127"/>
              </a:rPr>
              <a:t>music is a genre of electronic dance music that originated in the American city of Chicago in the early 1980s. It was initially popularized circa 1984 in Chicago, but beginning in 1985, it fanned out to other major cities across North and South America, as well as Europe and later Australia. Since the early to mid-1990s, house music has been infused in mainstream pop and dance music worldwide. Early house music was generally dance-based music characterized by repetitive 4/4 beats, rhythms mainly provided by drum machines, off-beat hi-hat cymbals, and synthesized </a:t>
            </a:r>
            <a:r>
              <a:rPr lang="en-US" b="1" dirty="0" err="1">
                <a:latin typeface="Batang" pitchFamily="18" charset="-127"/>
                <a:ea typeface="Batang" pitchFamily="18" charset="-127"/>
              </a:rPr>
              <a:t>basslines</a:t>
            </a:r>
            <a:r>
              <a:rPr lang="en-US" b="1" dirty="0">
                <a:latin typeface="Batang" pitchFamily="18" charset="-127"/>
                <a:ea typeface="Batang" pitchFamily="18" charset="-127"/>
              </a:rPr>
              <a:t>. House music has also fused with several other genres creating fusion subgenres,[ such as euro house, tech house, electro house and jump house.</a:t>
            </a:r>
          </a:p>
          <a:p>
            <a:pPr marL="45720" indent="0">
              <a:buNone/>
            </a:pPr>
            <a:r>
              <a:rPr lang="en-US" b="1" dirty="0" smtClean="0">
                <a:latin typeface="Batang" pitchFamily="18" charset="-127"/>
                <a:ea typeface="Batang" pitchFamily="18" charset="-127"/>
              </a:rPr>
              <a:t>House </a:t>
            </a:r>
            <a:r>
              <a:rPr lang="en-US" b="1" dirty="0">
                <a:latin typeface="Batang" pitchFamily="18" charset="-127"/>
                <a:ea typeface="Batang" pitchFamily="18" charset="-127"/>
              </a:rPr>
              <a:t>music proved to be a commercially successful genre and a more mainstream pop-based variation grew increasingly popular. Today, house music remains popular in both clubs and in the mainstream pop scene while retaining a strong foothold on underground scenes across the globe.</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819803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6624736"/>
          </a:xfrm>
        </p:spPr>
        <p:txBody>
          <a:bodyPr>
            <a:normAutofit/>
          </a:bodyPr>
          <a:lstStyle/>
          <a:p>
            <a:pPr marL="45720" indent="0">
              <a:buNone/>
            </a:pPr>
            <a:r>
              <a:rPr lang="en-US" sz="2800" b="1" u="sng" dirty="0">
                <a:latin typeface="Batang" pitchFamily="18" charset="-127"/>
                <a:ea typeface="Batang" pitchFamily="18" charset="-127"/>
              </a:rPr>
              <a:t>Trance</a:t>
            </a:r>
            <a:r>
              <a:rPr lang="en-US" b="1" dirty="0">
                <a:latin typeface="Batang" pitchFamily="18" charset="-127"/>
                <a:ea typeface="Batang" pitchFamily="18" charset="-127"/>
              </a:rPr>
              <a:t> </a:t>
            </a:r>
            <a:endParaRPr lang="en-US" b="1"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Trance </a:t>
            </a:r>
            <a:r>
              <a:rPr lang="en-US" b="1" dirty="0">
                <a:latin typeface="Batang" pitchFamily="18" charset="-127"/>
                <a:ea typeface="Batang" pitchFamily="18" charset="-127"/>
              </a:rPr>
              <a:t>is a genre of electronic dance music that developed in the 1990s in Germany</a:t>
            </a:r>
            <a:r>
              <a:rPr lang="en-US" b="1" dirty="0" smtClean="0">
                <a:latin typeface="Batang" pitchFamily="18" charset="-127"/>
                <a:ea typeface="Batang" pitchFamily="18" charset="-127"/>
              </a:rPr>
              <a:t>. It </a:t>
            </a:r>
            <a:r>
              <a:rPr lang="en-US" b="1" dirty="0">
                <a:latin typeface="Batang" pitchFamily="18" charset="-127"/>
                <a:ea typeface="Batang" pitchFamily="18" charset="-127"/>
              </a:rPr>
              <a:t>is characterized by a tempo of between 125 and mid 160 beats per minute</a:t>
            </a:r>
            <a:r>
              <a:rPr lang="en-US" b="1" dirty="0" smtClean="0">
                <a:latin typeface="Batang" pitchFamily="18" charset="-127"/>
                <a:ea typeface="Batang" pitchFamily="18" charset="-127"/>
              </a:rPr>
              <a:t>, </a:t>
            </a:r>
            <a:r>
              <a:rPr lang="en-US" b="1" dirty="0">
                <a:latin typeface="Batang" pitchFamily="18" charset="-127"/>
                <a:ea typeface="Batang" pitchFamily="18" charset="-127"/>
              </a:rPr>
              <a:t>repeating melodic phrases, and a musical form that builds up and down throughout a track. </a:t>
            </a:r>
            <a:endParaRPr lang="en-US" b="1"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Trance </a:t>
            </a:r>
            <a:r>
              <a:rPr lang="en-US" b="1" dirty="0">
                <a:latin typeface="Batang" pitchFamily="18" charset="-127"/>
                <a:ea typeface="Batang" pitchFamily="18" charset="-127"/>
              </a:rPr>
              <a:t>is a genre on its own, but also will include other styles of electronic music such as techno</a:t>
            </a:r>
            <a:r>
              <a:rPr lang="en-US" b="1" dirty="0" smtClean="0">
                <a:latin typeface="Batang" pitchFamily="18" charset="-127"/>
                <a:ea typeface="Batang" pitchFamily="18" charset="-127"/>
              </a:rPr>
              <a:t>, </a:t>
            </a:r>
            <a:r>
              <a:rPr lang="en-US" b="1" dirty="0">
                <a:latin typeface="Batang" pitchFamily="18" charset="-127"/>
                <a:ea typeface="Batang" pitchFamily="18" charset="-127"/>
              </a:rPr>
              <a:t>house</a:t>
            </a:r>
            <a:r>
              <a:rPr lang="en-US" b="1" dirty="0" smtClean="0">
                <a:latin typeface="Batang" pitchFamily="18" charset="-127"/>
                <a:ea typeface="Batang" pitchFamily="18" charset="-127"/>
              </a:rPr>
              <a:t>, </a:t>
            </a:r>
            <a:r>
              <a:rPr lang="en-US" b="1" dirty="0">
                <a:latin typeface="Batang" pitchFamily="18" charset="-127"/>
                <a:ea typeface="Batang" pitchFamily="18" charset="-127"/>
              </a:rPr>
              <a:t>pop</a:t>
            </a:r>
            <a:r>
              <a:rPr lang="en-US" b="1" dirty="0" smtClean="0">
                <a:latin typeface="Batang" pitchFamily="18" charset="-127"/>
                <a:ea typeface="Batang" pitchFamily="18" charset="-127"/>
              </a:rPr>
              <a:t>, chill-out, classical music, and </a:t>
            </a:r>
            <a:r>
              <a:rPr lang="en-US" b="1" dirty="0">
                <a:latin typeface="Batang" pitchFamily="18" charset="-127"/>
                <a:ea typeface="Batang" pitchFamily="18" charset="-127"/>
              </a:rPr>
              <a:t>film music</a:t>
            </a:r>
            <a:r>
              <a:rPr lang="en-US" b="1" dirty="0" smtClean="0">
                <a:latin typeface="Batang" pitchFamily="18" charset="-127"/>
                <a:ea typeface="Batang" pitchFamily="18" charset="-127"/>
              </a:rPr>
              <a:t>. A </a:t>
            </a:r>
            <a:r>
              <a:rPr lang="en-US" b="1" dirty="0">
                <a:latin typeface="Batang" pitchFamily="18" charset="-127"/>
                <a:ea typeface="Batang" pitchFamily="18" charset="-127"/>
              </a:rPr>
              <a:t>trance refers to a state of hypnotism and lessened consciousness. This drifting sensation is portrayed in the genre by mixing many layers and rhythms to create build and release. </a:t>
            </a:r>
            <a:endParaRPr lang="en-US" b="1" dirty="0" smtClean="0">
              <a:latin typeface="Batang" pitchFamily="18" charset="-127"/>
              <a:ea typeface="Batang" pitchFamily="18" charset="-127"/>
            </a:endParaRPr>
          </a:p>
          <a:p>
            <a:pPr marL="45720" indent="0">
              <a:buNone/>
            </a:pPr>
            <a:r>
              <a:rPr lang="en-US" b="1" dirty="0" smtClean="0">
                <a:latin typeface="Batang" pitchFamily="18" charset="-127"/>
                <a:ea typeface="Batang" pitchFamily="18" charset="-127"/>
              </a:rPr>
              <a:t>Another </a:t>
            </a:r>
            <a:r>
              <a:rPr lang="en-US" b="1" dirty="0">
                <a:latin typeface="Batang" pitchFamily="18" charset="-127"/>
                <a:ea typeface="Batang" pitchFamily="18" charset="-127"/>
              </a:rPr>
              <a:t>common characteristic would be the use of vocals often sung by a female voice ranging from mezzo-soprano to soprano sometimes without verse/chorus structure.</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0428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480720"/>
          </a:xfrm>
        </p:spPr>
        <p:txBody>
          <a:bodyPr>
            <a:noAutofit/>
          </a:bodyPr>
          <a:lstStyle/>
          <a:p>
            <a:pPr marL="45720" indent="0">
              <a:buNone/>
            </a:pPr>
            <a:r>
              <a:rPr lang="en-US" sz="2800" b="1" u="sng" dirty="0" smtClean="0">
                <a:latin typeface="Batang" pitchFamily="18" charset="-127"/>
                <a:ea typeface="Batang" pitchFamily="18" charset="-127"/>
              </a:rPr>
              <a:t>Rap</a:t>
            </a:r>
          </a:p>
          <a:p>
            <a:pPr marL="45720" indent="0">
              <a:buNone/>
            </a:pPr>
            <a:r>
              <a:rPr lang="en-US" b="1" dirty="0" smtClean="0">
                <a:latin typeface="Batang" pitchFamily="18" charset="-127"/>
                <a:ea typeface="Batang" pitchFamily="18" charset="-127"/>
              </a:rPr>
              <a:t>Rapping </a:t>
            </a:r>
            <a:r>
              <a:rPr lang="en-US" b="1" dirty="0">
                <a:latin typeface="Batang" pitchFamily="18" charset="-127"/>
                <a:ea typeface="Batang" pitchFamily="18" charset="-127"/>
              </a:rPr>
              <a:t>(also known as rap music, emceeing, </a:t>
            </a:r>
            <a:r>
              <a:rPr lang="en-US" b="1" dirty="0" err="1">
                <a:latin typeface="Batang" pitchFamily="18" charset="-127"/>
                <a:ea typeface="Batang" pitchFamily="18" charset="-127"/>
              </a:rPr>
              <a:t>MCing</a:t>
            </a:r>
            <a:r>
              <a:rPr lang="en-US" b="1" dirty="0">
                <a:latin typeface="Batang" pitchFamily="18" charset="-127"/>
                <a:ea typeface="Batang" pitchFamily="18" charset="-127"/>
              </a:rPr>
              <a:t>, spitting (bars), or rhyming) refers to "spoken or chanted rhyming lyrics". The art form can be broken down into different components, as in the book How to Rap where it is separated into "content", "flow" (rhythm and rhyme), and "delivery". Rapping is distinct from spoken word poetry in that it is performed in time to a beat. Rapping is often associated with and a primary ingredient of hip hop music, but the origins of the phenomenon can be said to predate hip hop culture by </a:t>
            </a:r>
            <a:r>
              <a:rPr lang="en-US" b="1" dirty="0" err="1">
                <a:latin typeface="Batang" pitchFamily="18" charset="-127"/>
                <a:ea typeface="Batang" pitchFamily="18" charset="-127"/>
              </a:rPr>
              <a:t>centuries.Since</a:t>
            </a:r>
            <a:r>
              <a:rPr lang="en-US" b="1" dirty="0">
                <a:latin typeface="Batang" pitchFamily="18" charset="-127"/>
                <a:ea typeface="Batang" pitchFamily="18" charset="-127"/>
              </a:rPr>
              <a:t> the early 21st century, it has been possible to hear rap in every major language of the world.</a:t>
            </a:r>
          </a:p>
          <a:p>
            <a:pPr marL="45720" indent="0">
              <a:buNone/>
            </a:pPr>
            <a:r>
              <a:rPr lang="en-US" b="1" dirty="0">
                <a:latin typeface="Batang" pitchFamily="18" charset="-127"/>
                <a:ea typeface="Batang" pitchFamily="18" charset="-127"/>
              </a:rPr>
              <a:t>Rapping can be delivered over a beat or without accompaniment. Stylistically, rap occupies a gray area between speech, prose, poetry, and singing.  Today, the terms "rap" and "rapping" are so closely associated with hip hop music that many use the terms interchangeably.</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1995166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624735"/>
          </a:xfrm>
        </p:spPr>
        <p:txBody>
          <a:bodyPr>
            <a:normAutofit lnSpcReduction="10000"/>
          </a:bodyPr>
          <a:lstStyle/>
          <a:p>
            <a:pPr marL="45720" indent="0">
              <a:buNone/>
            </a:pPr>
            <a:r>
              <a:rPr lang="en-US" sz="2800" b="1" u="sng" dirty="0">
                <a:latin typeface="Batang" pitchFamily="18" charset="-127"/>
                <a:ea typeface="Batang" pitchFamily="18" charset="-127"/>
              </a:rPr>
              <a:t>50 </a:t>
            </a:r>
            <a:r>
              <a:rPr lang="en-US" sz="2800" b="1" u="sng" dirty="0" smtClean="0">
                <a:latin typeface="Batang" pitchFamily="18" charset="-127"/>
                <a:ea typeface="Batang" pitchFamily="18" charset="-127"/>
              </a:rPr>
              <a:t>Cent</a:t>
            </a:r>
          </a:p>
          <a:p>
            <a:pPr marL="45720" indent="0">
              <a:buNone/>
            </a:pPr>
            <a:r>
              <a:rPr lang="en-US" b="1" dirty="0">
                <a:latin typeface="Batang" pitchFamily="18" charset="-127"/>
                <a:ea typeface="Batang" pitchFamily="18" charset="-127"/>
              </a:rPr>
              <a:t>Curtis James Jackson III (born July 6, 1975), better known by his stage name 50 Cent, is an American rapper, entrepreneur, investor, and actor from New York City, New York. He rose to fame with the release of his albums Get Rich or Die </a:t>
            </a:r>
            <a:r>
              <a:rPr lang="en-US" b="1" dirty="0" err="1">
                <a:latin typeface="Batang" pitchFamily="18" charset="-127"/>
                <a:ea typeface="Batang" pitchFamily="18" charset="-127"/>
              </a:rPr>
              <a:t>Tryin</a:t>
            </a:r>
            <a:r>
              <a:rPr lang="en-US" b="1" dirty="0">
                <a:latin typeface="Batang" pitchFamily="18" charset="-127"/>
                <a:ea typeface="Batang" pitchFamily="18" charset="-127"/>
              </a:rPr>
              <a:t>' (2003) and The Massacre (2005). </a:t>
            </a:r>
          </a:p>
          <a:p>
            <a:pPr marL="45720" indent="0">
              <a:buNone/>
            </a:pPr>
            <a:r>
              <a:rPr lang="en-US" b="1" dirty="0">
                <a:latin typeface="Batang" pitchFamily="18" charset="-127"/>
                <a:ea typeface="Batang" pitchFamily="18" charset="-127"/>
              </a:rPr>
              <a:t> After releasing his album Guess Who's Back? in 2002, Jackson was discovered by rapper Eminem and signed to </a:t>
            </a:r>
            <a:r>
              <a:rPr lang="en-US" b="1" dirty="0" err="1">
                <a:latin typeface="Batang" pitchFamily="18" charset="-127"/>
                <a:ea typeface="Batang" pitchFamily="18" charset="-127"/>
              </a:rPr>
              <a:t>Interscope</a:t>
            </a:r>
            <a:r>
              <a:rPr lang="en-US" b="1" dirty="0">
                <a:latin typeface="Batang" pitchFamily="18" charset="-127"/>
                <a:ea typeface="Batang" pitchFamily="18" charset="-127"/>
              </a:rPr>
              <a:t> Records. With the help of Eminem and Dr. </a:t>
            </a:r>
            <a:r>
              <a:rPr lang="en-US" b="1" dirty="0" err="1">
                <a:latin typeface="Batang" pitchFamily="18" charset="-127"/>
                <a:ea typeface="Batang" pitchFamily="18" charset="-127"/>
              </a:rPr>
              <a:t>Dre</a:t>
            </a:r>
            <a:r>
              <a:rPr lang="en-US" b="1" dirty="0">
                <a:latin typeface="Batang" pitchFamily="18" charset="-127"/>
                <a:ea typeface="Batang" pitchFamily="18" charset="-127"/>
              </a:rPr>
              <a:t>, who produced his first major commercial successes, Jackson became one of the world's highest selling rappers. In 2003, he founded the record label G-Unit Records, which signed several successful rappers such as Young Buck, Lloyd Banks, and Tony </a:t>
            </a:r>
            <a:r>
              <a:rPr lang="en-US" b="1" dirty="0" err="1">
                <a:latin typeface="Batang" pitchFamily="18" charset="-127"/>
                <a:ea typeface="Batang" pitchFamily="18" charset="-127"/>
              </a:rPr>
              <a:t>Yayo</a:t>
            </a:r>
            <a:r>
              <a:rPr lang="en-US" b="1" dirty="0">
                <a:latin typeface="Batang" pitchFamily="18" charset="-127"/>
                <a:ea typeface="Batang" pitchFamily="18" charset="-127"/>
              </a:rPr>
              <a:t>.</a:t>
            </a:r>
          </a:p>
          <a:p>
            <a:pPr marL="45720" indent="0">
              <a:buNone/>
            </a:pPr>
            <a:r>
              <a:rPr lang="en-US" b="1" dirty="0">
                <a:latin typeface="Batang" pitchFamily="18" charset="-127"/>
                <a:ea typeface="Batang" pitchFamily="18" charset="-127"/>
              </a:rPr>
              <a:t>Throughout his music career, Jackson has sold over 30 million albums worldwide and won several awards, including a Grammy Award, 13 Billboard Music Awards, six World Music Awards, three American Music Awards and four BET Awards</a:t>
            </a:r>
            <a:r>
              <a:rPr lang="en-US" b="1" dirty="0" smtClean="0">
                <a:latin typeface="Batang" pitchFamily="18" charset="-127"/>
                <a:ea typeface="Batang" pitchFamily="18" charset="-127"/>
              </a:rPr>
              <a:t>. Cent </a:t>
            </a:r>
            <a:r>
              <a:rPr lang="en-US" b="1" dirty="0">
                <a:latin typeface="Batang" pitchFamily="18" charset="-127"/>
                <a:ea typeface="Batang" pitchFamily="18" charset="-127"/>
              </a:rPr>
              <a:t>is currently working on his fifth studio album, Street King Immortal, which is to be released in 2014.</a:t>
            </a:r>
          </a:p>
        </p:txBody>
      </p:sp>
    </p:spTree>
    <p:extLst>
      <p:ext uri="{BB962C8B-B14F-4D97-AF65-F5344CB8AC3E}">
        <p14:creationId xmlns:p14="http://schemas.microsoft.com/office/powerpoint/2010/main" val="2465283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9" y="332656"/>
            <a:ext cx="3888432" cy="535456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066" y="3212976"/>
            <a:ext cx="5051946" cy="3361841"/>
          </a:xfrm>
          <a:prstGeom prst="rect">
            <a:avLst/>
          </a:prstGeom>
        </p:spPr>
      </p:pic>
    </p:spTree>
    <p:extLst>
      <p:ext uri="{BB962C8B-B14F-4D97-AF65-F5344CB8AC3E}">
        <p14:creationId xmlns:p14="http://schemas.microsoft.com/office/powerpoint/2010/main" val="38200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036496" cy="6858000"/>
          </a:xfrm>
        </p:spPr>
        <p:txBody>
          <a:bodyPr>
            <a:noAutofit/>
          </a:bodyPr>
          <a:lstStyle/>
          <a:p>
            <a:pPr marL="45720" lvl="0" indent="0">
              <a:buNone/>
            </a:pPr>
            <a:r>
              <a:rPr lang="en-US" b="1" dirty="0">
                <a:latin typeface="Batang" pitchFamily="18" charset="-127"/>
                <a:ea typeface="Batang" pitchFamily="18" charset="-127"/>
              </a:rPr>
              <a:t>There is a traditional subdivision of music into classical, folk and pop music; young people normally listen to different styles of popular music including rock music, hip hop, rhythm and blues, jazz and so </a:t>
            </a:r>
            <a:r>
              <a:rPr lang="en-US" b="1" dirty="0" smtClean="0">
                <a:latin typeface="Batang" pitchFamily="18" charset="-127"/>
                <a:ea typeface="Batang" pitchFamily="18" charset="-127"/>
              </a:rPr>
              <a:t>on. The </a:t>
            </a:r>
            <a:r>
              <a:rPr lang="en-US" b="1" dirty="0">
                <a:latin typeface="Batang" pitchFamily="18" charset="-127"/>
                <a:ea typeface="Batang" pitchFamily="18" charset="-127"/>
              </a:rPr>
              <a:t>genre  of rock </a:t>
            </a:r>
            <a:r>
              <a:rPr lang="en-US" b="1" dirty="0" smtClean="0">
                <a:latin typeface="Batang" pitchFamily="18" charset="-127"/>
                <a:ea typeface="Batang" pitchFamily="18" charset="-127"/>
              </a:rPr>
              <a:t>features characterize</a:t>
            </a:r>
            <a:r>
              <a:rPr lang="en-US" b="1" dirty="0">
                <a:latin typeface="Batang" pitchFamily="18" charset="-127"/>
                <a:ea typeface="Batang" pitchFamily="18" charset="-127"/>
              </a:rPr>
              <a:t> vocals, electric guitars, a bass guitar and a strong back beat; it </a:t>
            </a:r>
            <a:r>
              <a:rPr lang="en-US" b="1" dirty="0" smtClean="0">
                <a:latin typeface="Batang" pitchFamily="18" charset="-127"/>
                <a:ea typeface="Batang" pitchFamily="18" charset="-127"/>
              </a:rPr>
              <a:t>emerged</a:t>
            </a:r>
            <a:r>
              <a:rPr lang="en-US" b="1" dirty="0">
                <a:latin typeface="Batang" pitchFamily="18" charset="-127"/>
                <a:ea typeface="Batang" pitchFamily="18" charset="-127"/>
              </a:rPr>
              <a:t> in the USA in the </a:t>
            </a:r>
            <a:r>
              <a:rPr lang="en-US" b="1" dirty="0" smtClean="0">
                <a:latin typeface="Batang" pitchFamily="18" charset="-127"/>
                <a:ea typeface="Batang" pitchFamily="18" charset="-127"/>
              </a:rPr>
              <a:t>1950s.Hip </a:t>
            </a:r>
            <a:r>
              <a:rPr lang="en-US" b="1" dirty="0">
                <a:latin typeface="Batang" pitchFamily="18" charset="-127"/>
                <a:ea typeface="Batang" pitchFamily="18" charset="-127"/>
              </a:rPr>
              <a:t>hop was </a:t>
            </a:r>
            <a:r>
              <a:rPr lang="en-US" b="1" dirty="0" smtClean="0">
                <a:latin typeface="Batang" pitchFamily="18" charset="-127"/>
                <a:ea typeface="Batang" pitchFamily="18" charset="-127"/>
              </a:rPr>
              <a:t>initiated</a:t>
            </a:r>
            <a:r>
              <a:rPr lang="en-US" b="1" dirty="0">
                <a:latin typeface="Batang" pitchFamily="18" charset="-127"/>
                <a:ea typeface="Batang" pitchFamily="18" charset="-127"/>
              </a:rPr>
              <a:t> by city </a:t>
            </a:r>
            <a:r>
              <a:rPr lang="en-US" b="1" dirty="0" smtClean="0">
                <a:latin typeface="Batang" pitchFamily="18" charset="-127"/>
                <a:ea typeface="Batang" pitchFamily="18" charset="-127"/>
              </a:rPr>
              <a:t>youth.</a:t>
            </a:r>
            <a:r>
              <a:rPr lang="en-US" b="1" dirty="0">
                <a:latin typeface="Batang" pitchFamily="18" charset="-127"/>
                <a:ea typeface="Batang" pitchFamily="18" charset="-127"/>
              </a:rPr>
              <a:t> </a:t>
            </a:r>
            <a:r>
              <a:rPr lang="en-US" b="1" dirty="0" smtClean="0">
                <a:latin typeface="Batang" pitchFamily="18" charset="-127"/>
                <a:ea typeface="Batang" pitchFamily="18" charset="-127"/>
              </a:rPr>
              <a:t>Hip </a:t>
            </a:r>
            <a:r>
              <a:rPr lang="en-US" b="1" dirty="0">
                <a:latin typeface="Batang" pitchFamily="18" charset="-127"/>
                <a:ea typeface="Batang" pitchFamily="18" charset="-127"/>
              </a:rPr>
              <a:t>hop as music and culture formed during the 1970s in   New York City, particularly among African American youth </a:t>
            </a:r>
            <a:r>
              <a:rPr lang="en-US" b="1" dirty="0" err="1" smtClean="0">
                <a:latin typeface="Batang" pitchFamily="18" charset="-127"/>
                <a:ea typeface="Batang" pitchFamily="18" charset="-127"/>
              </a:rPr>
              <a:t>residingin</a:t>
            </a:r>
            <a:r>
              <a:rPr lang="en-US" b="1" dirty="0" smtClean="0">
                <a:latin typeface="Batang" pitchFamily="18" charset="-127"/>
                <a:ea typeface="Batang" pitchFamily="18" charset="-127"/>
              </a:rPr>
              <a:t> </a:t>
            </a:r>
            <a:r>
              <a:rPr lang="en-US" b="1" dirty="0">
                <a:latin typeface="Batang" pitchFamily="18" charset="-127"/>
                <a:ea typeface="Batang" pitchFamily="18" charset="-127"/>
              </a:rPr>
              <a:t>the </a:t>
            </a:r>
            <a:r>
              <a:rPr lang="en-US" b="1" dirty="0" err="1" smtClean="0">
                <a:latin typeface="Batang" pitchFamily="18" charset="-127"/>
                <a:ea typeface="Batang" pitchFamily="18" charset="-127"/>
              </a:rPr>
              <a:t>Bronx.Hip</a:t>
            </a:r>
            <a:r>
              <a:rPr lang="en-US" b="1" dirty="0" smtClean="0">
                <a:latin typeface="Batang" pitchFamily="18" charset="-127"/>
                <a:ea typeface="Batang" pitchFamily="18" charset="-127"/>
              </a:rPr>
              <a:t> </a:t>
            </a:r>
            <a:r>
              <a:rPr lang="en-US" b="1" dirty="0">
                <a:latin typeface="Batang" pitchFamily="18" charset="-127"/>
                <a:ea typeface="Batang" pitchFamily="18" charset="-127"/>
              </a:rPr>
              <a:t>hop culture is characterized by the four elements of rapping, </a:t>
            </a:r>
            <a:r>
              <a:rPr lang="en-US" b="1" dirty="0" err="1">
                <a:latin typeface="Batang" pitchFamily="18" charset="-127"/>
                <a:ea typeface="Batang" pitchFamily="18" charset="-127"/>
              </a:rPr>
              <a:t>DJing</a:t>
            </a:r>
            <a:r>
              <a:rPr lang="en-US" b="1" dirty="0">
                <a:latin typeface="Batang" pitchFamily="18" charset="-127"/>
                <a:ea typeface="Batang" pitchFamily="18" charset="-127"/>
              </a:rPr>
              <a:t>, breaking and </a:t>
            </a:r>
            <a:r>
              <a:rPr lang="en-US" b="1" dirty="0" smtClean="0">
                <a:latin typeface="Batang" pitchFamily="18" charset="-127"/>
                <a:ea typeface="Batang" pitchFamily="18" charset="-127"/>
              </a:rPr>
              <a:t>graffiti. </a:t>
            </a:r>
            <a:r>
              <a:rPr lang="en-US" b="1" dirty="0" err="1" smtClean="0">
                <a:latin typeface="Batang" pitchFamily="18" charset="-127"/>
                <a:ea typeface="Batang" pitchFamily="18" charset="-127"/>
              </a:rPr>
              <a:t>Kool</a:t>
            </a:r>
            <a:r>
              <a:rPr lang="en-US" b="1" dirty="0" smtClean="0">
                <a:latin typeface="Batang" pitchFamily="18" charset="-127"/>
                <a:ea typeface="Batang" pitchFamily="18" charset="-127"/>
              </a:rPr>
              <a:t> </a:t>
            </a:r>
            <a:r>
              <a:rPr lang="en-US" b="1" dirty="0">
                <a:latin typeface="Batang" pitchFamily="18" charset="-127"/>
                <a:ea typeface="Batang" pitchFamily="18" charset="-127"/>
              </a:rPr>
              <a:t>DJ </a:t>
            </a:r>
            <a:r>
              <a:rPr lang="en-US" b="1" dirty="0" err="1">
                <a:latin typeface="Batang" pitchFamily="18" charset="-127"/>
                <a:ea typeface="Batang" pitchFamily="18" charset="-127"/>
              </a:rPr>
              <a:t>Herc</a:t>
            </a:r>
            <a:r>
              <a:rPr lang="en-US" b="1" dirty="0">
                <a:latin typeface="Batang" pitchFamily="18" charset="-127"/>
                <a:ea typeface="Batang" pitchFamily="18" charset="-127"/>
              </a:rPr>
              <a:t>, the godfather of </a:t>
            </a:r>
            <a:r>
              <a:rPr lang="en-US" b="1" dirty="0" smtClean="0">
                <a:latin typeface="Batang" pitchFamily="18" charset="-127"/>
                <a:ea typeface="Batang" pitchFamily="18" charset="-127"/>
              </a:rPr>
              <a:t>hip-hop. Rappers </a:t>
            </a:r>
            <a:r>
              <a:rPr lang="en-US" b="1" dirty="0">
                <a:latin typeface="Batang" pitchFamily="18" charset="-127"/>
                <a:ea typeface="Batang" pitchFamily="18" charset="-127"/>
              </a:rPr>
              <a:t>usually tell </a:t>
            </a:r>
            <a:r>
              <a:rPr lang="en-US" b="1" dirty="0" smtClean="0">
                <a:latin typeface="Batang" pitchFamily="18" charset="-127"/>
                <a:ea typeface="Batang" pitchFamily="18" charset="-127"/>
              </a:rPr>
              <a:t>semi autobiographic</a:t>
            </a:r>
            <a:r>
              <a:rPr lang="en-US" b="1" dirty="0">
                <a:latin typeface="Batang" pitchFamily="18" charset="-127"/>
                <a:ea typeface="Batang" pitchFamily="18" charset="-127"/>
              </a:rPr>
              <a:t> tales in a </a:t>
            </a:r>
            <a:r>
              <a:rPr lang="en-US" b="1" dirty="0" smtClean="0">
                <a:latin typeface="Batang" pitchFamily="18" charset="-127"/>
                <a:ea typeface="Batang" pitchFamily="18" charset="-127"/>
              </a:rPr>
              <a:t>rhythmic</a:t>
            </a:r>
            <a:r>
              <a:rPr lang="en-US" b="1" dirty="0">
                <a:latin typeface="Batang" pitchFamily="18" charset="-127"/>
                <a:ea typeface="Batang" pitchFamily="18" charset="-127"/>
              </a:rPr>
              <a:t> lyrical form using rhyme </a:t>
            </a:r>
            <a:r>
              <a:rPr lang="en-US" b="1" dirty="0" smtClean="0">
                <a:latin typeface="Batang" pitchFamily="18" charset="-127"/>
                <a:ea typeface="Batang" pitchFamily="18" charset="-127"/>
              </a:rPr>
              <a:t>, </a:t>
            </a:r>
            <a:r>
              <a:rPr lang="en-US" b="1" dirty="0">
                <a:latin typeface="Batang" pitchFamily="18" charset="-127"/>
                <a:ea typeface="Batang" pitchFamily="18" charset="-127"/>
              </a:rPr>
              <a:t>they are accompanied by an instrumental track and a beat performed by a DJ, often other sounds are synthesized or </a:t>
            </a:r>
            <a:r>
              <a:rPr lang="en-US" b="1" dirty="0" err="1" smtClean="0">
                <a:latin typeface="Batang" pitchFamily="18" charset="-127"/>
                <a:ea typeface="Batang" pitchFamily="18" charset="-127"/>
              </a:rPr>
              <a:t>performed.Punk</a:t>
            </a:r>
            <a:r>
              <a:rPr lang="en-US" b="1" dirty="0" smtClean="0">
                <a:latin typeface="Batang" pitchFamily="18" charset="-127"/>
                <a:ea typeface="Batang" pitchFamily="18" charset="-127"/>
              </a:rPr>
              <a:t> </a:t>
            </a:r>
            <a:r>
              <a:rPr lang="en-US" b="1" dirty="0">
                <a:latin typeface="Batang" pitchFamily="18" charset="-127"/>
                <a:ea typeface="Batang" pitchFamily="18" charset="-127"/>
              </a:rPr>
              <a:t>rock has fast tempos, its instrumentation includes drums, electric guitars, an electric bass, and vocals are usually </a:t>
            </a:r>
            <a:r>
              <a:rPr lang="en-US" b="1" dirty="0" smtClean="0">
                <a:latin typeface="Batang" pitchFamily="18" charset="-127"/>
                <a:ea typeface="Batang" pitchFamily="18" charset="-127"/>
              </a:rPr>
              <a:t>nasal or </a:t>
            </a:r>
            <a:r>
              <a:rPr lang="en-US" b="1" dirty="0" err="1" smtClean="0">
                <a:latin typeface="Batang" pitchFamily="18" charset="-127"/>
                <a:ea typeface="Batang" pitchFamily="18" charset="-127"/>
              </a:rPr>
              <a:t>throaty.The</a:t>
            </a:r>
            <a:r>
              <a:rPr lang="en-US" b="1" dirty="0" smtClean="0">
                <a:latin typeface="Batang" pitchFamily="18" charset="-127"/>
                <a:ea typeface="Batang" pitchFamily="18" charset="-127"/>
              </a:rPr>
              <a:t> </a:t>
            </a:r>
            <a:r>
              <a:rPr lang="en-US" b="1" dirty="0">
                <a:latin typeface="Batang" pitchFamily="18" charset="-127"/>
                <a:ea typeface="Batang" pitchFamily="18" charset="-127"/>
              </a:rPr>
              <a:t>first concrete punk rock scene appeared in the mid '70s in New </a:t>
            </a:r>
            <a:r>
              <a:rPr lang="en-US" b="1" dirty="0" err="1" smtClean="0">
                <a:latin typeface="Batang" pitchFamily="18" charset="-127"/>
                <a:ea typeface="Batang" pitchFamily="18" charset="-127"/>
              </a:rPr>
              <a:t>York.England's</a:t>
            </a:r>
            <a:r>
              <a:rPr lang="en-US" b="1" dirty="0" smtClean="0">
                <a:latin typeface="Batang" pitchFamily="18" charset="-127"/>
                <a:ea typeface="Batang" pitchFamily="18" charset="-127"/>
              </a:rPr>
              <a:t> </a:t>
            </a:r>
            <a:r>
              <a:rPr lang="en-US" b="1" dirty="0">
                <a:latin typeface="Batang" pitchFamily="18" charset="-127"/>
                <a:ea typeface="Batang" pitchFamily="18" charset="-127"/>
              </a:rPr>
              <a:t>punk scene had political and economic </a:t>
            </a:r>
            <a:r>
              <a:rPr lang="en-US" b="1" dirty="0" err="1" smtClean="0">
                <a:latin typeface="Batang" pitchFamily="18" charset="-127"/>
                <a:ea typeface="Batang" pitchFamily="18" charset="-127"/>
              </a:rPr>
              <a:t>roots.This</a:t>
            </a:r>
            <a:r>
              <a:rPr lang="en-US" b="1" dirty="0" smtClean="0">
                <a:latin typeface="Batang" pitchFamily="18" charset="-127"/>
                <a:ea typeface="Batang" pitchFamily="18" charset="-127"/>
              </a:rPr>
              <a:t> </a:t>
            </a:r>
            <a:r>
              <a:rPr lang="en-US" b="1" dirty="0">
                <a:latin typeface="Batang" pitchFamily="18" charset="-127"/>
                <a:ea typeface="Batang" pitchFamily="18" charset="-127"/>
              </a:rPr>
              <a:t>is where the beginnings of punk fashion.</a:t>
            </a:r>
            <a:endParaRPr lang="ru-RU" b="1" dirty="0">
              <a:latin typeface="Batang" pitchFamily="18" charset="-127"/>
              <a:ea typeface="Batang" pitchFamily="18" charset="-127"/>
            </a:endParaRPr>
          </a:p>
          <a:p>
            <a:pPr marL="45720" lvl="0" indent="0">
              <a:buNone/>
            </a:pPr>
            <a:endParaRPr lang="ru-RU" sz="2000" b="1" dirty="0">
              <a:latin typeface="Batang" pitchFamily="18" charset="-127"/>
              <a:ea typeface="Batang" pitchFamily="18" charset="-127"/>
            </a:endParaRPr>
          </a:p>
        </p:txBody>
      </p:sp>
    </p:spTree>
    <p:extLst>
      <p:ext uri="{BB962C8B-B14F-4D97-AF65-F5344CB8AC3E}">
        <p14:creationId xmlns:p14="http://schemas.microsoft.com/office/powerpoint/2010/main" val="427231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6552728"/>
          </a:xfrm>
        </p:spPr>
        <p:txBody>
          <a:bodyPr>
            <a:normAutofit/>
          </a:bodyPr>
          <a:lstStyle/>
          <a:p>
            <a:pPr marL="45720" indent="0">
              <a:buNone/>
            </a:pPr>
            <a:r>
              <a:rPr lang="en-US" sz="2800" b="1" u="sng" dirty="0">
                <a:latin typeface="Batang" pitchFamily="18" charset="-127"/>
                <a:ea typeface="Batang" pitchFamily="18" charset="-127"/>
              </a:rPr>
              <a:t>The Renaissance</a:t>
            </a:r>
          </a:p>
          <a:p>
            <a:pPr marL="45720" indent="0">
              <a:buNone/>
            </a:pPr>
            <a:r>
              <a:rPr lang="en-US" sz="2400" b="1" dirty="0">
                <a:latin typeface="Batang" pitchFamily="18" charset="-127"/>
                <a:ea typeface="Batang" pitchFamily="18" charset="-127"/>
              </a:rPr>
              <a:t>Renaissance </a:t>
            </a:r>
            <a:r>
              <a:rPr lang="en-US" sz="2400" b="1" dirty="0" smtClean="0">
                <a:latin typeface="Batang" pitchFamily="18" charset="-127"/>
                <a:ea typeface="Batang" pitchFamily="18" charset="-127"/>
              </a:rPr>
              <a:t>music </a:t>
            </a:r>
            <a:r>
              <a:rPr lang="en-US" sz="2400" b="1" dirty="0">
                <a:latin typeface="Batang" pitchFamily="18" charset="-127"/>
                <a:ea typeface="Batang" pitchFamily="18" charset="-127"/>
              </a:rPr>
              <a:t>was more focused on secular themes. Around 1450, the printing press was invented, and that helped to disseminate musical styles more quickly and across a larger area. Thus, music could play an increasingly important role in daily life. Musicians worked for the church, courts and towns. Church choirs grew in size, and the church remained an important patron of music. By the middle of the 15th century, composers wrote richly polyphonic sacred music. Prominent composers from this era </a:t>
            </a:r>
            <a:r>
              <a:rPr lang="en-US" sz="2400" b="1" dirty="0" smtClean="0">
                <a:latin typeface="Batang" pitchFamily="18" charset="-127"/>
                <a:ea typeface="Batang" pitchFamily="18" charset="-127"/>
              </a:rPr>
              <a:t>are Guillaume </a:t>
            </a:r>
            <a:r>
              <a:rPr lang="en-US" sz="2400" b="1" dirty="0">
                <a:latin typeface="Batang" pitchFamily="18" charset="-127"/>
                <a:ea typeface="Batang" pitchFamily="18" charset="-127"/>
              </a:rPr>
              <a:t>Dufay, Giovanni </a:t>
            </a:r>
            <a:r>
              <a:rPr lang="en-US" sz="2400" b="1" dirty="0" err="1">
                <a:latin typeface="Batang" pitchFamily="18" charset="-127"/>
                <a:ea typeface="Batang" pitchFamily="18" charset="-127"/>
              </a:rPr>
              <a:t>Pierluigi</a:t>
            </a:r>
            <a:r>
              <a:rPr lang="en-US" sz="2400" b="1" dirty="0">
                <a:latin typeface="Batang" pitchFamily="18" charset="-127"/>
                <a:ea typeface="Batang" pitchFamily="18" charset="-127"/>
              </a:rPr>
              <a:t> da Palestrina, Thomas </a:t>
            </a:r>
            <a:r>
              <a:rPr lang="en-US" sz="2400" b="1" dirty="0" smtClean="0">
                <a:latin typeface="Batang" pitchFamily="18" charset="-127"/>
                <a:ea typeface="Batang" pitchFamily="18" charset="-127"/>
              </a:rPr>
              <a:t>Morley</a:t>
            </a:r>
            <a:r>
              <a:rPr lang="en-US" sz="2400" b="1" dirty="0">
                <a:latin typeface="Batang" pitchFamily="18" charset="-127"/>
                <a:ea typeface="Batang" pitchFamily="18" charset="-127"/>
              </a:rPr>
              <a:t>,</a:t>
            </a:r>
            <a:r>
              <a:rPr lang="en-US" sz="2400" b="1" dirty="0" smtClean="0">
                <a:latin typeface="Batang" pitchFamily="18" charset="-127"/>
                <a:ea typeface="Batang" pitchFamily="18" charset="-127"/>
              </a:rPr>
              <a:t> </a:t>
            </a:r>
            <a:r>
              <a:rPr lang="en-US" sz="2400" b="1" dirty="0">
                <a:latin typeface="Batang" pitchFamily="18" charset="-127"/>
                <a:ea typeface="Batang" pitchFamily="18" charset="-127"/>
              </a:rPr>
              <a:t>and </a:t>
            </a:r>
            <a:r>
              <a:rPr lang="en-US" sz="2400" b="1" dirty="0" err="1">
                <a:latin typeface="Batang" pitchFamily="18" charset="-127"/>
                <a:ea typeface="Batang" pitchFamily="18" charset="-127"/>
              </a:rPr>
              <a:t>Orlande</a:t>
            </a:r>
            <a:r>
              <a:rPr lang="en-US" sz="2400" b="1" dirty="0">
                <a:latin typeface="Batang" pitchFamily="18" charset="-127"/>
                <a:ea typeface="Batang" pitchFamily="18" charset="-127"/>
              </a:rPr>
              <a:t> de </a:t>
            </a:r>
            <a:r>
              <a:rPr lang="en-US" sz="2400" b="1" dirty="0" err="1">
                <a:latin typeface="Batang" pitchFamily="18" charset="-127"/>
                <a:ea typeface="Batang" pitchFamily="18" charset="-127"/>
              </a:rPr>
              <a:t>Lassus</a:t>
            </a:r>
            <a:r>
              <a:rPr lang="en-US" sz="2400" b="1" dirty="0">
                <a:latin typeface="Batang" pitchFamily="18" charset="-127"/>
                <a:ea typeface="Batang" pitchFamily="18" charset="-127"/>
              </a:rPr>
              <a:t>. However, musical activity shifted to the courts. Kings and princes competed for the finest </a:t>
            </a:r>
            <a:r>
              <a:rPr lang="en-US" sz="2400" b="1" dirty="0" smtClean="0">
                <a:latin typeface="Batang" pitchFamily="18" charset="-127"/>
                <a:ea typeface="Batang" pitchFamily="18" charset="-127"/>
              </a:rPr>
              <a:t>composers. Many </a:t>
            </a:r>
            <a:r>
              <a:rPr lang="en-US" sz="2400" b="1" dirty="0">
                <a:latin typeface="Batang" pitchFamily="18" charset="-127"/>
                <a:ea typeface="Batang" pitchFamily="18" charset="-127"/>
              </a:rPr>
              <a:t>leading important composers came from Holland, Belgium, and </a:t>
            </a:r>
            <a:r>
              <a:rPr lang="en-US" sz="2400" b="1" dirty="0" smtClean="0">
                <a:latin typeface="Batang" pitchFamily="18" charset="-127"/>
                <a:ea typeface="Batang" pitchFamily="18" charset="-127"/>
              </a:rPr>
              <a:t>northern. Other </a:t>
            </a:r>
            <a:r>
              <a:rPr lang="en-US" sz="2400" b="1" dirty="0">
                <a:latin typeface="Batang" pitchFamily="18" charset="-127"/>
                <a:ea typeface="Batang" pitchFamily="18" charset="-127"/>
              </a:rPr>
              <a:t>countries with vibrant musical lives include Germany, England, and </a:t>
            </a:r>
            <a:r>
              <a:rPr lang="en-US" sz="2400" b="1" dirty="0" smtClean="0">
                <a:latin typeface="Batang" pitchFamily="18" charset="-127"/>
                <a:ea typeface="Batang" pitchFamily="18" charset="-127"/>
              </a:rPr>
              <a:t>Spain.</a:t>
            </a:r>
            <a:endParaRPr lang="en-US" sz="2400" b="1" dirty="0">
              <a:latin typeface="Batang" pitchFamily="18" charset="-127"/>
              <a:ea typeface="Batang" pitchFamily="18" charset="-127"/>
            </a:endParaRPr>
          </a:p>
          <a:p>
            <a:pPr marL="45720" indent="0">
              <a:buNone/>
            </a:pPr>
            <a:endParaRPr lang="ru-RU" dirty="0"/>
          </a:p>
        </p:txBody>
      </p:sp>
    </p:spTree>
    <p:extLst>
      <p:ext uri="{BB962C8B-B14F-4D97-AF65-F5344CB8AC3E}">
        <p14:creationId xmlns:p14="http://schemas.microsoft.com/office/powerpoint/2010/main" val="3993662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6624736"/>
          </a:xfrm>
        </p:spPr>
        <p:txBody>
          <a:bodyPr>
            <a:normAutofit lnSpcReduction="10000"/>
          </a:bodyPr>
          <a:lstStyle/>
          <a:p>
            <a:pPr marL="45720" lvl="0" indent="0">
              <a:buNone/>
            </a:pPr>
            <a:r>
              <a:rPr lang="en-US" b="1" dirty="0">
                <a:latin typeface="Batang" pitchFamily="18" charset="-127"/>
                <a:ea typeface="Batang" pitchFamily="18" charset="-127"/>
              </a:rPr>
              <a:t>Best punk rock bands are The Ramones, The Sex Pistols,  The Clash, Social </a:t>
            </a:r>
            <a:r>
              <a:rPr lang="en-US" b="1" dirty="0" smtClean="0">
                <a:latin typeface="Batang" pitchFamily="18" charset="-127"/>
                <a:ea typeface="Batang" pitchFamily="18" charset="-127"/>
              </a:rPr>
              <a:t>Distortion. Blues</a:t>
            </a:r>
            <a:r>
              <a:rPr lang="en-US" b="1" dirty="0">
                <a:latin typeface="Batang" pitchFamily="18" charset="-127"/>
                <a:ea typeface="Batang" pitchFamily="18" charset="-127"/>
              </a:rPr>
              <a:t> is characterized by </a:t>
            </a:r>
            <a:r>
              <a:rPr lang="en-US" b="1" dirty="0" smtClean="0">
                <a:latin typeface="Batang" pitchFamily="18" charset="-127"/>
                <a:ea typeface="Batang" pitchFamily="18" charset="-127"/>
              </a:rPr>
              <a:t>call-and-response</a:t>
            </a:r>
            <a:r>
              <a:rPr lang="en-US" b="1" dirty="0">
                <a:latin typeface="Batang" pitchFamily="18" charset="-127"/>
                <a:ea typeface="Batang" pitchFamily="18" charset="-127"/>
              </a:rPr>
              <a:t> patterns in music and </a:t>
            </a:r>
            <a:r>
              <a:rPr lang="en-US" b="1" dirty="0" smtClean="0">
                <a:latin typeface="Batang" pitchFamily="18" charset="-127"/>
                <a:ea typeface="Batang" pitchFamily="18" charset="-127"/>
              </a:rPr>
              <a:t>lyrics. The </a:t>
            </a:r>
            <a:r>
              <a:rPr lang="en-US" b="1" dirty="0">
                <a:latin typeface="Batang" pitchFamily="18" charset="-127"/>
                <a:ea typeface="Batang" pitchFamily="18" charset="-127"/>
              </a:rPr>
              <a:t>blues is a musical style created in response to the hardships endured by generations of African American </a:t>
            </a:r>
            <a:r>
              <a:rPr lang="en-US" b="1" dirty="0" smtClean="0">
                <a:latin typeface="Batang" pitchFamily="18" charset="-127"/>
                <a:ea typeface="Batang" pitchFamily="18" charset="-127"/>
              </a:rPr>
              <a:t>people. It </a:t>
            </a:r>
            <a:r>
              <a:rPr lang="en-US" b="1" dirty="0">
                <a:latin typeface="Batang" pitchFamily="18" charset="-127"/>
                <a:ea typeface="Batang" pitchFamily="18" charset="-127"/>
              </a:rPr>
              <a:t>originated in the rural Mississippi Delta region at the beginning of the 20th </a:t>
            </a:r>
            <a:r>
              <a:rPr lang="en-US" b="1" dirty="0" smtClean="0">
                <a:latin typeface="Batang" pitchFamily="18" charset="-127"/>
                <a:ea typeface="Batang" pitchFamily="18" charset="-127"/>
              </a:rPr>
              <a:t>century. Early </a:t>
            </a:r>
            <a:r>
              <a:rPr lang="en-US" b="1" dirty="0">
                <a:latin typeface="Batang" pitchFamily="18" charset="-127"/>
                <a:ea typeface="Batang" pitchFamily="18" charset="-127"/>
              </a:rPr>
              <a:t>blues frequently  took the form of a loose narrative </a:t>
            </a:r>
            <a:r>
              <a:rPr lang="en-US" b="1" dirty="0" smtClean="0">
                <a:latin typeface="Batang" pitchFamily="18" charset="-127"/>
                <a:ea typeface="Batang" pitchFamily="18" charset="-127"/>
              </a:rPr>
              <a:t>.The </a:t>
            </a:r>
            <a:r>
              <a:rPr lang="en-US" b="1" dirty="0">
                <a:latin typeface="Batang" pitchFamily="18" charset="-127"/>
                <a:ea typeface="Batang" pitchFamily="18" charset="-127"/>
              </a:rPr>
              <a:t>most outstanding blues singers were Ma Rainey (Ma Rainey), Bessie Smith (Bessie Smith), a little later Hauling Wolf (Howling Wolf), Robert Johnson (Robert Johnson), John Lee Hooker (John Lee Hooker), BB King (</a:t>
            </a:r>
            <a:r>
              <a:rPr lang="en-US" b="1" dirty="0" err="1">
                <a:latin typeface="Batang" pitchFamily="18" charset="-127"/>
                <a:ea typeface="Batang" pitchFamily="18" charset="-127"/>
              </a:rPr>
              <a:t>BBKing</a:t>
            </a:r>
            <a:r>
              <a:rPr lang="en-US" b="1" dirty="0">
                <a:latin typeface="Batang" pitchFamily="18" charset="-127"/>
                <a:ea typeface="Batang" pitchFamily="18" charset="-127"/>
              </a:rPr>
              <a:t> </a:t>
            </a:r>
            <a:r>
              <a:rPr lang="en-US" b="1" dirty="0" smtClean="0">
                <a:latin typeface="Batang" pitchFamily="18" charset="-127"/>
                <a:ea typeface="Batang" pitchFamily="18" charset="-127"/>
              </a:rPr>
              <a:t>).</a:t>
            </a:r>
            <a:r>
              <a:rPr lang="en-US" b="1" dirty="0">
                <a:latin typeface="Batang" pitchFamily="18" charset="-127"/>
                <a:ea typeface="Batang" pitchFamily="18" charset="-127"/>
              </a:rPr>
              <a:t> </a:t>
            </a:r>
            <a:r>
              <a:rPr lang="en-US" b="1" dirty="0" smtClean="0">
                <a:latin typeface="Batang" pitchFamily="18" charset="-127"/>
                <a:ea typeface="Batang" pitchFamily="18" charset="-127"/>
              </a:rPr>
              <a:t>When </a:t>
            </a:r>
            <a:r>
              <a:rPr lang="en-US" b="1" dirty="0">
                <a:latin typeface="Batang" pitchFamily="18" charset="-127"/>
                <a:ea typeface="Batang" pitchFamily="18" charset="-127"/>
              </a:rPr>
              <a:t>I feel depressed, I prefer to listen to jazz </a:t>
            </a:r>
            <a:r>
              <a:rPr lang="en-US" b="1" dirty="0" smtClean="0">
                <a:latin typeface="Batang" pitchFamily="18" charset="-127"/>
                <a:ea typeface="Batang" pitchFamily="18" charset="-127"/>
              </a:rPr>
              <a:t>as </a:t>
            </a:r>
            <a:r>
              <a:rPr lang="en-US" b="1" dirty="0">
                <a:latin typeface="Batang" pitchFamily="18" charset="-127"/>
                <a:ea typeface="Batang" pitchFamily="18" charset="-127"/>
              </a:rPr>
              <a:t>it is the kind of music which has a powerful rhythm filling you with energy and strength, it provides a brilliant combination of instrumental tunes and </a:t>
            </a:r>
            <a:r>
              <a:rPr lang="en-US" b="1" dirty="0" smtClean="0">
                <a:latin typeface="Batang" pitchFamily="18" charset="-127"/>
                <a:ea typeface="Batang" pitchFamily="18" charset="-127"/>
              </a:rPr>
              <a:t>voice.</a:t>
            </a:r>
            <a:r>
              <a:rPr lang="en-US" b="1" dirty="0">
                <a:latin typeface="Batang" pitchFamily="18" charset="-127"/>
                <a:ea typeface="Batang" pitchFamily="18" charset="-127"/>
              </a:rPr>
              <a:t> </a:t>
            </a:r>
            <a:r>
              <a:rPr lang="en-US" b="1" dirty="0" smtClean="0">
                <a:latin typeface="Batang" pitchFamily="18" charset="-127"/>
                <a:ea typeface="Batang" pitchFamily="18" charset="-127"/>
              </a:rPr>
              <a:t>Typical </a:t>
            </a:r>
            <a:r>
              <a:rPr lang="en-US" b="1" dirty="0">
                <a:latin typeface="Batang" pitchFamily="18" charset="-127"/>
                <a:ea typeface="Batang" pitchFamily="18" charset="-127"/>
              </a:rPr>
              <a:t>jazz instruments are a saxophone, a trumpet, a trombone, a piano, guitars, drums, and </a:t>
            </a:r>
            <a:r>
              <a:rPr lang="en-US" b="1" dirty="0" smtClean="0">
                <a:latin typeface="Batang" pitchFamily="18" charset="-127"/>
                <a:ea typeface="Batang" pitchFamily="18" charset="-127"/>
              </a:rPr>
              <a:t>vocals.</a:t>
            </a:r>
            <a:r>
              <a:rPr lang="en-US" b="1" dirty="0">
                <a:latin typeface="Batang" pitchFamily="18" charset="-127"/>
                <a:ea typeface="Batang" pitchFamily="18" charset="-127"/>
              </a:rPr>
              <a:t> </a:t>
            </a:r>
            <a:r>
              <a:rPr lang="en-US" b="1" dirty="0" smtClean="0">
                <a:latin typeface="Batang" pitchFamily="18" charset="-127"/>
                <a:ea typeface="Batang" pitchFamily="18" charset="-127"/>
              </a:rPr>
              <a:t>Jazz is </a:t>
            </a:r>
            <a:r>
              <a:rPr lang="en-US" b="1" dirty="0">
                <a:latin typeface="Batang" pitchFamily="18" charset="-127"/>
                <a:ea typeface="Batang" pitchFamily="18" charset="-127"/>
              </a:rPr>
              <a:t>a musical style that originated at the beginning of the 20th century in black communities in the Southern United </a:t>
            </a:r>
            <a:r>
              <a:rPr lang="en-US" b="1" dirty="0" smtClean="0">
                <a:latin typeface="Batang" pitchFamily="18" charset="-127"/>
                <a:ea typeface="Batang" pitchFamily="18" charset="-127"/>
              </a:rPr>
              <a:t>States.</a:t>
            </a:r>
            <a:r>
              <a:rPr lang="en-US" b="1" dirty="0">
                <a:latin typeface="Batang" pitchFamily="18" charset="-127"/>
                <a:ea typeface="Batang" pitchFamily="18" charset="-127"/>
              </a:rPr>
              <a:t> </a:t>
            </a:r>
            <a:r>
              <a:rPr lang="en-US" b="1" dirty="0" smtClean="0">
                <a:latin typeface="Batang" pitchFamily="18" charset="-127"/>
                <a:ea typeface="Batang" pitchFamily="18" charset="-127"/>
              </a:rPr>
              <a:t>It </a:t>
            </a:r>
            <a:r>
              <a:rPr lang="en-US" b="1" dirty="0">
                <a:latin typeface="Batang" pitchFamily="18" charset="-127"/>
                <a:ea typeface="Batang" pitchFamily="18" charset="-127"/>
              </a:rPr>
              <a:t>was born out of a mix of African and European music </a:t>
            </a:r>
            <a:r>
              <a:rPr lang="en-US" b="1" dirty="0" smtClean="0">
                <a:latin typeface="Batang" pitchFamily="18" charset="-127"/>
                <a:ea typeface="Batang" pitchFamily="18" charset="-127"/>
              </a:rPr>
              <a:t>traditions.</a:t>
            </a:r>
            <a:r>
              <a:rPr lang="en-US" b="1" dirty="0">
                <a:latin typeface="Batang" pitchFamily="18" charset="-127"/>
                <a:ea typeface="Batang" pitchFamily="18" charset="-127"/>
              </a:rPr>
              <a:t> </a:t>
            </a:r>
            <a:r>
              <a:rPr lang="en-US" b="1" dirty="0" smtClean="0">
                <a:latin typeface="Batang" pitchFamily="18" charset="-127"/>
                <a:ea typeface="Batang" pitchFamily="18" charset="-127"/>
              </a:rPr>
              <a:t>Louis </a:t>
            </a:r>
            <a:r>
              <a:rPr lang="en-US" b="1" dirty="0">
                <a:latin typeface="Batang" pitchFamily="18" charset="-127"/>
                <a:ea typeface="Batang" pitchFamily="18" charset="-127"/>
              </a:rPr>
              <a:t>Armstrong was an American jazz trumpeter and singer from New Orleans, Louisiana.</a:t>
            </a:r>
            <a:endParaRPr lang="ru-RU" b="1" dirty="0">
              <a:latin typeface="Batang" pitchFamily="18" charset="-127"/>
              <a:ea typeface="Batang" pitchFamily="18" charset="-127"/>
            </a:endParaRPr>
          </a:p>
          <a:p>
            <a:pPr marL="45720" indent="0">
              <a:buNone/>
            </a:pP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2857526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6624736"/>
          </a:xfrm>
        </p:spPr>
        <p:txBody>
          <a:bodyPr>
            <a:noAutofit/>
          </a:bodyPr>
          <a:lstStyle/>
          <a:p>
            <a:pPr marL="45720" lvl="0" indent="0">
              <a:buNone/>
            </a:pPr>
            <a:r>
              <a:rPr lang="en-US" sz="2400" b="1" dirty="0">
                <a:latin typeface="Batang" pitchFamily="18" charset="-127"/>
                <a:ea typeface="Batang" pitchFamily="18" charset="-127"/>
              </a:rPr>
              <a:t>Armstrong was a foundational influence in jazz, shifting the </a:t>
            </a:r>
            <a:r>
              <a:rPr lang="en-US" sz="2400" b="1" dirty="0" smtClean="0">
                <a:latin typeface="Batang" pitchFamily="18" charset="-127"/>
                <a:ea typeface="Batang" pitchFamily="18" charset="-127"/>
              </a:rPr>
              <a:t>focus</a:t>
            </a:r>
            <a:r>
              <a:rPr lang="en-US" sz="2400" b="1" dirty="0">
                <a:latin typeface="Batang" pitchFamily="18" charset="-127"/>
                <a:ea typeface="Batang" pitchFamily="18" charset="-127"/>
              </a:rPr>
              <a:t> of the music from collective improvisation to solo </a:t>
            </a:r>
            <a:r>
              <a:rPr lang="en-US" sz="2400" b="1" dirty="0" smtClean="0">
                <a:latin typeface="Batang" pitchFamily="18" charset="-127"/>
                <a:ea typeface="Batang" pitchFamily="18" charset="-127"/>
              </a:rPr>
              <a:t>performance.</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Also</a:t>
            </a:r>
            <a:r>
              <a:rPr lang="en-US" sz="2400" b="1" dirty="0">
                <a:latin typeface="Batang" pitchFamily="18" charset="-127"/>
                <a:ea typeface="Batang" pitchFamily="18" charset="-127"/>
              </a:rPr>
              <a:t> rock and roll and techno are well-known styles of music </a:t>
            </a:r>
            <a:r>
              <a:rPr lang="en-US" sz="2400" b="1" dirty="0" smtClean="0">
                <a:latin typeface="Batang" pitchFamily="18" charset="-127"/>
                <a:ea typeface="Batang" pitchFamily="18" charset="-127"/>
              </a:rPr>
              <a:t>too.</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My </a:t>
            </a:r>
            <a:r>
              <a:rPr lang="en-US" sz="2400" b="1" dirty="0" err="1">
                <a:latin typeface="Batang" pitchFamily="18" charset="-127"/>
                <a:ea typeface="Batang" pitchFamily="18" charset="-127"/>
              </a:rPr>
              <a:t>favourite</a:t>
            </a:r>
            <a:r>
              <a:rPr lang="en-US" sz="2400" b="1" dirty="0">
                <a:latin typeface="Batang" pitchFamily="18" charset="-127"/>
                <a:ea typeface="Batang" pitchFamily="18" charset="-127"/>
              </a:rPr>
              <a:t> style of music is pop music, because it is breathtaking and full of </a:t>
            </a:r>
            <a:r>
              <a:rPr lang="en-US" sz="2400" b="1" dirty="0" smtClean="0">
                <a:latin typeface="Batang" pitchFamily="18" charset="-127"/>
                <a:ea typeface="Batang" pitchFamily="18" charset="-127"/>
              </a:rPr>
              <a:t>energy.</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When </a:t>
            </a:r>
            <a:r>
              <a:rPr lang="en-US" sz="2400" b="1" dirty="0">
                <a:latin typeface="Batang" pitchFamily="18" charset="-127"/>
                <a:ea typeface="Batang" pitchFamily="18" charset="-127"/>
              </a:rPr>
              <a:t>I listen to pop music it makes me remember happy times and forget the problems of everyday </a:t>
            </a:r>
            <a:r>
              <a:rPr lang="en-US" sz="2400" b="1" dirty="0" smtClean="0">
                <a:latin typeface="Batang" pitchFamily="18" charset="-127"/>
                <a:ea typeface="Batang" pitchFamily="18" charset="-127"/>
              </a:rPr>
              <a:t>life.</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It </a:t>
            </a:r>
            <a:r>
              <a:rPr lang="en-US" sz="2400" b="1" dirty="0">
                <a:latin typeface="Batang" pitchFamily="18" charset="-127"/>
                <a:ea typeface="Batang" pitchFamily="18" charset="-127"/>
              </a:rPr>
              <a:t>helps me to relax when I'm </a:t>
            </a:r>
            <a:r>
              <a:rPr lang="en-US" sz="2400" b="1" dirty="0" smtClean="0">
                <a:latin typeface="Batang" pitchFamily="18" charset="-127"/>
                <a:ea typeface="Batang" pitchFamily="18" charset="-127"/>
              </a:rPr>
              <a:t>tired.</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I </a:t>
            </a:r>
            <a:r>
              <a:rPr lang="en-US" sz="2400" b="1" dirty="0">
                <a:latin typeface="Batang" pitchFamily="18" charset="-127"/>
                <a:ea typeface="Batang" pitchFamily="18" charset="-127"/>
              </a:rPr>
              <a:t>also enjoy listening to classical </a:t>
            </a:r>
            <a:r>
              <a:rPr lang="en-US" sz="2400" b="1" dirty="0" smtClean="0">
                <a:latin typeface="Batang" pitchFamily="18" charset="-127"/>
                <a:ea typeface="Batang" pitchFamily="18" charset="-127"/>
              </a:rPr>
              <a:t>music.</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I </a:t>
            </a:r>
            <a:r>
              <a:rPr lang="en-US" sz="2400" b="1" dirty="0">
                <a:latin typeface="Batang" pitchFamily="18" charset="-127"/>
                <a:ea typeface="Batang" pitchFamily="18" charset="-127"/>
              </a:rPr>
              <a:t>find it </a:t>
            </a:r>
            <a:r>
              <a:rPr lang="en-US" sz="2400" b="1" dirty="0" smtClean="0">
                <a:latin typeface="Batang" pitchFamily="18" charset="-127"/>
                <a:ea typeface="Batang" pitchFamily="18" charset="-127"/>
              </a:rPr>
              <a:t>tuneful</a:t>
            </a:r>
            <a:r>
              <a:rPr lang="en-US" sz="2400" b="1" dirty="0">
                <a:latin typeface="Batang" pitchFamily="18" charset="-127"/>
                <a:ea typeface="Batang" pitchFamily="18" charset="-127"/>
              </a:rPr>
              <a:t> and </a:t>
            </a:r>
            <a:r>
              <a:rPr lang="en-US" sz="2400" b="1" dirty="0" smtClean="0">
                <a:latin typeface="Batang" pitchFamily="18" charset="-127"/>
                <a:ea typeface="Batang" pitchFamily="18" charset="-127"/>
              </a:rPr>
              <a:t>appealing.</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Classical </a:t>
            </a:r>
            <a:r>
              <a:rPr lang="en-US" sz="2400" b="1" dirty="0">
                <a:latin typeface="Batang" pitchFamily="18" charset="-127"/>
                <a:ea typeface="Batang" pitchFamily="18" charset="-127"/>
              </a:rPr>
              <a:t>music is always a complex of </a:t>
            </a:r>
            <a:r>
              <a:rPr lang="en-US" sz="2400" b="1" dirty="0" smtClean="0">
                <a:latin typeface="Batang" pitchFamily="18" charset="-127"/>
                <a:ea typeface="Batang" pitchFamily="18" charset="-127"/>
              </a:rPr>
              <a:t>emotions.</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It </a:t>
            </a:r>
            <a:r>
              <a:rPr lang="en-US" sz="2400" b="1" dirty="0">
                <a:latin typeface="Batang" pitchFamily="18" charset="-127"/>
                <a:ea typeface="Batang" pitchFamily="18" charset="-127"/>
              </a:rPr>
              <a:t>gives me delight, pleasure and a sense of </a:t>
            </a:r>
            <a:r>
              <a:rPr lang="en-US" sz="2400" b="1" dirty="0" smtClean="0">
                <a:latin typeface="Batang" pitchFamily="18" charset="-127"/>
                <a:ea typeface="Batang" pitchFamily="18" charset="-127"/>
              </a:rPr>
              <a:t>happiness.</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Some </a:t>
            </a:r>
            <a:r>
              <a:rPr lang="en-US" sz="2400" b="1" dirty="0">
                <a:latin typeface="Batang" pitchFamily="18" charset="-127"/>
                <a:ea typeface="Batang" pitchFamily="18" charset="-127"/>
              </a:rPr>
              <a:t>pieces of classical music are really </a:t>
            </a:r>
            <a:r>
              <a:rPr lang="en-US" sz="2400" b="1" dirty="0" smtClean="0">
                <a:latin typeface="Batang" pitchFamily="18" charset="-127"/>
                <a:ea typeface="Batang" pitchFamily="18" charset="-127"/>
              </a:rPr>
              <a:t>wonderful.</a:t>
            </a:r>
            <a:r>
              <a:rPr lang="en-US" sz="2400" b="1" dirty="0">
                <a:latin typeface="Batang" pitchFamily="18" charset="-127"/>
                <a:ea typeface="Batang" pitchFamily="18" charset="-127"/>
              </a:rPr>
              <a:t> </a:t>
            </a:r>
            <a:r>
              <a:rPr lang="en-US" sz="2400" b="1" dirty="0" smtClean="0">
                <a:latin typeface="Batang" pitchFamily="18" charset="-127"/>
                <a:ea typeface="Batang" pitchFamily="18" charset="-127"/>
              </a:rPr>
              <a:t>Famous </a:t>
            </a:r>
            <a:r>
              <a:rPr lang="en-US" sz="2400" b="1" dirty="0">
                <a:latin typeface="Batang" pitchFamily="18" charset="-127"/>
                <a:ea typeface="Batang" pitchFamily="18" charset="-127"/>
              </a:rPr>
              <a:t>classical composers are Antonio Vivaldi (Summer III), </a:t>
            </a:r>
            <a:r>
              <a:rPr lang="en-US" sz="2400" b="1" dirty="0" err="1">
                <a:latin typeface="Batang" pitchFamily="18" charset="-127"/>
                <a:ea typeface="Batang" pitchFamily="18" charset="-127"/>
              </a:rPr>
              <a:t>Frédéric</a:t>
            </a:r>
            <a:r>
              <a:rPr lang="en-US" sz="2400" b="1" dirty="0">
                <a:latin typeface="Batang" pitchFamily="18" charset="-127"/>
                <a:ea typeface="Batang" pitchFamily="18" charset="-127"/>
              </a:rPr>
              <a:t> François Chopin (Marriage D'amour), Ludwig van Beethoven (Symphony No. 5 in C minor), Wolfgang Amadeus Mozart (Symphony 4), Johann Sebastian Bach ( Air, Violin Concerto No.1 in A minor </a:t>
            </a:r>
            <a:r>
              <a:rPr lang="en-US" sz="2400" b="1" dirty="0" smtClean="0">
                <a:latin typeface="Batang" pitchFamily="18" charset="-127"/>
                <a:ea typeface="Batang" pitchFamily="18" charset="-127"/>
              </a:rPr>
              <a:t>).</a:t>
            </a:r>
            <a:r>
              <a:rPr lang="en-US" sz="2400" b="1" dirty="0">
                <a:latin typeface="Batang" pitchFamily="18" charset="-127"/>
                <a:ea typeface="Batang" pitchFamily="18" charset="-127"/>
              </a:rPr>
              <a:t/>
            </a:r>
            <a:br>
              <a:rPr lang="en-US" sz="2400" b="1" dirty="0">
                <a:latin typeface="Batang" pitchFamily="18" charset="-127"/>
                <a:ea typeface="Batang" pitchFamily="18" charset="-127"/>
              </a:rPr>
            </a:br>
            <a:endParaRPr lang="ru-RU" sz="2400" b="1" dirty="0">
              <a:latin typeface="Batang" pitchFamily="18" charset="-127"/>
              <a:ea typeface="Batang" pitchFamily="18" charset="-127"/>
            </a:endParaRPr>
          </a:p>
        </p:txBody>
      </p:sp>
    </p:spTree>
    <p:extLst>
      <p:ext uri="{BB962C8B-B14F-4D97-AF65-F5344CB8AC3E}">
        <p14:creationId xmlns:p14="http://schemas.microsoft.com/office/powerpoint/2010/main" val="16075086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328"/>
            <a:ext cx="9144000" cy="6179344"/>
          </a:xfrm>
          <a:prstGeom prst="rect">
            <a:avLst/>
          </a:prstGeom>
        </p:spPr>
      </p:pic>
    </p:spTree>
    <p:extLst>
      <p:ext uri="{BB962C8B-B14F-4D97-AF65-F5344CB8AC3E}">
        <p14:creationId xmlns:p14="http://schemas.microsoft.com/office/powerpoint/2010/main" val="307093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552728"/>
          </a:xfrm>
        </p:spPr>
        <p:txBody>
          <a:bodyPr>
            <a:normAutofit/>
          </a:bodyPr>
          <a:lstStyle/>
          <a:p>
            <a:pPr marL="45720" indent="0">
              <a:buNone/>
            </a:pPr>
            <a:r>
              <a:rPr lang="en-US" sz="2800" b="1" u="sng" dirty="0">
                <a:latin typeface="Batang" pitchFamily="18" charset="-127"/>
                <a:ea typeface="Batang" pitchFamily="18" charset="-127"/>
              </a:rPr>
              <a:t>The </a:t>
            </a:r>
            <a:r>
              <a:rPr lang="en-US" sz="2800" b="1" u="sng" dirty="0" smtClean="0">
                <a:latin typeface="Batang" pitchFamily="18" charset="-127"/>
                <a:ea typeface="Batang" pitchFamily="18" charset="-127"/>
              </a:rPr>
              <a:t>Baroque</a:t>
            </a:r>
          </a:p>
          <a:p>
            <a:pPr marL="45720" indent="0">
              <a:buNone/>
            </a:pPr>
            <a:r>
              <a:rPr lang="en-US" sz="2400" b="1" dirty="0" smtClean="0">
                <a:latin typeface="Batang" pitchFamily="18" charset="-127"/>
                <a:ea typeface="Batang" pitchFamily="18" charset="-127"/>
              </a:rPr>
              <a:t>The </a:t>
            </a:r>
            <a:r>
              <a:rPr lang="en-US" sz="2400" b="1" dirty="0">
                <a:latin typeface="Batang" pitchFamily="18" charset="-127"/>
                <a:ea typeface="Batang" pitchFamily="18" charset="-127"/>
              </a:rPr>
              <a:t>Baroque era of music took place from 1600 to 1750, as the Baroque artistic style flourished across Europe; and during this time, music expanded in its range and complexity. Baroque music began when the first operas were written and when contrapuntal music became prevalent. German Baroque composers wrote for small ensembles including strings, brass, and woodwinds, as well as choirs, pipe organ, harpsichord, and clavichord. During this period several major music forms were defined that lasted into later periods when they were expanded and evolved further, including the fugue, the invention, the sonata, and the concerto.[20] The late Baroque style was polyphonically complex and ornamental and rich in its melodies. Composers from the Baroque era include Johann Sebastian Bach, George </a:t>
            </a:r>
            <a:r>
              <a:rPr lang="en-US" sz="2400" b="1" dirty="0" err="1">
                <a:latin typeface="Batang" pitchFamily="18" charset="-127"/>
                <a:ea typeface="Batang" pitchFamily="18" charset="-127"/>
              </a:rPr>
              <a:t>Frideric</a:t>
            </a:r>
            <a:r>
              <a:rPr lang="en-US" sz="2400" b="1" dirty="0">
                <a:latin typeface="Batang" pitchFamily="18" charset="-127"/>
                <a:ea typeface="Batang" pitchFamily="18" charset="-127"/>
              </a:rPr>
              <a:t> Handel, and Georg Philipp Telemann.</a:t>
            </a:r>
            <a:endParaRPr lang="ru-RU" sz="2400" b="1" dirty="0">
              <a:latin typeface="Batang" pitchFamily="18" charset="-127"/>
              <a:ea typeface="Batang" pitchFamily="18" charset="-127"/>
            </a:endParaRPr>
          </a:p>
        </p:txBody>
      </p:sp>
    </p:spTree>
    <p:extLst>
      <p:ext uri="{BB962C8B-B14F-4D97-AF65-F5344CB8AC3E}">
        <p14:creationId xmlns:p14="http://schemas.microsoft.com/office/powerpoint/2010/main" val="145337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6624736"/>
          </a:xfrm>
        </p:spPr>
        <p:txBody>
          <a:bodyPr>
            <a:noAutofit/>
          </a:bodyPr>
          <a:lstStyle/>
          <a:p>
            <a:pPr marL="45720" indent="0">
              <a:buNone/>
            </a:pPr>
            <a:r>
              <a:rPr lang="en-US" sz="2800" b="1" u="sng" dirty="0">
                <a:latin typeface="Batang" pitchFamily="18" charset="-127"/>
                <a:ea typeface="Batang" pitchFamily="18" charset="-127"/>
              </a:rPr>
              <a:t>Classicism</a:t>
            </a:r>
          </a:p>
          <a:p>
            <a:pPr marL="45720" indent="0">
              <a:buNone/>
            </a:pPr>
            <a:r>
              <a:rPr lang="en-US" sz="2300" b="1" dirty="0" smtClean="0">
                <a:latin typeface="Batang" pitchFamily="18" charset="-127"/>
                <a:ea typeface="Batang" pitchFamily="18" charset="-127"/>
              </a:rPr>
              <a:t>The </a:t>
            </a:r>
            <a:r>
              <a:rPr lang="en-US" sz="2300" b="1" dirty="0">
                <a:latin typeface="Batang" pitchFamily="18" charset="-127"/>
                <a:ea typeface="Batang" pitchFamily="18" charset="-127"/>
              </a:rPr>
              <a:t>music of the Classical Period (1750 to 1830</a:t>
            </a:r>
            <a:r>
              <a:rPr lang="en-US" sz="2300" b="1" dirty="0" smtClean="0">
                <a:latin typeface="Batang" pitchFamily="18" charset="-127"/>
                <a:ea typeface="Batang" pitchFamily="18" charset="-127"/>
              </a:rPr>
              <a:t>).New </a:t>
            </a:r>
            <a:r>
              <a:rPr lang="en-US" sz="2300" b="1" dirty="0">
                <a:latin typeface="Batang" pitchFamily="18" charset="-127"/>
                <a:ea typeface="Batang" pitchFamily="18" charset="-127"/>
              </a:rPr>
              <a:t>genres were discovered. The main style was the homophony, where prominent melody and accompaniment are clearly </a:t>
            </a:r>
            <a:r>
              <a:rPr lang="en-US" sz="2300" b="1" dirty="0" smtClean="0">
                <a:latin typeface="Batang" pitchFamily="18" charset="-127"/>
                <a:ea typeface="Batang" pitchFamily="18" charset="-127"/>
              </a:rPr>
              <a:t>distinct. Importance </a:t>
            </a:r>
            <a:r>
              <a:rPr lang="en-US" sz="2300" b="1" dirty="0">
                <a:latin typeface="Batang" pitchFamily="18" charset="-127"/>
                <a:ea typeface="Batang" pitchFamily="18" charset="-127"/>
              </a:rPr>
              <a:t>was given to instrumental music. It was dominated by further evolution of musical forms initially defined in the Baroque period: the sonata, the concerto, and the symphony. Others main kinds were trio, string quartet, serenade and divertimento. The sonata was the most important and developed </a:t>
            </a:r>
            <a:r>
              <a:rPr lang="en-US" sz="2300" b="1" dirty="0" smtClean="0">
                <a:latin typeface="Batang" pitchFamily="18" charset="-127"/>
                <a:ea typeface="Batang" pitchFamily="18" charset="-127"/>
              </a:rPr>
              <a:t>form. One </a:t>
            </a:r>
            <a:r>
              <a:rPr lang="en-US" sz="2300" b="1" dirty="0">
                <a:latin typeface="Batang" pitchFamily="18" charset="-127"/>
                <a:ea typeface="Batang" pitchFamily="18" charset="-127"/>
              </a:rPr>
              <a:t>of the most important evolutionary steps made in the Classical period was the development of public concerts.</a:t>
            </a:r>
          </a:p>
          <a:p>
            <a:pPr marL="45720" indent="0">
              <a:buNone/>
            </a:pPr>
            <a:r>
              <a:rPr lang="en-US" sz="2300" b="1" dirty="0">
                <a:latin typeface="Batang" pitchFamily="18" charset="-127"/>
                <a:ea typeface="Batang" pitchFamily="18" charset="-127"/>
              </a:rPr>
              <a:t>The best known composers of Classicism are Carl Philipp Emanuel Bach, </a:t>
            </a:r>
            <a:r>
              <a:rPr lang="en-US" sz="2300" b="1" dirty="0" err="1">
                <a:latin typeface="Batang" pitchFamily="18" charset="-127"/>
                <a:ea typeface="Batang" pitchFamily="18" charset="-127"/>
              </a:rPr>
              <a:t>Christoph</a:t>
            </a:r>
            <a:r>
              <a:rPr lang="en-US" sz="2300" b="1" dirty="0">
                <a:latin typeface="Batang" pitchFamily="18" charset="-127"/>
                <a:ea typeface="Batang" pitchFamily="18" charset="-127"/>
              </a:rPr>
              <a:t> Willibald Gluck, Johann Christian Bach, Joseph Haydn, Wolfgang Amadeus Mozart, Ludwig van Beethoven and Franz Schubert. Beethoven and Schubert are also considered to be composers in evolution towards Romanticism.</a:t>
            </a:r>
            <a:endParaRPr lang="ru-RU" sz="2300" b="1" dirty="0">
              <a:latin typeface="Batang" pitchFamily="18" charset="-127"/>
              <a:ea typeface="Batang" pitchFamily="18" charset="-127"/>
            </a:endParaRPr>
          </a:p>
        </p:txBody>
      </p:sp>
    </p:spTree>
    <p:extLst>
      <p:ext uri="{BB962C8B-B14F-4D97-AF65-F5344CB8AC3E}">
        <p14:creationId xmlns:p14="http://schemas.microsoft.com/office/powerpoint/2010/main" val="4167690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552728"/>
          </a:xfrm>
        </p:spPr>
        <p:txBody>
          <a:bodyPr>
            <a:normAutofit/>
          </a:bodyPr>
          <a:lstStyle/>
          <a:p>
            <a:pPr marL="45720" indent="0">
              <a:buNone/>
            </a:pPr>
            <a:r>
              <a:rPr lang="en-US" sz="2800" b="1" u="sng" dirty="0" smtClean="0">
                <a:latin typeface="Batang" pitchFamily="18" charset="-127"/>
                <a:ea typeface="Batang" pitchFamily="18" charset="-127"/>
              </a:rPr>
              <a:t>Romanticism</a:t>
            </a:r>
          </a:p>
          <a:p>
            <a:pPr marL="45720" indent="0">
              <a:buNone/>
            </a:pPr>
            <a:r>
              <a:rPr lang="en-US" b="1" dirty="0" smtClean="0">
                <a:latin typeface="Batang" pitchFamily="18" charset="-127"/>
                <a:ea typeface="Batang" pitchFamily="18" charset="-127"/>
              </a:rPr>
              <a:t>Romantic </a:t>
            </a:r>
            <a:r>
              <a:rPr lang="en-US" b="1" dirty="0">
                <a:latin typeface="Batang" pitchFamily="18" charset="-127"/>
                <a:ea typeface="Batang" pitchFamily="18" charset="-127"/>
              </a:rPr>
              <a:t>music (c. 1810 to 1900) turned the rigid styles and forms of the Classical era into more passionate and expressive pieces. The emotional and expressive qualities of music came to take precedence over technique and tradition. Romantic love was a prevalent theme in many works composed during this period. In some cases the formal structures from the classical period were preserved, but in many others existing genres, forms, and functions were improved. Opera and ballet continued to evolve.</a:t>
            </a:r>
          </a:p>
          <a:p>
            <a:pPr marL="45720" indent="0">
              <a:buNone/>
            </a:pPr>
            <a:r>
              <a:rPr lang="en-US" b="1" dirty="0">
                <a:latin typeface="Batang" pitchFamily="18" charset="-127"/>
                <a:ea typeface="Batang" pitchFamily="18" charset="-127"/>
              </a:rPr>
              <a:t>In 1800, the music developed by Ludwig van Beethoven and Franz Schubert introduced a more dramatic, expressive style. In Beethoven's case, motifs, developed organically, came to replace melody as the most significant compositional unit. Later Romantic composers such as </a:t>
            </a:r>
            <a:r>
              <a:rPr lang="en-US" b="1" dirty="0" err="1">
                <a:latin typeface="Batang" pitchFamily="18" charset="-127"/>
                <a:ea typeface="Batang" pitchFamily="18" charset="-127"/>
              </a:rPr>
              <a:t>Pyotr</a:t>
            </a:r>
            <a:r>
              <a:rPr lang="en-US" b="1" dirty="0">
                <a:latin typeface="Batang" pitchFamily="18" charset="-127"/>
                <a:ea typeface="Batang" pitchFamily="18" charset="-127"/>
              </a:rPr>
              <a:t> </a:t>
            </a:r>
            <a:r>
              <a:rPr lang="en-US" b="1" dirty="0" err="1">
                <a:latin typeface="Batang" pitchFamily="18" charset="-127"/>
                <a:ea typeface="Batang" pitchFamily="18" charset="-127"/>
              </a:rPr>
              <a:t>Ilyich</a:t>
            </a:r>
            <a:r>
              <a:rPr lang="en-US" b="1" dirty="0">
                <a:latin typeface="Batang" pitchFamily="18" charset="-127"/>
                <a:ea typeface="Batang" pitchFamily="18" charset="-127"/>
              </a:rPr>
              <a:t> Tchaikovsky, </a:t>
            </a:r>
            <a:r>
              <a:rPr lang="en-US" b="1" dirty="0" err="1">
                <a:latin typeface="Batang" pitchFamily="18" charset="-127"/>
                <a:ea typeface="Batang" pitchFamily="18" charset="-127"/>
              </a:rPr>
              <a:t>Antonín</a:t>
            </a:r>
            <a:r>
              <a:rPr lang="en-US" b="1" dirty="0">
                <a:latin typeface="Batang" pitchFamily="18" charset="-127"/>
                <a:ea typeface="Batang" pitchFamily="18" charset="-127"/>
              </a:rPr>
              <a:t> </a:t>
            </a:r>
            <a:r>
              <a:rPr lang="en-US" b="1" dirty="0" err="1">
                <a:latin typeface="Batang" pitchFamily="18" charset="-127"/>
                <a:ea typeface="Batang" pitchFamily="18" charset="-127"/>
              </a:rPr>
              <a:t>Dvořák</a:t>
            </a:r>
            <a:r>
              <a:rPr lang="en-US" b="1" dirty="0">
                <a:latin typeface="Batang" pitchFamily="18" charset="-127"/>
                <a:ea typeface="Batang" pitchFamily="18" charset="-127"/>
              </a:rPr>
              <a:t>, and Gustav Mahler used more elaborated chords and more dissonance to create dramatic tension. The late 19th century saw a dramatic expansion in the size of the orchestra, and in the role of concerts as part of urban society.</a:t>
            </a:r>
            <a:endParaRPr lang="ru-RU" b="1" dirty="0">
              <a:latin typeface="Batang" pitchFamily="18" charset="-127"/>
              <a:ea typeface="Batang" pitchFamily="18" charset="-127"/>
            </a:endParaRPr>
          </a:p>
        </p:txBody>
      </p:sp>
    </p:spTree>
    <p:extLst>
      <p:ext uri="{BB962C8B-B14F-4D97-AF65-F5344CB8AC3E}">
        <p14:creationId xmlns:p14="http://schemas.microsoft.com/office/powerpoint/2010/main" val="1743549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480720"/>
          </a:xfrm>
        </p:spPr>
        <p:txBody>
          <a:bodyPr>
            <a:normAutofit lnSpcReduction="10000"/>
          </a:bodyPr>
          <a:lstStyle/>
          <a:p>
            <a:pPr marL="45720" indent="0">
              <a:buNone/>
            </a:pPr>
            <a:r>
              <a:rPr lang="en-US" sz="2800" b="1" u="sng" dirty="0">
                <a:latin typeface="Batang" pitchFamily="18" charset="-127"/>
                <a:ea typeface="Batang" pitchFamily="18" charset="-127"/>
              </a:rPr>
              <a:t>20th- and 21st-century music</a:t>
            </a:r>
          </a:p>
          <a:p>
            <a:pPr marL="45720" indent="0">
              <a:buNone/>
            </a:pPr>
            <a:r>
              <a:rPr lang="en-US" sz="2300" b="1" dirty="0">
                <a:latin typeface="Batang" pitchFamily="18" charset="-127"/>
                <a:ea typeface="Batang" pitchFamily="18" charset="-127"/>
              </a:rPr>
              <a:t>With 20th-century music, there was a vast increase in music listening as the radio gained popularity and phonographs were used to replay and distribute music.  The focus of art music was characterized by exploration of new rhythms, styles, and sounds Igor Stravinsky, Arnold Schoenberg, and John Cage were all influential composers in 20th-century art music. </a:t>
            </a:r>
            <a:endParaRPr lang="en-US" sz="2300" b="1" dirty="0" smtClean="0">
              <a:latin typeface="Batang" pitchFamily="18" charset="-127"/>
              <a:ea typeface="Batang" pitchFamily="18" charset="-127"/>
            </a:endParaRPr>
          </a:p>
          <a:p>
            <a:pPr marL="45720" indent="0">
              <a:buNone/>
            </a:pPr>
            <a:r>
              <a:rPr lang="en-US" sz="2300" b="1" dirty="0" smtClean="0">
                <a:latin typeface="Batang" pitchFamily="18" charset="-127"/>
                <a:ea typeface="Batang" pitchFamily="18" charset="-127"/>
              </a:rPr>
              <a:t>Jazz </a:t>
            </a:r>
            <a:r>
              <a:rPr lang="en-US" sz="2300" b="1" dirty="0">
                <a:latin typeface="Batang" pitchFamily="18" charset="-127"/>
                <a:ea typeface="Batang" pitchFamily="18" charset="-127"/>
              </a:rPr>
              <a:t>evolved and became an important genre of music over the course of the 20th century, and during the second half of that century, rock music did the same. </a:t>
            </a:r>
          </a:p>
          <a:p>
            <a:pPr marL="45720" indent="0">
              <a:buNone/>
            </a:pPr>
            <a:r>
              <a:rPr lang="en-US" sz="2300" b="1" dirty="0">
                <a:latin typeface="Batang" pitchFamily="18" charset="-127"/>
                <a:ea typeface="Batang" pitchFamily="18" charset="-127"/>
              </a:rPr>
              <a:t>Rock music is a genre of popular music that developed in the 1960s from 1950s rock and roll, rockabilly, blues, and country music. The sound of rock often revolves around the electric guitar or acoustic guitar. In the late 1960s and early 1970s, it branched out into different subgenres, ranging from blues rock and jazz-rock fusion to heavy metal and punk rock, as well as the more classical influenced genre of progressive rock and several types of experimental rock genres.</a:t>
            </a:r>
            <a:endParaRPr lang="ru-RU" sz="2300" b="1" dirty="0">
              <a:latin typeface="Batang" pitchFamily="18" charset="-127"/>
              <a:ea typeface="Batang" pitchFamily="18" charset="-127"/>
            </a:endParaRPr>
          </a:p>
        </p:txBody>
      </p:sp>
    </p:spTree>
    <p:extLst>
      <p:ext uri="{BB962C8B-B14F-4D97-AF65-F5344CB8AC3E}">
        <p14:creationId xmlns:p14="http://schemas.microsoft.com/office/powerpoint/2010/main" val="482425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485</TotalTime>
  <Words>4601</Words>
  <Application>Microsoft Office PowerPoint</Application>
  <PresentationFormat>Экран (4:3)</PresentationFormat>
  <Paragraphs>255</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Воздушный поток</vt:lpstr>
      <vt:lpstr>Project “Music”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“Music”</dc:title>
  <dc:creator>Таня</dc:creator>
  <cp:lastModifiedBy>Таня</cp:lastModifiedBy>
  <cp:revision>50</cp:revision>
  <dcterms:created xsi:type="dcterms:W3CDTF">2014-03-02T10:02:21Z</dcterms:created>
  <dcterms:modified xsi:type="dcterms:W3CDTF">2014-06-03T06:58:15Z</dcterms:modified>
</cp:coreProperties>
</file>