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1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87737"/>
            <a:ext cx="7200799" cy="1731982"/>
          </a:xfrm>
        </p:spPr>
        <p:txBody>
          <a:bodyPr/>
          <a:lstStyle/>
          <a:p>
            <a:r>
              <a:rPr lang="uk-UA" dirty="0" smtClean="0"/>
              <a:t>Демографічна та продовольча проблеми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Виконав </a:t>
            </a:r>
            <a:r>
              <a:rPr lang="uk-UA" dirty="0" smtClean="0"/>
              <a:t>Проданчук</a:t>
            </a:r>
            <a:r>
              <a:rPr lang="uk-UA" dirty="0" smtClean="0"/>
              <a:t> Олег </a:t>
            </a:r>
          </a:p>
          <a:p>
            <a:r>
              <a:rPr lang="uk-UA" dirty="0" smtClean="0"/>
              <a:t>10-А клас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86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5076056" cy="4608512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Частка населення економічно розвинутих регіонів неухильно знижується (33,1 % 1950 </a:t>
            </a:r>
            <a:r>
              <a:rPr lang="en-US" dirty="0"/>
              <a:t>p., 27 % 1975 p.) </a:t>
            </a:r>
            <a:r>
              <a:rPr lang="uk-UA" dirty="0"/>
              <a:t>і, згідно з прогнозами ООН, зменшиться на початку </a:t>
            </a:r>
            <a:r>
              <a:rPr lang="en-US" dirty="0"/>
              <a:t>XXI </a:t>
            </a:r>
            <a:r>
              <a:rPr lang="uk-UA" dirty="0"/>
              <a:t>ст. до20,5 %, тоді як частка регіонів Азії, Африки та Латинської Америки, що розвиваються, відповідно зростає (1950 р. – 66,9 %, 1975 р. – 72,9 % і за оцінкою на початку </a:t>
            </a:r>
            <a:r>
              <a:rPr lang="en-US" dirty="0"/>
              <a:t>XXI </a:t>
            </a:r>
            <a:r>
              <a:rPr lang="uk-UA" dirty="0"/>
              <a:t>ст. —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79,5 </a:t>
            </a:r>
            <a:r>
              <a:rPr lang="uk-UA" dirty="0"/>
              <a:t>%).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ru-RU" sz="4400" dirty="0" err="1"/>
              <a:t>Частка</a:t>
            </a:r>
            <a:r>
              <a:rPr lang="ru-RU" sz="4400" dirty="0"/>
              <a:t> </a:t>
            </a:r>
            <a:r>
              <a:rPr lang="ru-RU" sz="4400" dirty="0" err="1"/>
              <a:t>населення</a:t>
            </a:r>
            <a:r>
              <a:rPr lang="ru-RU" sz="4400" dirty="0"/>
              <a:t> </a:t>
            </a:r>
            <a:r>
              <a:rPr lang="ru-RU" sz="4400" dirty="0" err="1"/>
              <a:t>економічно</a:t>
            </a:r>
            <a:r>
              <a:rPr lang="ru-RU" sz="4400" dirty="0"/>
              <a:t> </a:t>
            </a:r>
            <a:r>
              <a:rPr lang="ru-RU" sz="4400" dirty="0" err="1"/>
              <a:t>розвинутих</a:t>
            </a:r>
            <a:r>
              <a:rPr lang="ru-RU" sz="4400" dirty="0"/>
              <a:t> </a:t>
            </a:r>
            <a:r>
              <a:rPr lang="ru-RU" sz="4400" dirty="0" err="1"/>
              <a:t>регіонів</a:t>
            </a:r>
            <a:endParaRPr lang="uk-UA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76872"/>
            <a:ext cx="3934016" cy="3672408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73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953" y="2060848"/>
            <a:ext cx="4752071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Загострення</a:t>
            </a:r>
            <a:r>
              <a:rPr lang="ru-RU" dirty="0"/>
              <a:t> проблем </a:t>
            </a:r>
            <a:r>
              <a:rPr lang="ru-RU" dirty="0" err="1"/>
              <a:t>народонаселення</a:t>
            </a:r>
            <a:r>
              <a:rPr lang="ru-RU" dirty="0"/>
              <a:t> поставило перед наукою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: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допустимих</a:t>
            </a:r>
            <a:r>
              <a:rPr lang="ru-RU" dirty="0"/>
              <a:t> меж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народонаселення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(з </a:t>
            </a:r>
            <a:r>
              <a:rPr lang="ru-RU" dirty="0" err="1"/>
              <a:t>урахуванням</a:t>
            </a:r>
            <a:r>
              <a:rPr lang="ru-RU" dirty="0"/>
              <a:t> низки </a:t>
            </a:r>
            <a:r>
              <a:rPr lang="ru-RU" dirty="0" err="1"/>
              <a:t>обмежувальних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 — </a:t>
            </a:r>
            <a:r>
              <a:rPr lang="ru-RU" dirty="0" err="1"/>
              <a:t>продовольчого</a:t>
            </a:r>
            <a:r>
              <a:rPr lang="ru-RU" dirty="0"/>
              <a:t>, </a:t>
            </a:r>
            <a:r>
              <a:rPr lang="ru-RU" dirty="0" err="1"/>
              <a:t>енергетичного</a:t>
            </a:r>
            <a:r>
              <a:rPr lang="ru-RU" dirty="0"/>
              <a:t>, </a:t>
            </a:r>
            <a:r>
              <a:rPr lang="ru-RU" dirty="0" err="1"/>
              <a:t>економічного</a:t>
            </a:r>
            <a:r>
              <a:rPr lang="ru-RU" dirty="0"/>
              <a:t>, </a:t>
            </a:r>
            <a:r>
              <a:rPr lang="ru-RU" dirty="0" err="1"/>
              <a:t>соціально-психологічного</a:t>
            </a:r>
            <a:r>
              <a:rPr lang="ru-RU" dirty="0"/>
              <a:t> —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цифри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10 </a:t>
            </a:r>
            <a:r>
              <a:rPr lang="ru-RU" dirty="0" smtClean="0"/>
              <a:t>млрд. </a:t>
            </a:r>
            <a:r>
              <a:rPr lang="ru-RU" dirty="0"/>
              <a:t>до 20 </a:t>
            </a:r>
            <a:r>
              <a:rPr lang="ru-RU" dirty="0" smtClean="0"/>
              <a:t>млрд. </a:t>
            </a:r>
            <a:r>
              <a:rPr lang="ru-RU" dirty="0" err="1"/>
              <a:t>осіб</a:t>
            </a:r>
            <a:r>
              <a:rPr lang="ru-RU" dirty="0"/>
              <a:t>); строки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стабілізації</a:t>
            </a:r>
            <a:r>
              <a:rPr lang="ru-RU" dirty="0"/>
              <a:t>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(за прогнозами — середина XXI ст</a:t>
            </a:r>
            <a:r>
              <a:rPr lang="ru-RU" dirty="0" smtClean="0"/>
              <a:t>.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</a:t>
            </a:r>
            <a:r>
              <a:rPr lang="ru-RU" sz="4000" dirty="0" smtClean="0"/>
              <a:t>троки </a:t>
            </a:r>
            <a:r>
              <a:rPr lang="ru-RU" sz="4000" dirty="0" err="1"/>
              <a:t>досягнення</a:t>
            </a:r>
            <a:r>
              <a:rPr lang="ru-RU" sz="4000" dirty="0"/>
              <a:t> </a:t>
            </a:r>
            <a:r>
              <a:rPr lang="ru-RU" sz="4000" dirty="0" err="1"/>
              <a:t>стабілізації</a:t>
            </a:r>
            <a:r>
              <a:rPr lang="ru-RU" sz="4000" dirty="0"/>
              <a:t> </a:t>
            </a:r>
            <a:r>
              <a:rPr lang="ru-RU" sz="4000" dirty="0" err="1"/>
              <a:t>чисельності</a:t>
            </a:r>
            <a:r>
              <a:rPr lang="ru-RU" sz="4000" dirty="0"/>
              <a:t> </a:t>
            </a:r>
            <a:r>
              <a:rPr lang="ru-RU" sz="4000" dirty="0" err="1"/>
              <a:t>населення</a:t>
            </a:r>
            <a:r>
              <a:rPr lang="ru-RU" sz="4000" dirty="0"/>
              <a:t> </a:t>
            </a:r>
            <a:r>
              <a:rPr lang="ru-RU" sz="4000" dirty="0" err="1"/>
              <a:t>планети</a:t>
            </a:r>
            <a:r>
              <a:rPr lang="ru-RU" sz="4000" dirty="0"/>
              <a:t> 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6744"/>
            <a:ext cx="4572000" cy="3882535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3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2132857"/>
            <a:ext cx="6048671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Демографічна проблема людства може бути вирішена. Для цього, згідно Всесвітнього плану, потрібні, в першу чергу, соціально-економічні перетворення в країнах, що розвиваються. Програми планування сім’ї будуть сприяти поліпшенню стану відтворення населення.</a:t>
            </a:r>
          </a:p>
          <a:p>
            <a:pPr marL="0" indent="0">
              <a:buNone/>
            </a:pPr>
            <a:r>
              <a:rPr lang="uk-UA" dirty="0" smtClean="0"/>
              <a:t>Демографічна </a:t>
            </a:r>
            <a:r>
              <a:rPr lang="uk-UA" dirty="0"/>
              <a:t>проблема з високою народжуваністю в Китаї вирішується обмеженням народжуваності: сім’ї тут заборонено мати більше 1 дитини. Обмеження є і в багатонаселеної Індії, тоді як в розвинених країнах Європи (Німеччині, Данії, Франції), навпаки — сім’ям, які мають 2-х і більше дітей, надаються різні пільги.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054250"/>
          </a:xfrm>
        </p:spPr>
        <p:txBody>
          <a:bodyPr/>
          <a:lstStyle/>
          <a:p>
            <a:r>
              <a:rPr lang="uk-UA" sz="4800" dirty="0" smtClean="0"/>
              <a:t>Вирішення демографічної проблеми</a:t>
            </a:r>
            <a:endParaRPr lang="uk-UA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6951"/>
            <a:ext cx="2946976" cy="2332035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22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мографічна ситуаці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68760"/>
            <a:ext cx="8712968" cy="52565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054250"/>
          </a:xfrm>
        </p:spPr>
        <p:txBody>
          <a:bodyPr/>
          <a:lstStyle/>
          <a:p>
            <a:r>
              <a:rPr lang="uk-UA" sz="4000" dirty="0" smtClean="0"/>
              <a:t>Демографічна проблема у Хмельниччині</a:t>
            </a:r>
            <a:endParaRPr lang="uk-UA" sz="4000" dirty="0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11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136904" cy="1507774"/>
          </a:xfrm>
        </p:spPr>
        <p:txBody>
          <a:bodyPr/>
          <a:lstStyle/>
          <a:p>
            <a:r>
              <a:rPr lang="uk-UA" sz="7200" dirty="0" smtClean="0"/>
              <a:t>Дякую за увагу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42493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20573233">
            <a:off x="499584" y="3787452"/>
            <a:ext cx="4103935" cy="1324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FF0000"/>
                </a:solidFill>
                <a:hlinkClick r:id="rId2" action="ppaction://hlinksldjump"/>
              </a:rPr>
              <a:t>Продовольча проблема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1363758"/>
          </a:xfrm>
        </p:spPr>
        <p:txBody>
          <a:bodyPr/>
          <a:lstStyle/>
          <a:p>
            <a:r>
              <a:rPr lang="uk-UA" sz="4000" dirty="0" smtClean="0"/>
              <a:t>Демографічна та продовольча проблеми</a:t>
            </a:r>
            <a:endParaRPr lang="uk-UA" sz="4000" dirty="0"/>
          </a:p>
        </p:txBody>
      </p:sp>
      <p:sp>
        <p:nvSpPr>
          <p:cNvPr id="4" name="TextBox 3"/>
          <p:cNvSpPr txBox="1"/>
          <p:nvPr/>
        </p:nvSpPr>
        <p:spPr>
          <a:xfrm rot="1754384">
            <a:off x="5051827" y="4203718"/>
            <a:ext cx="3844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hlinkClick r:id="rId3" action="ppaction://hlinksldjump"/>
              </a:rPr>
              <a:t>Демографічна</a:t>
            </a:r>
          </a:p>
          <a:p>
            <a:r>
              <a:rPr lang="uk-UA" sz="4400" b="1" dirty="0" smtClean="0">
                <a:solidFill>
                  <a:srgbClr val="FF0000"/>
                </a:solidFill>
                <a:hlinkClick r:id="rId3" action="ppaction://hlinksldjump"/>
              </a:rPr>
              <a:t>проблема 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31752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Оберіть один з пунктів для продовження презентації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9337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2248347"/>
            <a:ext cx="4248472" cy="4276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/>
              <a:t>П</a:t>
            </a:r>
            <a:r>
              <a:rPr lang="uk-UA" dirty="0" smtClean="0"/>
              <a:t>роблема продовольства для людини існувала завжди. Це одна з найдавніших глобальних проблем. Голод, як крайній її прояв і величезне соціальне лихо, знекровлював людей і в давнину, і в середні віки, і в нові, й навіть у новітні часи.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Продовольча проблема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276872"/>
            <a:ext cx="4271359" cy="427135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2248347"/>
            <a:ext cx="4536504" cy="4060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Продовольча проблема належить до категорії глобальних тому, </a:t>
            </a:r>
            <a:r>
              <a:rPr lang="uk-UA" dirty="0" smtClean="0"/>
              <a:t>що </a:t>
            </a:r>
            <a:r>
              <a:rPr lang="uk-UA" dirty="0"/>
              <a:t>для її розв'язання недостатньо зусиль окремих держав, а потрібне добре налагоджене співробітництво </a:t>
            </a:r>
            <a:r>
              <a:rPr lang="uk-UA" dirty="0" smtClean="0"/>
              <a:t>всіх країн</a:t>
            </a:r>
            <a:r>
              <a:rPr lang="uk-UA" dirty="0"/>
              <a:t>, незалежно від їхнього суспільного ладу. Зрештою, на ній органічно зав'язані </a:t>
            </a:r>
            <a:r>
              <a:rPr lang="uk-UA" dirty="0" smtClean="0"/>
              <a:t>інші </a:t>
            </a:r>
            <a:r>
              <a:rPr lang="uk-UA" dirty="0"/>
              <a:t>глобальні проблеми сучасності — демографічна, екологічна, енергетична та ін.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4" cy="1363758"/>
          </a:xfrm>
        </p:spPr>
        <p:txBody>
          <a:bodyPr/>
          <a:lstStyle/>
          <a:p>
            <a:r>
              <a:rPr lang="uk-UA" sz="4000" dirty="0" smtClean="0"/>
              <a:t>Важливість продовольчої проблеми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6"/>
            <a:ext cx="4114428" cy="4104456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4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5137821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• Природні </a:t>
            </a:r>
            <a:r>
              <a:rPr lang="uk-UA" dirty="0"/>
              <a:t>умови й </a:t>
            </a:r>
            <a:r>
              <a:rPr lang="uk-UA" dirty="0" smtClean="0"/>
              <a:t>розміщення;  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• </a:t>
            </a:r>
            <a:r>
              <a:rPr lang="uk-UA" dirty="0" smtClean="0"/>
              <a:t> Світовий </a:t>
            </a:r>
            <a:r>
              <a:rPr lang="uk-UA" dirty="0"/>
              <a:t>транспорт і зв'язок, котрі забезпечують широкий вихід продуктів харчування на зовнішній ринок;</a:t>
            </a:r>
          </a:p>
          <a:p>
            <a:pPr marL="0" indent="0">
              <a:buNone/>
            </a:pPr>
            <a:r>
              <a:rPr lang="uk-UA" dirty="0"/>
              <a:t>•  </a:t>
            </a:r>
            <a:r>
              <a:rPr lang="uk-UA" dirty="0" smtClean="0"/>
              <a:t>Політична </a:t>
            </a:r>
            <a:r>
              <a:rPr lang="uk-UA" dirty="0"/>
              <a:t>ситуація у </a:t>
            </a:r>
            <a:r>
              <a:rPr lang="uk-UA" dirty="0" smtClean="0"/>
              <a:t>світі;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•  </a:t>
            </a:r>
            <a:r>
              <a:rPr lang="uk-UA" dirty="0" smtClean="0"/>
              <a:t>Світова </a:t>
            </a:r>
            <a:r>
              <a:rPr lang="uk-UA" dirty="0"/>
              <a:t>економіка і торгівля в їхній єдності (продовольство як складова торговельних потоків, роль балансових розрахунків, кліринг</a:t>
            </a:r>
            <a:r>
              <a:rPr lang="uk-UA" dirty="0" smtClean="0"/>
              <a:t>).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56263" cy="1152128"/>
          </a:xfrm>
        </p:spPr>
        <p:txBody>
          <a:bodyPr/>
          <a:lstStyle/>
          <a:p>
            <a:r>
              <a:rPr lang="ru-RU" sz="3200" dirty="0" err="1"/>
              <a:t>Виділяють</a:t>
            </a:r>
            <a:r>
              <a:rPr lang="ru-RU" sz="3200" dirty="0"/>
              <a:t> </a:t>
            </a:r>
            <a:r>
              <a:rPr lang="ru-RU" sz="3200" dirty="0" err="1"/>
              <a:t>чотири</a:t>
            </a:r>
            <a:r>
              <a:rPr lang="ru-RU" sz="3200" dirty="0"/>
              <a:t> </a:t>
            </a:r>
            <a:r>
              <a:rPr lang="ru-RU" sz="3200" dirty="0" err="1"/>
              <a:t>групи</a:t>
            </a:r>
            <a:r>
              <a:rPr lang="ru-RU" sz="3200" dirty="0"/>
              <a:t> </a:t>
            </a:r>
            <a:r>
              <a:rPr lang="ru-RU" sz="3200" dirty="0" err="1"/>
              <a:t>чинників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впливають</a:t>
            </a:r>
            <a:r>
              <a:rPr lang="ru-RU" sz="3200" dirty="0"/>
              <a:t> на </a:t>
            </a:r>
            <a:r>
              <a:rPr lang="ru-RU" sz="3200" dirty="0" err="1"/>
              <a:t>глобальну</a:t>
            </a:r>
            <a:r>
              <a:rPr lang="ru-RU" sz="3200" dirty="0"/>
              <a:t> </a:t>
            </a:r>
            <a:r>
              <a:rPr lang="ru-RU" sz="3200" dirty="0" err="1"/>
              <a:t>продовольчу</a:t>
            </a:r>
            <a:r>
              <a:rPr lang="ru-RU" sz="3200" dirty="0"/>
              <a:t> проблему: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17789"/>
            <a:ext cx="3979269" cy="394268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4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2060849"/>
            <a:ext cx="4752527" cy="468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С</a:t>
            </a:r>
            <a:r>
              <a:rPr lang="ru-RU" dirty="0" err="1" smtClean="0"/>
              <a:t>ередня</a:t>
            </a:r>
            <a:r>
              <a:rPr lang="ru-RU" dirty="0" smtClean="0"/>
              <a:t> </a:t>
            </a:r>
            <a:r>
              <a:rPr lang="ru-RU" dirty="0"/>
              <a:t>норма </a:t>
            </a:r>
            <a:r>
              <a:rPr lang="ru-RU" dirty="0" err="1"/>
              <a:t>харчування</a:t>
            </a:r>
            <a:r>
              <a:rPr lang="ru-RU" dirty="0"/>
              <a:t> для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становити</a:t>
            </a:r>
            <a:r>
              <a:rPr lang="ru-RU" dirty="0"/>
              <a:t> 2300—2400 ккал на </a:t>
            </a:r>
            <a:r>
              <a:rPr lang="ru-RU" dirty="0" err="1"/>
              <a:t>добу</a:t>
            </a:r>
            <a:r>
              <a:rPr lang="ru-RU" dirty="0"/>
              <a:t>. </a:t>
            </a:r>
            <a:r>
              <a:rPr lang="ru-RU" dirty="0" err="1"/>
              <a:t>Звичайно</a:t>
            </a:r>
            <a:r>
              <a:rPr lang="ru-RU" dirty="0"/>
              <a:t>,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показник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варіюватись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статі</a:t>
            </a:r>
            <a:r>
              <a:rPr lang="ru-RU" dirty="0"/>
              <a:t>, </a:t>
            </a:r>
            <a:r>
              <a:rPr lang="ru-RU" dirty="0" err="1"/>
              <a:t>віку</a:t>
            </a:r>
            <a:r>
              <a:rPr lang="ru-RU" dirty="0"/>
              <a:t>, виду </a:t>
            </a:r>
            <a:r>
              <a:rPr lang="ru-RU" dirty="0" err="1"/>
              <a:t>праці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природно-</a:t>
            </a:r>
            <a:r>
              <a:rPr lang="ru-RU" dirty="0" err="1"/>
              <a:t>кліматичних</a:t>
            </a:r>
            <a:r>
              <a:rPr lang="ru-RU" dirty="0"/>
              <a:t> умов та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виражене</a:t>
            </a:r>
            <a:r>
              <a:rPr lang="ru-RU" dirty="0"/>
              <a:t> </a:t>
            </a:r>
            <a:r>
              <a:rPr lang="ru-RU" dirty="0" err="1"/>
              <a:t>недоїдання</a:t>
            </a:r>
            <a:r>
              <a:rPr lang="ru-RU" dirty="0"/>
              <a:t> </a:t>
            </a:r>
            <a:r>
              <a:rPr lang="ru-RU" dirty="0" err="1"/>
              <a:t>настає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показник</a:t>
            </a:r>
            <a:r>
              <a:rPr lang="ru-RU" dirty="0"/>
              <a:t>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1800 ккал, а </a:t>
            </a:r>
            <a:r>
              <a:rPr lang="ru-RU" dirty="0" err="1"/>
              <a:t>очевидний</a:t>
            </a:r>
            <a:r>
              <a:rPr lang="ru-RU" dirty="0"/>
              <a:t> голод — коли </a:t>
            </a:r>
            <a:r>
              <a:rPr lang="ru-RU" dirty="0" err="1"/>
              <a:t>він</a:t>
            </a:r>
            <a:r>
              <a:rPr lang="ru-RU" dirty="0"/>
              <a:t> проходить </a:t>
            </a:r>
            <a:r>
              <a:rPr lang="ru-RU" dirty="0" err="1"/>
              <a:t>критичну</a:t>
            </a:r>
            <a:r>
              <a:rPr lang="ru-RU" dirty="0"/>
              <a:t> </a:t>
            </a:r>
            <a:r>
              <a:rPr lang="ru-RU" dirty="0" err="1"/>
              <a:t>позначку</a:t>
            </a:r>
            <a:r>
              <a:rPr lang="ru-RU" dirty="0"/>
              <a:t> 1000 ккал на </a:t>
            </a:r>
            <a:r>
              <a:rPr lang="ru-RU" dirty="0" err="1"/>
              <a:t>добу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Норма харчування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90" y="2348880"/>
            <a:ext cx="4176463" cy="3648027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5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 світі голодує кожна восьма людин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76672"/>
            <a:ext cx="8496944" cy="5976664"/>
          </a:xfrm>
        </p:spPr>
      </p:pic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67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посівних</a:t>
            </a:r>
            <a:r>
              <a:rPr lang="ru-RU" dirty="0"/>
              <a:t> </a:t>
            </a:r>
            <a:r>
              <a:rPr lang="ru-RU" dirty="0" err="1"/>
              <a:t>площ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 smtClean="0"/>
              <a:t>зернові</a:t>
            </a:r>
            <a:r>
              <a:rPr lang="en-US" dirty="0" smtClean="0"/>
              <a:t>;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uk-UA" dirty="0" smtClean="0"/>
              <a:t>І</a:t>
            </a:r>
            <a:r>
              <a:rPr lang="ru-RU" dirty="0" err="1" smtClean="0"/>
              <a:t>нтенсифікація</a:t>
            </a:r>
            <a:r>
              <a:rPr lang="ru-RU" dirty="0" smtClean="0"/>
              <a:t> </a:t>
            </a:r>
            <a:r>
              <a:rPr lang="ru-RU" dirty="0" err="1"/>
              <a:t>сільськогосподарського</a:t>
            </a:r>
            <a:r>
              <a:rPr lang="ru-RU" dirty="0"/>
              <a:t> </a:t>
            </a:r>
            <a:r>
              <a:rPr lang="ru-RU" dirty="0" err="1" smtClean="0"/>
              <a:t>виробництва</a:t>
            </a:r>
            <a:r>
              <a:rPr lang="en-US" dirty="0"/>
              <a:t>;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мінеральних</a:t>
            </a:r>
            <a:r>
              <a:rPr lang="ru-RU" dirty="0"/>
              <a:t> добрив та </a:t>
            </a:r>
            <a:r>
              <a:rPr lang="ru-RU" dirty="0" err="1" smtClean="0"/>
              <a:t>хімікатів</a:t>
            </a:r>
            <a:r>
              <a:rPr lang="en-US" dirty="0" smtClean="0"/>
              <a:t>;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Продовольча</a:t>
            </a:r>
            <a:r>
              <a:rPr lang="ru-RU" dirty="0" smtClean="0"/>
              <a:t> </a:t>
            </a:r>
            <a:r>
              <a:rPr lang="ru-RU" dirty="0" err="1" smtClean="0"/>
              <a:t>допомога</a:t>
            </a:r>
            <a:r>
              <a:rPr lang="ru-RU" dirty="0" smtClean="0"/>
              <a:t> </a:t>
            </a:r>
            <a:r>
              <a:rPr lang="ru-RU" dirty="0" err="1" smtClean="0"/>
              <a:t>бідним</a:t>
            </a:r>
            <a:r>
              <a:rPr lang="ru-RU" dirty="0" smtClean="0"/>
              <a:t> </a:t>
            </a:r>
            <a:r>
              <a:rPr lang="ru-RU" dirty="0" err="1" smtClean="0"/>
              <a:t>країнам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Шляхи вирішення продовольчої проблеми</a:t>
            </a:r>
            <a:endParaRPr lang="uk-UA" sz="4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8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988840"/>
            <a:ext cx="5148064" cy="468052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Демографічна проблема — сукупність соціально-демографічних проблем сучасності, що зачіпають інтереси всього людства. Найважливіші проблеми народонаселення, які загрожують украй негативними наслідками: стрімке зростання населення, або демографічний вибух, у країнах, що розвиваються, і загроза депопуляції, або демографічна криза, в економічно розвинутих країнах.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Демографічна проблема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29508"/>
            <a:ext cx="3730963" cy="3592594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40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90</TotalTime>
  <Words>578</Words>
  <Application>Microsoft Office PowerPoint</Application>
  <PresentationFormat>Экран (4:3)</PresentationFormat>
  <Paragraphs>39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Твердый переплет</vt:lpstr>
      <vt:lpstr>Демографічна та продовольча проблеми</vt:lpstr>
      <vt:lpstr>Демографічна та продовольча проблеми</vt:lpstr>
      <vt:lpstr>Продовольча проблема</vt:lpstr>
      <vt:lpstr>Важливість продовольчої проблеми</vt:lpstr>
      <vt:lpstr>Виділяють чотири групи чинників, які впливають на глобальну продовольчу проблему: </vt:lpstr>
      <vt:lpstr>Норма харчування</vt:lpstr>
      <vt:lpstr>Презентация PowerPoint</vt:lpstr>
      <vt:lpstr>Шляхи вирішення продовольчої проблеми</vt:lpstr>
      <vt:lpstr>Демографічна проблема </vt:lpstr>
      <vt:lpstr>Частка населення економічно розвинутих регіонів</vt:lpstr>
      <vt:lpstr>Cтроки досягнення стабілізації чисельності населення планети </vt:lpstr>
      <vt:lpstr>Вирішення демографічної проблеми</vt:lpstr>
      <vt:lpstr>Демографічна проблема у Хмельниччині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Демографічна та продовольча проблеми</dc:title>
  <dc:creator>Home</dc:creator>
  <cp:lastModifiedBy>Home</cp:lastModifiedBy>
  <cp:revision>8</cp:revision>
  <dcterms:created xsi:type="dcterms:W3CDTF">2013-11-26T17:24:49Z</dcterms:created>
  <dcterms:modified xsi:type="dcterms:W3CDTF">2013-11-26T19:05:13Z</dcterms:modified>
</cp:coreProperties>
</file>